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20"/>
  </p:handoutMasterIdLst>
  <p:sldIdLst>
    <p:sldId id="564" r:id="rId3"/>
    <p:sldId id="258" r:id="rId4"/>
    <p:sldId id="260" r:id="rId5"/>
    <p:sldId id="447" r:id="rId6"/>
    <p:sldId id="277" r:id="rId7"/>
    <p:sldId id="1041" r:id="rId8"/>
    <p:sldId id="458" r:id="rId9"/>
    <p:sldId id="459" r:id="rId10"/>
    <p:sldId id="460" r:id="rId11"/>
    <p:sldId id="462" r:id="rId12"/>
    <p:sldId id="461" r:id="rId13"/>
    <p:sldId id="463" r:id="rId14"/>
    <p:sldId id="464" r:id="rId15"/>
    <p:sldId id="465" r:id="rId16"/>
    <p:sldId id="466" r:id="rId18"/>
    <p:sldId id="467" r:id="rId19"/>
    <p:sldId id="468" r:id="rId20"/>
    <p:sldId id="469" r:id="rId21"/>
    <p:sldId id="470" r:id="rId22"/>
    <p:sldId id="471" r:id="rId23"/>
    <p:sldId id="472" r:id="rId24"/>
    <p:sldId id="473" r:id="rId25"/>
    <p:sldId id="683" r:id="rId26"/>
    <p:sldId id="474" r:id="rId27"/>
    <p:sldId id="475" r:id="rId28"/>
    <p:sldId id="685" r:id="rId29"/>
    <p:sldId id="476" r:id="rId30"/>
    <p:sldId id="477" r:id="rId31"/>
    <p:sldId id="682" r:id="rId32"/>
    <p:sldId id="1042" r:id="rId33"/>
    <p:sldId id="481" r:id="rId34"/>
    <p:sldId id="482" r:id="rId35"/>
    <p:sldId id="483" r:id="rId36"/>
    <p:sldId id="484" r:id="rId37"/>
    <p:sldId id="485" r:id="rId38"/>
    <p:sldId id="486" r:id="rId39"/>
    <p:sldId id="487" r:id="rId40"/>
    <p:sldId id="488" r:id="rId41"/>
    <p:sldId id="489" r:id="rId42"/>
    <p:sldId id="1043" r:id="rId43"/>
    <p:sldId id="492" r:id="rId44"/>
    <p:sldId id="493" r:id="rId45"/>
    <p:sldId id="494" r:id="rId46"/>
    <p:sldId id="495" r:id="rId47"/>
    <p:sldId id="496" r:id="rId48"/>
    <p:sldId id="497" r:id="rId49"/>
    <p:sldId id="498" r:id="rId50"/>
    <p:sldId id="499" r:id="rId51"/>
    <p:sldId id="500" r:id="rId52"/>
    <p:sldId id="501" r:id="rId53"/>
    <p:sldId id="502" r:id="rId54"/>
    <p:sldId id="503" r:id="rId55"/>
    <p:sldId id="504" r:id="rId56"/>
    <p:sldId id="783" r:id="rId57"/>
    <p:sldId id="847" r:id="rId58"/>
    <p:sldId id="505" r:id="rId59"/>
    <p:sldId id="506" r:id="rId60"/>
    <p:sldId id="778" r:id="rId61"/>
    <p:sldId id="779" r:id="rId62"/>
    <p:sldId id="780" r:id="rId63"/>
    <p:sldId id="781" r:id="rId64"/>
    <p:sldId id="782" r:id="rId65"/>
    <p:sldId id="848" r:id="rId66"/>
    <p:sldId id="510" r:id="rId67"/>
    <p:sldId id="511" r:id="rId68"/>
    <p:sldId id="913" r:id="rId69"/>
    <p:sldId id="512" r:id="rId70"/>
    <p:sldId id="513" r:id="rId71"/>
    <p:sldId id="516" r:id="rId72"/>
    <p:sldId id="517" r:id="rId73"/>
    <p:sldId id="518" r:id="rId74"/>
    <p:sldId id="519" r:id="rId75"/>
    <p:sldId id="520" r:id="rId76"/>
    <p:sldId id="1153" r:id="rId77"/>
    <p:sldId id="1150" r:id="rId78"/>
    <p:sldId id="1151" r:id="rId79"/>
    <p:sldId id="1152" r:id="rId80"/>
    <p:sldId id="967" r:id="rId81"/>
    <p:sldId id="969" r:id="rId82"/>
    <p:sldId id="971" r:id="rId83"/>
    <p:sldId id="973" r:id="rId84"/>
    <p:sldId id="975" r:id="rId85"/>
    <p:sldId id="526" r:id="rId86"/>
    <p:sldId id="525" r:id="rId87"/>
    <p:sldId id="1194" r:id="rId88"/>
    <p:sldId id="1195" r:id="rId89"/>
    <p:sldId id="1044" r:id="rId90"/>
    <p:sldId id="545" r:id="rId91"/>
    <p:sldId id="976" r:id="rId92"/>
    <p:sldId id="546" r:id="rId93"/>
    <p:sldId id="977" r:id="rId94"/>
    <p:sldId id="547" r:id="rId95"/>
    <p:sldId id="978" r:id="rId96"/>
    <p:sldId id="548" r:id="rId97"/>
    <p:sldId id="549" r:id="rId98"/>
    <p:sldId id="979" r:id="rId99"/>
    <p:sldId id="980" r:id="rId100"/>
    <p:sldId id="981" r:id="rId101"/>
    <p:sldId id="1045" r:id="rId102"/>
    <p:sldId id="551" r:id="rId103"/>
    <p:sldId id="552" r:id="rId104"/>
    <p:sldId id="554" r:id="rId105"/>
    <p:sldId id="555" r:id="rId106"/>
    <p:sldId id="556" r:id="rId107"/>
    <p:sldId id="1028" r:id="rId108"/>
    <p:sldId id="557" r:id="rId109"/>
    <p:sldId id="558" r:id="rId110"/>
    <p:sldId id="559" r:id="rId111"/>
    <p:sldId id="561" r:id="rId112"/>
    <p:sldId id="562" r:id="rId113"/>
    <p:sldId id="1029" r:id="rId114"/>
    <p:sldId id="1030" r:id="rId115"/>
    <p:sldId id="1031" r:id="rId116"/>
    <p:sldId id="563" r:id="rId117"/>
    <p:sldId id="1046" r:id="rId118"/>
    <p:sldId id="1039" r:id="rId119"/>
  </p:sldIdLst>
  <p:sldSz cx="9144000" cy="6858000" type="screen4x3"/>
  <p:notesSz cx="6858000" cy="9144000"/>
  <p:custDataLst>
    <p:tags r:id="rId12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2" userDrawn="1">
          <p15:clr>
            <a:srgbClr val="A4A3A4"/>
          </p15:clr>
        </p15:guide>
        <p15:guide id="2" pos="29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yanju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2BCB23"/>
    <a:srgbClr val="2453CA"/>
    <a:srgbClr val="B026F4"/>
    <a:srgbClr val="F8913F"/>
    <a:srgbClr val="FAB983"/>
    <a:srgbClr val="FFFF00"/>
    <a:srgbClr val="FF3300"/>
    <a:srgbClr val="FFF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p:scale>
          <a:sx n="100" d="100"/>
          <a:sy n="100" d="100"/>
        </p:scale>
        <p:origin x="-786" y="-366"/>
      </p:cViewPr>
      <p:guideLst>
        <p:guide orient="horz" pos="2172"/>
        <p:guide pos="294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5" Type="http://schemas.openxmlformats.org/officeDocument/2006/relationships/tags" Target="tags/tag25.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8T09:04:36.123" idx="2">
    <p:pos x="5813" y="78"/>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1-09-28T22:19:39.714"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30.wmf"/><Relationship Id="rId4" Type="http://schemas.openxmlformats.org/officeDocument/2006/relationships/image" Target="../media/image31.wmf"/><Relationship Id="rId3" Type="http://schemas.openxmlformats.org/officeDocument/2006/relationships/image" Target="../media/image28.wmf"/><Relationship Id="rId2" Type="http://schemas.openxmlformats.org/officeDocument/2006/relationships/image" Target="../media/image29.wmf"/><Relationship Id="rId1" Type="http://schemas.openxmlformats.org/officeDocument/2006/relationships/image" Target="../media/image3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29.wmf"/><Relationship Id="rId1" Type="http://schemas.openxmlformats.org/officeDocument/2006/relationships/image" Target="../media/image2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2644"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3667" name="Rectangle 2"/>
          <p:cNvSpPr>
            <a:spLocks noRot="1" noTextEdit="1"/>
          </p:cNvSpPr>
          <p:nvPr>
            <p:ph type="sldImg"/>
          </p:nvPr>
        </p:nvSpPr>
        <p:spPr/>
      </p:sp>
      <p:sp>
        <p:nvSpPr>
          <p:cNvPr id="113668" name="Rectangle 3"/>
          <p:cNvSpPr>
            <a:spLocks noGrp="1"/>
          </p:cNvSpPr>
          <p:nvPr>
            <p:ph type="body" idx="1"/>
          </p:nvPr>
        </p:nvSpPr>
        <p:spPr/>
        <p:txBody>
          <a:bodyPr wrap="square" lIns="91440" tIns="45720" rIns="91440" bIns="45720" anchor="t"/>
          <a:p>
            <a:pPr lvl="0" eaLnBrk="1" hangingPunct="1"/>
            <a:r>
              <a:rPr lang="en-US" altLang="zh-CN" dirty="0"/>
              <a:t>① </a:t>
            </a:r>
            <a:r>
              <a:rPr lang="zh-CN" altLang="en-US" dirty="0"/>
              <a:t>程序计数器</a:t>
            </a:r>
            <a:r>
              <a:rPr lang="en-US" altLang="zh-CN" dirty="0"/>
              <a:t>PC</a:t>
            </a:r>
            <a:r>
              <a:rPr lang="zh-CN" altLang="en-US" dirty="0"/>
              <a:t>中装入第一条指令地址</a:t>
            </a:r>
            <a:r>
              <a:rPr lang="en-US" altLang="zh-CN" dirty="0"/>
              <a:t>101</a:t>
            </a:r>
            <a:r>
              <a:rPr lang="zh-CN" altLang="en-US" dirty="0"/>
              <a:t>（八进制）；</a:t>
            </a:r>
            <a:endParaRPr lang="zh-CN" altLang="en-US" dirty="0"/>
          </a:p>
          <a:p>
            <a:pPr lvl="0" eaLnBrk="1" hangingPunct="1"/>
            <a:r>
              <a:rPr lang="zh-CN" altLang="en-US" dirty="0"/>
              <a:t>② </a:t>
            </a:r>
            <a:r>
              <a:rPr lang="en-US" altLang="zh-CN" dirty="0"/>
              <a:t>PC</a:t>
            </a:r>
            <a:r>
              <a:rPr lang="zh-CN" altLang="en-US" dirty="0"/>
              <a:t>的内容被放到指令地址总线</a:t>
            </a:r>
            <a:r>
              <a:rPr lang="en-US" altLang="zh-CN" dirty="0"/>
              <a:t>ABUS</a:t>
            </a:r>
            <a:r>
              <a:rPr lang="zh-CN" altLang="en-US" dirty="0"/>
              <a:t>（</a:t>
            </a:r>
            <a:r>
              <a:rPr lang="en-US" altLang="zh-CN" dirty="0"/>
              <a:t>I</a:t>
            </a:r>
            <a:r>
              <a:rPr lang="zh-CN" altLang="en-US" dirty="0"/>
              <a:t>）上，对指存进行译码，并启动读命令；</a:t>
            </a:r>
            <a:endParaRPr lang="zh-CN" altLang="en-US" dirty="0"/>
          </a:p>
          <a:p>
            <a:pPr lvl="0" eaLnBrk="1" hangingPunct="1"/>
            <a:r>
              <a:rPr lang="zh-CN" altLang="en-US" dirty="0"/>
              <a:t>③ 从</a:t>
            </a:r>
            <a:r>
              <a:rPr lang="en-US" altLang="zh-CN" dirty="0"/>
              <a:t>101</a:t>
            </a:r>
            <a:r>
              <a:rPr lang="zh-CN" altLang="en-US" dirty="0"/>
              <a:t>号地址读出的</a:t>
            </a:r>
            <a:r>
              <a:rPr lang="en-US" altLang="zh-CN" dirty="0"/>
              <a:t>MOV</a:t>
            </a:r>
            <a:r>
              <a:rPr lang="zh-CN" altLang="en-US" dirty="0"/>
              <a:t>指令通过指令总线</a:t>
            </a:r>
            <a:r>
              <a:rPr lang="en-US" altLang="zh-CN" dirty="0"/>
              <a:t>IBUS</a:t>
            </a:r>
            <a:r>
              <a:rPr lang="zh-CN" altLang="en-US" dirty="0"/>
              <a:t>装入指令寄存器</a:t>
            </a:r>
            <a:r>
              <a:rPr lang="en-US" altLang="zh-CN" dirty="0"/>
              <a:t>IR</a:t>
            </a:r>
            <a:r>
              <a:rPr lang="zh-CN" altLang="en-US" dirty="0"/>
              <a:t>；</a:t>
            </a:r>
            <a:endParaRPr lang="zh-CN" altLang="en-US" dirty="0"/>
          </a:p>
          <a:p>
            <a:pPr lvl="0" eaLnBrk="1" hangingPunct="1"/>
            <a:r>
              <a:rPr lang="zh-CN" altLang="en-US" dirty="0"/>
              <a:t>④  程序计数器内容加</a:t>
            </a:r>
            <a:r>
              <a:rPr lang="en-US" altLang="zh-CN" dirty="0"/>
              <a:t>1</a:t>
            </a:r>
            <a:r>
              <a:rPr lang="zh-CN" altLang="en-US" dirty="0"/>
              <a:t>，变成</a:t>
            </a:r>
            <a:r>
              <a:rPr lang="en-US" altLang="zh-CN" dirty="0"/>
              <a:t>102</a:t>
            </a:r>
            <a:r>
              <a:rPr lang="zh-CN" altLang="en-US" dirty="0"/>
              <a:t>，为取下一条指令做好准备；</a:t>
            </a:r>
            <a:endParaRPr lang="zh-CN" altLang="en-US" dirty="0"/>
          </a:p>
          <a:p>
            <a:pPr lvl="0" eaLnBrk="1" hangingPunct="1"/>
            <a:r>
              <a:rPr lang="zh-CN" altLang="en-US" dirty="0"/>
              <a:t>⑤ 指令寄存器中的操作码（</a:t>
            </a:r>
            <a:r>
              <a:rPr lang="en-US" altLang="zh-CN" dirty="0"/>
              <a:t>OP</a:t>
            </a:r>
            <a:r>
              <a:rPr lang="zh-CN" altLang="en-US" dirty="0"/>
              <a:t>）被译码；</a:t>
            </a:r>
            <a:endParaRPr lang="zh-CN" altLang="en-US" dirty="0"/>
          </a:p>
          <a:p>
            <a:pPr lvl="0" eaLnBrk="1" hangingPunct="1"/>
            <a:r>
              <a:rPr lang="zh-CN" altLang="en-US" dirty="0"/>
              <a:t>⑥ </a:t>
            </a:r>
            <a:r>
              <a:rPr lang="en-US" altLang="zh-CN" dirty="0"/>
              <a:t>CPU</a:t>
            </a:r>
            <a:r>
              <a:rPr lang="zh-CN" altLang="en-US" dirty="0"/>
              <a:t>识别出是</a:t>
            </a:r>
            <a:r>
              <a:rPr lang="en-US" altLang="zh-CN" dirty="0"/>
              <a:t>MOV</a:t>
            </a:r>
            <a:r>
              <a:rPr lang="zh-CN" altLang="en-US" dirty="0"/>
              <a:t>指令，至此，取指周期即告结束。</a:t>
            </a:r>
            <a:endParaRPr lang="zh-CN" altLang="en-US" dirty="0"/>
          </a:p>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4691" name="Rectangle 2"/>
          <p:cNvSpPr>
            <a:spLocks noRot="1" noTextEdit="1"/>
          </p:cNvSpPr>
          <p:nvPr>
            <p:ph type="sldImg"/>
          </p:nvPr>
        </p:nvSpPr>
        <p:spPr/>
      </p:sp>
      <p:sp>
        <p:nvSpPr>
          <p:cNvPr id="114692" name="Rectangle 3"/>
          <p:cNvSpPr>
            <a:spLocks noGrp="1"/>
          </p:cNvSpPr>
          <p:nvPr>
            <p:ph type="body" idx="1"/>
          </p:nvPr>
        </p:nvSpPr>
        <p:spPr/>
        <p:txBody>
          <a:bodyPr wrap="square" lIns="91440" tIns="45720" rIns="91440" bIns="45720" anchor="t"/>
          <a:p>
            <a:pPr lvl="0" eaLnBrk="1" hangingPunct="1"/>
            <a:r>
              <a:rPr lang="en-US" altLang="zh-CN" dirty="0"/>
              <a:t>① </a:t>
            </a:r>
            <a:r>
              <a:rPr lang="zh-CN" altLang="en-US" dirty="0"/>
              <a:t>操作控制器（</a:t>
            </a:r>
            <a:r>
              <a:rPr lang="en-US" altLang="zh-CN" dirty="0"/>
              <a:t>OC</a:t>
            </a:r>
            <a:r>
              <a:rPr lang="zh-CN" altLang="en-US" dirty="0"/>
              <a:t>）送出控制信号到通用寄存器，选择</a:t>
            </a:r>
            <a:r>
              <a:rPr lang="en-US" altLang="zh-CN" dirty="0"/>
              <a:t>R1</a:t>
            </a:r>
            <a:r>
              <a:rPr lang="zh-CN" altLang="en-US" dirty="0"/>
              <a:t>（</a:t>
            </a:r>
            <a:r>
              <a:rPr lang="en-US" altLang="zh-CN" dirty="0"/>
              <a:t>10</a:t>
            </a:r>
            <a:r>
              <a:rPr lang="zh-CN" altLang="en-US" dirty="0"/>
              <a:t>）作源寄存器，选择</a:t>
            </a:r>
            <a:r>
              <a:rPr lang="en-US" altLang="zh-CN" dirty="0"/>
              <a:t>R0</a:t>
            </a:r>
            <a:r>
              <a:rPr lang="zh-CN" altLang="en-US" dirty="0"/>
              <a:t>作目标寄存器；</a:t>
            </a:r>
            <a:endParaRPr lang="zh-CN" altLang="en-US" dirty="0"/>
          </a:p>
          <a:p>
            <a:pPr lvl="0" eaLnBrk="1" hangingPunct="1"/>
            <a:r>
              <a:rPr lang="zh-CN" altLang="en-US" dirty="0"/>
              <a:t>② </a:t>
            </a:r>
            <a:r>
              <a:rPr lang="en-US" altLang="zh-CN" dirty="0"/>
              <a:t>OC</a:t>
            </a:r>
            <a:r>
              <a:rPr lang="zh-CN" altLang="en-US" dirty="0"/>
              <a:t>送出控制信号到</a:t>
            </a:r>
            <a:r>
              <a:rPr lang="en-US" altLang="zh-CN" dirty="0"/>
              <a:t>ALU</a:t>
            </a:r>
            <a:r>
              <a:rPr lang="zh-CN" altLang="en-US" dirty="0"/>
              <a:t>，指定</a:t>
            </a:r>
            <a:r>
              <a:rPr lang="en-US" altLang="zh-CN" dirty="0"/>
              <a:t>ALU</a:t>
            </a:r>
            <a:r>
              <a:rPr lang="zh-CN" altLang="en-US" dirty="0"/>
              <a:t>做传送操作；</a:t>
            </a:r>
            <a:endParaRPr lang="zh-CN" altLang="en-US" dirty="0"/>
          </a:p>
          <a:p>
            <a:pPr lvl="0" eaLnBrk="1" hangingPunct="1"/>
            <a:r>
              <a:rPr lang="zh-CN" altLang="en-US" dirty="0"/>
              <a:t>③ </a:t>
            </a:r>
            <a:r>
              <a:rPr lang="en-US" altLang="zh-CN" dirty="0"/>
              <a:t>OC</a:t>
            </a:r>
            <a:r>
              <a:rPr lang="zh-CN" altLang="en-US" dirty="0"/>
              <a:t>送出控制信号，打开</a:t>
            </a:r>
            <a:r>
              <a:rPr lang="en-US" altLang="zh-CN" dirty="0"/>
              <a:t>ALU</a:t>
            </a:r>
            <a:r>
              <a:rPr lang="zh-CN" altLang="en-US" dirty="0"/>
              <a:t>输出三态门，将</a:t>
            </a:r>
            <a:r>
              <a:rPr lang="en-US" altLang="zh-CN" dirty="0"/>
              <a:t>ALU</a:t>
            </a:r>
            <a:r>
              <a:rPr lang="zh-CN" altLang="en-US" dirty="0"/>
              <a:t>输出送到数据总线</a:t>
            </a:r>
            <a:r>
              <a:rPr lang="en-US" altLang="zh-CN" dirty="0"/>
              <a:t>DBUS</a:t>
            </a:r>
            <a:r>
              <a:rPr lang="zh-CN" altLang="en-US" dirty="0"/>
              <a:t>上。注意，任何时候</a:t>
            </a:r>
            <a:r>
              <a:rPr lang="en-US" altLang="zh-CN" dirty="0"/>
              <a:t>DBUS</a:t>
            </a:r>
            <a:r>
              <a:rPr lang="zh-CN" altLang="en-US" dirty="0"/>
              <a:t>上只能有一个数据。</a:t>
            </a:r>
            <a:endParaRPr lang="zh-CN" altLang="en-US" dirty="0"/>
          </a:p>
          <a:p>
            <a:pPr lvl="0" eaLnBrk="1" hangingPunct="1"/>
            <a:r>
              <a:rPr lang="zh-CN" altLang="en-US" dirty="0"/>
              <a:t>④ </a:t>
            </a:r>
            <a:r>
              <a:rPr lang="en-US" altLang="zh-CN" dirty="0"/>
              <a:t>OC</a:t>
            </a:r>
            <a:r>
              <a:rPr lang="zh-CN" altLang="en-US" dirty="0"/>
              <a:t>送出控制信号，将</a:t>
            </a:r>
            <a:r>
              <a:rPr lang="en-US" altLang="zh-CN" dirty="0"/>
              <a:t>DBUS</a:t>
            </a:r>
            <a:r>
              <a:rPr lang="zh-CN" altLang="en-US" dirty="0"/>
              <a:t>上的数据打入到数据缓冲寄存器</a:t>
            </a:r>
            <a:r>
              <a:rPr lang="en-US" altLang="zh-CN" dirty="0"/>
              <a:t>DR</a:t>
            </a:r>
            <a:r>
              <a:rPr lang="zh-CN" altLang="en-US" dirty="0"/>
              <a:t>（</a:t>
            </a:r>
            <a:r>
              <a:rPr lang="en-US" altLang="zh-CN" dirty="0"/>
              <a:t>10</a:t>
            </a:r>
            <a:r>
              <a:rPr lang="zh-CN" altLang="en-US" dirty="0"/>
              <a:t>）；</a:t>
            </a:r>
            <a:endParaRPr lang="zh-CN" altLang="en-US" dirty="0"/>
          </a:p>
          <a:p>
            <a:pPr lvl="0" eaLnBrk="1" hangingPunct="1"/>
            <a:r>
              <a:rPr lang="zh-CN" altLang="en-US" dirty="0"/>
              <a:t>⑤ </a:t>
            </a:r>
            <a:r>
              <a:rPr lang="en-US" altLang="zh-CN" dirty="0"/>
              <a:t>OC</a:t>
            </a:r>
            <a:r>
              <a:rPr lang="zh-CN" altLang="en-US" dirty="0"/>
              <a:t>送出控制信号，将</a:t>
            </a:r>
            <a:r>
              <a:rPr lang="en-US" altLang="zh-CN" dirty="0"/>
              <a:t>DR</a:t>
            </a:r>
            <a:r>
              <a:rPr lang="zh-CN" altLang="en-US" dirty="0"/>
              <a:t>中的数据</a:t>
            </a:r>
            <a:r>
              <a:rPr lang="en-US" altLang="zh-CN" dirty="0"/>
              <a:t>10</a:t>
            </a:r>
            <a:r>
              <a:rPr lang="zh-CN" altLang="en-US" dirty="0"/>
              <a:t>打入到目标寄存器</a:t>
            </a:r>
            <a:r>
              <a:rPr lang="en-US" altLang="zh-CN" dirty="0"/>
              <a:t>R0</a:t>
            </a:r>
            <a:r>
              <a:rPr lang="zh-CN" altLang="en-US" dirty="0"/>
              <a:t>，</a:t>
            </a:r>
            <a:r>
              <a:rPr lang="en-US" altLang="zh-CN" dirty="0"/>
              <a:t>R0</a:t>
            </a:r>
            <a:r>
              <a:rPr lang="zh-CN" altLang="en-US" dirty="0"/>
              <a:t>的内容由</a:t>
            </a:r>
            <a:r>
              <a:rPr lang="en-US" altLang="zh-CN" dirty="0"/>
              <a:t>00</a:t>
            </a:r>
            <a:r>
              <a:rPr lang="zh-CN" altLang="en-US" dirty="0"/>
              <a:t>变为</a:t>
            </a:r>
            <a:r>
              <a:rPr lang="en-US" altLang="zh-CN" dirty="0"/>
              <a:t>10</a:t>
            </a:r>
            <a:r>
              <a:rPr lang="zh-CN" altLang="en-US" dirty="0"/>
              <a:t>。至此，</a:t>
            </a:r>
            <a:r>
              <a:rPr lang="en-US" altLang="zh-CN" dirty="0"/>
              <a:t>MOV</a:t>
            </a:r>
            <a:r>
              <a:rPr lang="zh-CN" altLang="en-US" dirty="0"/>
              <a:t>指令执行结束。</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5715" name="Rectangle 2"/>
          <p:cNvSpPr>
            <a:spLocks noRot="1" noTextEdit="1"/>
          </p:cNvSpPr>
          <p:nvPr>
            <p:ph type="sldImg"/>
          </p:nvPr>
        </p:nvSpPr>
        <p:spPr/>
      </p:sp>
      <p:sp>
        <p:nvSpPr>
          <p:cNvPr id="115716" name="Rectangle 3"/>
          <p:cNvSpPr>
            <a:spLocks noGrp="1"/>
          </p:cNvSpPr>
          <p:nvPr>
            <p:ph type="body" idx="1"/>
          </p:nvPr>
        </p:nvSpPr>
        <p:spPr/>
        <p:txBody>
          <a:bodyPr wrap="square" lIns="91440" tIns="45720" rIns="91440" bIns="45720" anchor="t"/>
          <a:p>
            <a:pPr lvl="0" eaLnBrk="1" hangingPunct="1"/>
            <a:r>
              <a:rPr lang="en-US" altLang="zh-CN" dirty="0"/>
              <a:t>LAD</a:t>
            </a:r>
            <a:r>
              <a:rPr lang="zh-CN" altLang="en-US" dirty="0"/>
              <a:t>指令的执行周期见图</a:t>
            </a:r>
            <a:r>
              <a:rPr lang="en-US" altLang="zh-CN" dirty="0"/>
              <a:t>58</a:t>
            </a:r>
            <a:r>
              <a:rPr lang="zh-CN" altLang="en-US" dirty="0"/>
              <a:t>所示。</a:t>
            </a:r>
            <a:r>
              <a:rPr lang="en-US" altLang="zh-CN" dirty="0"/>
              <a:t>CPU</a:t>
            </a:r>
            <a:r>
              <a:rPr lang="zh-CN" altLang="en-US" dirty="0"/>
              <a:t>执行的动作如下：</a:t>
            </a:r>
            <a:endParaRPr lang="zh-CN" altLang="en-US" dirty="0"/>
          </a:p>
          <a:p>
            <a:pPr lvl="0" eaLnBrk="1" hangingPunct="1"/>
            <a:r>
              <a:rPr lang="zh-CN" altLang="en-US" dirty="0"/>
              <a:t>① 操作控制器</a:t>
            </a:r>
            <a:r>
              <a:rPr lang="en-US" altLang="zh-CN" dirty="0"/>
              <a:t>OC</a:t>
            </a:r>
            <a:r>
              <a:rPr lang="zh-CN" altLang="en-US" dirty="0"/>
              <a:t>发出控制命令打开</a:t>
            </a:r>
            <a:r>
              <a:rPr lang="en-US" altLang="zh-CN" dirty="0"/>
              <a:t>IR</a:t>
            </a:r>
            <a:r>
              <a:rPr lang="zh-CN" altLang="en-US" dirty="0"/>
              <a:t>输出三态门，将指令中的直接地址码</a:t>
            </a:r>
            <a:r>
              <a:rPr lang="en-US" altLang="zh-CN" dirty="0"/>
              <a:t>6</a:t>
            </a:r>
            <a:r>
              <a:rPr lang="zh-CN" altLang="en-US" dirty="0"/>
              <a:t>放到数据总线</a:t>
            </a:r>
            <a:r>
              <a:rPr lang="en-US" altLang="zh-CN" dirty="0"/>
              <a:t>DBUS</a:t>
            </a:r>
            <a:r>
              <a:rPr lang="zh-CN" altLang="en-US" dirty="0"/>
              <a:t>上；</a:t>
            </a:r>
            <a:endParaRPr lang="zh-CN" altLang="en-US" dirty="0"/>
          </a:p>
          <a:p>
            <a:pPr lvl="0" eaLnBrk="1" hangingPunct="1"/>
            <a:r>
              <a:rPr lang="zh-CN" altLang="en-US" dirty="0"/>
              <a:t>② </a:t>
            </a:r>
            <a:r>
              <a:rPr lang="en-US" altLang="zh-CN" dirty="0"/>
              <a:t>OC</a:t>
            </a:r>
            <a:r>
              <a:rPr lang="zh-CN" altLang="en-US" dirty="0"/>
              <a:t>发出操作命令，将地址码</a:t>
            </a:r>
            <a:r>
              <a:rPr lang="en-US" altLang="zh-CN" dirty="0"/>
              <a:t>6</a:t>
            </a:r>
            <a:r>
              <a:rPr lang="zh-CN" altLang="en-US" dirty="0"/>
              <a:t>装入数存地址寄存器</a:t>
            </a:r>
            <a:r>
              <a:rPr lang="en-US" altLang="zh-CN" dirty="0"/>
              <a:t>AR</a:t>
            </a:r>
            <a:r>
              <a:rPr lang="zh-CN" altLang="en-US" dirty="0"/>
              <a:t>；</a:t>
            </a:r>
            <a:endParaRPr lang="zh-CN" altLang="en-US" dirty="0"/>
          </a:p>
          <a:p>
            <a:pPr lvl="0" eaLnBrk="1" hangingPunct="1"/>
            <a:r>
              <a:rPr lang="zh-CN" altLang="en-US" dirty="0"/>
              <a:t>③ </a:t>
            </a:r>
            <a:r>
              <a:rPr lang="en-US" altLang="zh-CN" dirty="0"/>
              <a:t>OC</a:t>
            </a:r>
            <a:r>
              <a:rPr lang="zh-CN" altLang="en-US" dirty="0"/>
              <a:t>发出读命令，将数存</a:t>
            </a:r>
            <a:r>
              <a:rPr lang="en-US" altLang="zh-CN" dirty="0"/>
              <a:t>6</a:t>
            </a:r>
            <a:r>
              <a:rPr lang="zh-CN" altLang="en-US" dirty="0"/>
              <a:t>号单元中的数</a:t>
            </a:r>
            <a:r>
              <a:rPr lang="en-US" altLang="zh-CN" dirty="0"/>
              <a:t>100</a:t>
            </a:r>
            <a:r>
              <a:rPr lang="zh-CN" altLang="en-US" dirty="0"/>
              <a:t>读出到</a:t>
            </a:r>
            <a:r>
              <a:rPr lang="en-US" altLang="zh-CN" dirty="0"/>
              <a:t>DBUS</a:t>
            </a:r>
            <a:r>
              <a:rPr lang="zh-CN" altLang="en-US" dirty="0"/>
              <a:t>上；</a:t>
            </a:r>
            <a:endParaRPr lang="zh-CN" altLang="en-US" dirty="0"/>
          </a:p>
          <a:p>
            <a:pPr lvl="0" eaLnBrk="1" hangingPunct="1"/>
            <a:r>
              <a:rPr lang="zh-CN" altLang="en-US" dirty="0"/>
              <a:t>④ </a:t>
            </a:r>
            <a:r>
              <a:rPr lang="en-US" altLang="zh-CN" dirty="0"/>
              <a:t>OC</a:t>
            </a:r>
            <a:r>
              <a:rPr lang="zh-CN" altLang="en-US" dirty="0"/>
              <a:t>发出命令，将</a:t>
            </a:r>
            <a:r>
              <a:rPr lang="en-US" altLang="zh-CN" dirty="0"/>
              <a:t>DBUS</a:t>
            </a:r>
            <a:r>
              <a:rPr lang="zh-CN" altLang="en-US" dirty="0"/>
              <a:t>上的数据</a:t>
            </a:r>
            <a:r>
              <a:rPr lang="en-US" altLang="zh-CN" dirty="0"/>
              <a:t>100</a:t>
            </a:r>
            <a:r>
              <a:rPr lang="zh-CN" altLang="en-US" dirty="0"/>
              <a:t>装入缓冲寄存器</a:t>
            </a:r>
            <a:r>
              <a:rPr lang="en-US" altLang="zh-CN" dirty="0"/>
              <a:t>DR</a:t>
            </a:r>
            <a:r>
              <a:rPr lang="zh-CN" altLang="en-US" dirty="0"/>
              <a:t>；</a:t>
            </a:r>
            <a:endParaRPr lang="zh-CN" altLang="en-US" dirty="0"/>
          </a:p>
          <a:p>
            <a:pPr lvl="0" eaLnBrk="1" hangingPunct="1"/>
            <a:r>
              <a:rPr lang="zh-CN" altLang="en-US" dirty="0"/>
              <a:t>⑤ </a:t>
            </a:r>
            <a:r>
              <a:rPr lang="en-US" altLang="zh-CN" dirty="0"/>
              <a:t>OC</a:t>
            </a:r>
            <a:r>
              <a:rPr lang="zh-CN" altLang="en-US" dirty="0"/>
              <a:t>发出命令，将</a:t>
            </a:r>
            <a:r>
              <a:rPr lang="en-US" altLang="zh-CN" dirty="0"/>
              <a:t>DR</a:t>
            </a:r>
            <a:r>
              <a:rPr lang="zh-CN" altLang="en-US" dirty="0"/>
              <a:t>中的数</a:t>
            </a:r>
            <a:r>
              <a:rPr lang="en-US" altLang="zh-CN" dirty="0"/>
              <a:t>100</a:t>
            </a:r>
            <a:r>
              <a:rPr lang="zh-CN" altLang="en-US" dirty="0"/>
              <a:t>装入通用寄存器</a:t>
            </a:r>
            <a:r>
              <a:rPr lang="en-US" altLang="zh-CN" dirty="0"/>
              <a:t>R1</a:t>
            </a:r>
            <a:r>
              <a:rPr lang="zh-CN" altLang="en-US" dirty="0"/>
              <a:t>，原来</a:t>
            </a:r>
            <a:r>
              <a:rPr lang="en-US" altLang="zh-CN" dirty="0"/>
              <a:t>R1</a:t>
            </a:r>
            <a:r>
              <a:rPr lang="zh-CN" altLang="en-US" dirty="0"/>
              <a:t>中的数</a:t>
            </a:r>
            <a:r>
              <a:rPr lang="en-US" altLang="zh-CN" dirty="0"/>
              <a:t>10</a:t>
            </a:r>
            <a:r>
              <a:rPr lang="zh-CN" altLang="en-US" dirty="0"/>
              <a:t>被冲掉。至此，</a:t>
            </a:r>
            <a:r>
              <a:rPr lang="en-US" altLang="zh-CN" dirty="0"/>
              <a:t>LAD</a:t>
            </a:r>
            <a:r>
              <a:rPr lang="zh-CN" altLang="en-US" dirty="0"/>
              <a:t>指令执行周期结束。</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7763" name="Rectangle 2"/>
          <p:cNvSpPr>
            <a:spLocks noRot="1" noTextEdit="1"/>
          </p:cNvSpPr>
          <p:nvPr>
            <p:ph type="sldImg"/>
          </p:nvPr>
        </p:nvSpPr>
        <p:spPr/>
      </p:sp>
      <p:sp>
        <p:nvSpPr>
          <p:cNvPr id="117764" name="Rectangle 3"/>
          <p:cNvSpPr>
            <a:spLocks noGrp="1"/>
          </p:cNvSpPr>
          <p:nvPr>
            <p:ph type="body" idx="1"/>
          </p:nvPr>
        </p:nvSpPr>
        <p:spPr/>
        <p:txBody>
          <a:bodyPr wrap="square" lIns="91440" tIns="45720" rIns="91440" bIns="45720" anchor="t"/>
          <a:p>
            <a:pPr lvl="0" eaLnBrk="1" hangingPunct="1"/>
            <a:r>
              <a:rPr lang="en-US" altLang="zh-CN" dirty="0"/>
              <a:t>① </a:t>
            </a:r>
            <a:r>
              <a:rPr lang="zh-CN" altLang="en-US" dirty="0"/>
              <a:t>操作控制器</a:t>
            </a:r>
            <a:r>
              <a:rPr lang="en-US" altLang="zh-CN" dirty="0"/>
              <a:t>OC</a:t>
            </a:r>
            <a:r>
              <a:rPr lang="zh-CN" altLang="en-US" dirty="0"/>
              <a:t>送出控制命令到通用寄存器，选择</a:t>
            </a:r>
            <a:r>
              <a:rPr lang="en-US" altLang="zh-CN" dirty="0"/>
              <a:t>R1</a:t>
            </a:r>
            <a:r>
              <a:rPr lang="zh-CN" altLang="en-US" dirty="0"/>
              <a:t>做源寄存器，</a:t>
            </a:r>
            <a:r>
              <a:rPr lang="en-US" altLang="zh-CN" dirty="0"/>
              <a:t>R2</a:t>
            </a:r>
            <a:r>
              <a:rPr lang="zh-CN" altLang="en-US" dirty="0"/>
              <a:t>做目标寄存器；</a:t>
            </a:r>
            <a:endParaRPr lang="zh-CN" altLang="en-US" dirty="0"/>
          </a:p>
          <a:p>
            <a:pPr lvl="0" eaLnBrk="1" hangingPunct="1"/>
            <a:r>
              <a:rPr lang="zh-CN" altLang="en-US" dirty="0"/>
              <a:t>② </a:t>
            </a:r>
            <a:r>
              <a:rPr lang="en-US" altLang="zh-CN" dirty="0"/>
              <a:t>OC </a:t>
            </a:r>
            <a:r>
              <a:rPr lang="zh-CN" altLang="en-US" dirty="0"/>
              <a:t>送出控制命令到</a:t>
            </a:r>
            <a:r>
              <a:rPr lang="en-US" altLang="zh-CN" dirty="0"/>
              <a:t>ALU</a:t>
            </a:r>
            <a:r>
              <a:rPr lang="zh-CN" altLang="en-US" dirty="0"/>
              <a:t>，指定</a:t>
            </a:r>
            <a:r>
              <a:rPr lang="en-US" altLang="zh-CN" dirty="0"/>
              <a:t>ALU</a:t>
            </a:r>
            <a:r>
              <a:rPr lang="zh-CN" altLang="en-US" dirty="0"/>
              <a:t>做</a:t>
            </a:r>
            <a:r>
              <a:rPr lang="en-US" altLang="zh-CN" dirty="0"/>
              <a:t>R1</a:t>
            </a:r>
            <a:r>
              <a:rPr lang="zh-CN" altLang="en-US" dirty="0"/>
              <a:t>（</a:t>
            </a:r>
            <a:r>
              <a:rPr lang="en-US" altLang="zh-CN" dirty="0"/>
              <a:t>100</a:t>
            </a:r>
            <a:r>
              <a:rPr lang="zh-CN" altLang="en-US" dirty="0"/>
              <a:t>）和</a:t>
            </a:r>
            <a:r>
              <a:rPr lang="en-US" altLang="zh-CN" dirty="0"/>
              <a:t>R2</a:t>
            </a:r>
            <a:r>
              <a:rPr lang="zh-CN" altLang="en-US" dirty="0"/>
              <a:t>（</a:t>
            </a:r>
            <a:r>
              <a:rPr lang="en-US" altLang="zh-CN" dirty="0"/>
              <a:t>20</a:t>
            </a:r>
            <a:r>
              <a:rPr lang="zh-CN" altLang="en-US" dirty="0"/>
              <a:t>）的加法操作；</a:t>
            </a:r>
            <a:endParaRPr lang="zh-CN" altLang="en-US" dirty="0"/>
          </a:p>
          <a:p>
            <a:pPr lvl="0" eaLnBrk="1" hangingPunct="1"/>
            <a:r>
              <a:rPr lang="zh-CN" altLang="en-US" dirty="0"/>
              <a:t>③ </a:t>
            </a:r>
            <a:r>
              <a:rPr lang="en-US" altLang="zh-CN" dirty="0"/>
              <a:t>OC</a:t>
            </a:r>
            <a:r>
              <a:rPr lang="zh-CN" altLang="en-US" dirty="0"/>
              <a:t>送出控制命令，打开</a:t>
            </a:r>
            <a:r>
              <a:rPr lang="en-US" altLang="zh-CN" dirty="0"/>
              <a:t>ALU</a:t>
            </a:r>
            <a:r>
              <a:rPr lang="zh-CN" altLang="en-US" dirty="0"/>
              <a:t>输出三态门，运算结果</a:t>
            </a:r>
            <a:r>
              <a:rPr lang="en-US" altLang="zh-CN" dirty="0"/>
              <a:t>120</a:t>
            </a:r>
            <a:r>
              <a:rPr lang="zh-CN" altLang="en-US" dirty="0"/>
              <a:t>放到</a:t>
            </a:r>
            <a:r>
              <a:rPr lang="en-US" altLang="zh-CN" dirty="0"/>
              <a:t>DBUS</a:t>
            </a:r>
            <a:r>
              <a:rPr lang="zh-CN" altLang="en-US" dirty="0"/>
              <a:t>上；</a:t>
            </a:r>
            <a:endParaRPr lang="zh-CN" altLang="en-US" dirty="0"/>
          </a:p>
          <a:p>
            <a:pPr lvl="0" eaLnBrk="1" hangingPunct="1"/>
            <a:r>
              <a:rPr lang="zh-CN" altLang="en-US" dirty="0"/>
              <a:t>④ </a:t>
            </a:r>
            <a:r>
              <a:rPr lang="en-US" altLang="zh-CN" dirty="0"/>
              <a:t>OC</a:t>
            </a:r>
            <a:r>
              <a:rPr lang="zh-CN" altLang="en-US" dirty="0"/>
              <a:t>送出控制命令，将</a:t>
            </a:r>
            <a:r>
              <a:rPr lang="en-US" altLang="zh-CN" dirty="0"/>
              <a:t>DBUS</a:t>
            </a:r>
            <a:r>
              <a:rPr lang="zh-CN" altLang="en-US" dirty="0"/>
              <a:t>上数据打入缓冲寄存器</a:t>
            </a:r>
            <a:r>
              <a:rPr lang="en-US" altLang="zh-CN" dirty="0"/>
              <a:t>DR</a:t>
            </a:r>
            <a:r>
              <a:rPr lang="zh-CN" altLang="en-US" dirty="0"/>
              <a:t>；</a:t>
            </a:r>
            <a:r>
              <a:rPr lang="en-US" altLang="zh-CN" dirty="0"/>
              <a:t>ALU</a:t>
            </a:r>
            <a:r>
              <a:rPr lang="zh-CN" altLang="en-US" dirty="0"/>
              <a:t>产生的进位信号保存状态字寄存器在</a:t>
            </a:r>
            <a:r>
              <a:rPr lang="en-US" altLang="zh-CN" dirty="0"/>
              <a:t>PSW</a:t>
            </a:r>
            <a:r>
              <a:rPr lang="zh-CN" altLang="en-US" dirty="0"/>
              <a:t>中。</a:t>
            </a:r>
            <a:endParaRPr lang="zh-CN" altLang="en-US" dirty="0"/>
          </a:p>
          <a:p>
            <a:pPr lvl="0" eaLnBrk="1" hangingPunct="1"/>
            <a:r>
              <a:rPr lang="zh-CN" altLang="en-US" dirty="0"/>
              <a:t>⑤ </a:t>
            </a:r>
            <a:r>
              <a:rPr lang="en-US" altLang="zh-CN" dirty="0"/>
              <a:t>OC</a:t>
            </a:r>
            <a:r>
              <a:rPr lang="zh-CN" altLang="en-US" dirty="0"/>
              <a:t>送出控制命令，将</a:t>
            </a:r>
            <a:r>
              <a:rPr lang="en-US" altLang="zh-CN" dirty="0"/>
              <a:t>〖DK</a:t>
            </a:r>
            <a:r>
              <a:rPr lang="zh-CN" altLang="en-US" dirty="0"/>
              <a:t>（</a:t>
            </a:r>
            <a:r>
              <a:rPr lang="en-US" altLang="zh-CN" dirty="0"/>
              <a:t>〗DR</a:t>
            </a:r>
            <a:r>
              <a:rPr lang="zh-CN" altLang="en-US" dirty="0"/>
              <a:t>（</a:t>
            </a:r>
            <a:r>
              <a:rPr lang="en-US" altLang="zh-CN" dirty="0"/>
              <a:t>120</a:t>
            </a:r>
            <a:r>
              <a:rPr lang="zh-CN" altLang="en-US" dirty="0"/>
              <a:t>）</a:t>
            </a:r>
            <a:r>
              <a:rPr lang="en-US" altLang="zh-CN" dirty="0"/>
              <a:t>〖DK</a:t>
            </a:r>
            <a:r>
              <a:rPr lang="zh-CN" altLang="en-US" dirty="0"/>
              <a:t>）</a:t>
            </a:r>
            <a:r>
              <a:rPr lang="en-US" altLang="zh-CN" dirty="0"/>
              <a:t>〗</a:t>
            </a:r>
            <a:r>
              <a:rPr lang="zh-CN" altLang="en-US" dirty="0"/>
              <a:t>装入</a:t>
            </a:r>
            <a:r>
              <a:rPr lang="en-US" altLang="zh-CN" dirty="0"/>
              <a:t>R2</a:t>
            </a:r>
            <a:r>
              <a:rPr lang="zh-CN" altLang="en-US" dirty="0"/>
              <a:t>，</a:t>
            </a:r>
            <a:r>
              <a:rPr lang="en-US" altLang="zh-CN" dirty="0"/>
              <a:t>R2</a:t>
            </a:r>
            <a:r>
              <a:rPr lang="zh-CN" altLang="en-US" dirty="0"/>
              <a:t>中原来的内容</a:t>
            </a:r>
            <a:r>
              <a:rPr lang="en-US" altLang="zh-CN" dirty="0"/>
              <a:t>20</a:t>
            </a:r>
            <a:r>
              <a:rPr lang="zh-CN" altLang="en-US" dirty="0"/>
              <a:t>被冲掉。至此</a:t>
            </a:r>
            <a:r>
              <a:rPr lang="en-US" altLang="zh-CN" dirty="0"/>
              <a:t>ADD</a:t>
            </a:r>
            <a:r>
              <a:rPr lang="zh-CN" altLang="en-US" dirty="0"/>
              <a:t>指令执行周期结束。</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8787" name="Rectangle 2"/>
          <p:cNvSpPr>
            <a:spLocks noRot="1" noTextEdit="1"/>
          </p:cNvSpPr>
          <p:nvPr>
            <p:ph type="sldImg"/>
          </p:nvPr>
        </p:nvSpPr>
        <p:spPr/>
      </p:sp>
      <p:sp>
        <p:nvSpPr>
          <p:cNvPr id="118788" name="Rectangle 3"/>
          <p:cNvSpPr>
            <a:spLocks noGrp="1"/>
          </p:cNvSpPr>
          <p:nvPr>
            <p:ph type="body" idx="1"/>
          </p:nvPr>
        </p:nvSpPr>
        <p:spPr/>
        <p:txBody>
          <a:bodyPr wrap="square" lIns="91440" tIns="45720" rIns="91440" bIns="45720" anchor="t"/>
          <a:p>
            <a:pPr lvl="0" eaLnBrk="1" hangingPunct="1"/>
            <a:r>
              <a:rPr lang="en-US" altLang="zh-CN" dirty="0"/>
              <a:t>① </a:t>
            </a:r>
            <a:r>
              <a:rPr lang="zh-CN" altLang="en-US" dirty="0"/>
              <a:t>操作控制器</a:t>
            </a:r>
            <a:r>
              <a:rPr lang="en-US" altLang="zh-CN" dirty="0"/>
              <a:t>OC</a:t>
            </a:r>
            <a:r>
              <a:rPr lang="zh-CN" altLang="en-US" dirty="0"/>
              <a:t>送出操作命令到通用寄存器，选择</a:t>
            </a:r>
            <a:r>
              <a:rPr lang="en-US" altLang="zh-CN" dirty="0"/>
              <a:t>〖DK</a:t>
            </a:r>
            <a:r>
              <a:rPr lang="zh-CN" altLang="en-US" dirty="0"/>
              <a:t>（</a:t>
            </a:r>
            <a:r>
              <a:rPr lang="en-US" altLang="zh-CN" dirty="0"/>
              <a:t>〗</a:t>
            </a:r>
            <a:r>
              <a:rPr lang="zh-CN" altLang="en-US" dirty="0"/>
              <a:t>（</a:t>
            </a:r>
            <a:r>
              <a:rPr lang="en-US" altLang="zh-CN" dirty="0"/>
              <a:t>R3</a:t>
            </a:r>
            <a:r>
              <a:rPr lang="zh-CN" altLang="en-US" dirty="0"/>
              <a:t>）</a:t>
            </a:r>
            <a:r>
              <a:rPr lang="en-US" altLang="zh-CN" dirty="0"/>
              <a:t>=30〖DK</a:t>
            </a:r>
            <a:r>
              <a:rPr lang="zh-CN" altLang="en-US" dirty="0"/>
              <a:t>）</a:t>
            </a:r>
            <a:r>
              <a:rPr lang="en-US" altLang="zh-CN" dirty="0"/>
              <a:t>〗</a:t>
            </a:r>
            <a:r>
              <a:rPr lang="zh-CN" altLang="en-US" dirty="0"/>
              <a:t>做数据存储器的地址单元；</a:t>
            </a:r>
            <a:endParaRPr lang="zh-CN" altLang="en-US" dirty="0"/>
          </a:p>
          <a:p>
            <a:pPr lvl="0" eaLnBrk="1" hangingPunct="1"/>
            <a:r>
              <a:rPr lang="zh-CN" altLang="en-US" dirty="0"/>
              <a:t>② </a:t>
            </a:r>
            <a:r>
              <a:rPr lang="en-US" altLang="zh-CN" dirty="0"/>
              <a:t>OC</a:t>
            </a:r>
            <a:r>
              <a:rPr lang="zh-CN" altLang="en-US" dirty="0"/>
              <a:t>发出操作命令，打开通用寄存器输出三态门</a:t>
            </a:r>
            <a:r>
              <a:rPr lang="en-US" altLang="zh-CN" dirty="0"/>
              <a:t>〖DK</a:t>
            </a:r>
            <a:r>
              <a:rPr lang="zh-CN" altLang="en-US" dirty="0"/>
              <a:t>（</a:t>
            </a:r>
            <a:r>
              <a:rPr lang="en-US" altLang="zh-CN" dirty="0"/>
              <a:t>〗</a:t>
            </a:r>
            <a:r>
              <a:rPr lang="zh-CN" altLang="en-US" dirty="0"/>
              <a:t>（不经</a:t>
            </a:r>
            <a:r>
              <a:rPr lang="en-US" altLang="zh-CN" dirty="0"/>
              <a:t>ALU</a:t>
            </a:r>
            <a:r>
              <a:rPr lang="zh-CN" altLang="en-US" dirty="0"/>
              <a:t>以节省时间）</a:t>
            </a:r>
            <a:r>
              <a:rPr lang="en-US" altLang="zh-CN" dirty="0"/>
              <a:t>〖DK</a:t>
            </a:r>
            <a:r>
              <a:rPr lang="zh-CN" altLang="en-US" dirty="0"/>
              <a:t>）</a:t>
            </a:r>
            <a:r>
              <a:rPr lang="en-US" altLang="zh-CN" dirty="0"/>
              <a:t>〗</a:t>
            </a:r>
            <a:r>
              <a:rPr lang="zh-CN" altLang="en-US" dirty="0"/>
              <a:t>，将地址</a:t>
            </a:r>
            <a:r>
              <a:rPr lang="en-US" altLang="zh-CN" dirty="0"/>
              <a:t>30</a:t>
            </a:r>
            <a:r>
              <a:rPr lang="zh-CN" altLang="en-US" dirty="0"/>
              <a:t>放到</a:t>
            </a:r>
            <a:r>
              <a:rPr lang="en-US" altLang="zh-CN" dirty="0"/>
              <a:t>DBUS</a:t>
            </a:r>
            <a:r>
              <a:rPr lang="zh-CN" altLang="en-US" dirty="0"/>
              <a:t>上；</a:t>
            </a:r>
            <a:endParaRPr lang="zh-CN" altLang="en-US" dirty="0"/>
          </a:p>
          <a:p>
            <a:pPr lvl="0" eaLnBrk="1" hangingPunct="1"/>
            <a:r>
              <a:rPr lang="zh-CN" altLang="en-US" dirty="0"/>
              <a:t>③ </a:t>
            </a:r>
            <a:r>
              <a:rPr lang="en-US" altLang="zh-CN" dirty="0"/>
              <a:t>OC</a:t>
            </a:r>
            <a:r>
              <a:rPr lang="zh-CN" altLang="en-US" dirty="0"/>
              <a:t>发出操作命令，将地址</a:t>
            </a:r>
            <a:r>
              <a:rPr lang="en-US" altLang="zh-CN" dirty="0"/>
              <a:t>30</a:t>
            </a:r>
            <a:r>
              <a:rPr lang="zh-CN" altLang="en-US" dirty="0"/>
              <a:t>打入</a:t>
            </a:r>
            <a:r>
              <a:rPr lang="en-US" altLang="zh-CN" dirty="0"/>
              <a:t>AR</a:t>
            </a:r>
            <a:r>
              <a:rPr lang="zh-CN" altLang="en-US" dirty="0"/>
              <a:t>，并进行数存地址译码；</a:t>
            </a:r>
            <a:endParaRPr lang="zh-CN" altLang="en-US" dirty="0"/>
          </a:p>
          <a:p>
            <a:pPr lvl="0" eaLnBrk="1" hangingPunct="1"/>
            <a:r>
              <a:rPr lang="zh-CN" altLang="en-US" dirty="0"/>
              <a:t>④ </a:t>
            </a:r>
            <a:r>
              <a:rPr lang="en-US" altLang="zh-CN" dirty="0"/>
              <a:t>OC</a:t>
            </a:r>
            <a:r>
              <a:rPr lang="zh-CN" altLang="en-US" dirty="0"/>
              <a:t>发出操作命令到通用寄存器，选择</a:t>
            </a:r>
            <a:r>
              <a:rPr lang="en-US" altLang="zh-CN" dirty="0"/>
              <a:t>〖DK</a:t>
            </a:r>
            <a:r>
              <a:rPr lang="zh-CN" altLang="en-US" dirty="0"/>
              <a:t>（</a:t>
            </a:r>
            <a:r>
              <a:rPr lang="en-US" altLang="zh-CN" dirty="0"/>
              <a:t>〗</a:t>
            </a:r>
            <a:r>
              <a:rPr lang="zh-CN" altLang="en-US" dirty="0"/>
              <a:t>（</a:t>
            </a:r>
            <a:r>
              <a:rPr lang="en-US" altLang="zh-CN" dirty="0"/>
              <a:t>R2</a:t>
            </a:r>
            <a:r>
              <a:rPr lang="zh-CN" altLang="en-US" dirty="0"/>
              <a:t>）</a:t>
            </a:r>
            <a:r>
              <a:rPr lang="en-US" altLang="zh-CN" dirty="0"/>
              <a:t>=120〖DK</a:t>
            </a:r>
            <a:r>
              <a:rPr lang="zh-CN" altLang="en-US" dirty="0"/>
              <a:t>）</a:t>
            </a:r>
            <a:r>
              <a:rPr lang="en-US" altLang="zh-CN" dirty="0"/>
              <a:t>〗</a:t>
            </a:r>
            <a:r>
              <a:rPr lang="zh-CN" altLang="en-US" dirty="0"/>
              <a:t>，作为数存的写入数据；</a:t>
            </a:r>
            <a:endParaRPr lang="zh-CN" altLang="en-US" dirty="0"/>
          </a:p>
          <a:p>
            <a:pPr lvl="0" eaLnBrk="1" hangingPunct="1"/>
            <a:r>
              <a:rPr lang="zh-CN" altLang="en-US" dirty="0"/>
              <a:t>⑤ </a:t>
            </a:r>
            <a:r>
              <a:rPr lang="en-US" altLang="zh-CN" dirty="0"/>
              <a:t>OC</a:t>
            </a:r>
            <a:r>
              <a:rPr lang="zh-CN" altLang="en-US" dirty="0"/>
              <a:t>发出操作命令，打开通用寄存器输出三态门，将数据</a:t>
            </a:r>
            <a:r>
              <a:rPr lang="en-US" altLang="zh-CN" dirty="0"/>
              <a:t>120</a:t>
            </a:r>
            <a:r>
              <a:rPr lang="zh-CN" altLang="en-US" dirty="0"/>
              <a:t>放到</a:t>
            </a:r>
            <a:r>
              <a:rPr lang="en-US" altLang="zh-CN" dirty="0"/>
              <a:t>DBUS</a:t>
            </a:r>
            <a:r>
              <a:rPr lang="zh-CN" altLang="en-US" dirty="0"/>
              <a:t>上。</a:t>
            </a:r>
            <a:endParaRPr lang="zh-CN" altLang="en-US" dirty="0"/>
          </a:p>
          <a:p>
            <a:pPr lvl="0" eaLnBrk="1" hangingPunct="1"/>
            <a:r>
              <a:rPr lang="zh-CN" altLang="en-US" dirty="0"/>
              <a:t>⑥ </a:t>
            </a:r>
            <a:r>
              <a:rPr lang="en-US" altLang="zh-CN" dirty="0"/>
              <a:t>OC</a:t>
            </a:r>
            <a:r>
              <a:rPr lang="zh-CN" altLang="en-US" dirty="0"/>
              <a:t>发出操作命令，将数据</a:t>
            </a:r>
            <a:r>
              <a:rPr lang="en-US" altLang="zh-CN" dirty="0"/>
              <a:t>120</a:t>
            </a:r>
            <a:r>
              <a:rPr lang="zh-CN" altLang="en-US" dirty="0"/>
              <a:t>写入数存</a:t>
            </a:r>
            <a:r>
              <a:rPr lang="en-US" altLang="zh-CN" dirty="0"/>
              <a:t>30</a:t>
            </a:r>
            <a:r>
              <a:rPr lang="zh-CN" altLang="en-US" dirty="0"/>
              <a:t>号单元，它原先的数据</a:t>
            </a:r>
            <a:r>
              <a:rPr lang="en-US" altLang="zh-CN" dirty="0"/>
              <a:t>40</a:t>
            </a:r>
            <a:r>
              <a:rPr lang="zh-CN" altLang="en-US" dirty="0"/>
              <a:t>被冲掉。至此，</a:t>
            </a:r>
            <a:r>
              <a:rPr lang="en-US" altLang="zh-CN" dirty="0"/>
              <a:t>STO</a:t>
            </a:r>
            <a:r>
              <a:rPr lang="zh-CN" altLang="en-US" dirty="0"/>
              <a:t>指令执行周期结束。</a:t>
            </a:r>
            <a:endParaRPr lang="zh-CN" altLang="en-US" dirty="0"/>
          </a:p>
          <a:p>
            <a:pPr lvl="0"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19811" name="Rectangle 2"/>
          <p:cNvSpPr>
            <a:spLocks noRot="1" noTextEdit="1"/>
          </p:cNvSpPr>
          <p:nvPr>
            <p:ph type="sldImg"/>
          </p:nvPr>
        </p:nvSpPr>
        <p:spPr/>
      </p:sp>
      <p:sp>
        <p:nvSpPr>
          <p:cNvPr id="119812" name="Rectangle 3"/>
          <p:cNvSpPr>
            <a:spLocks noGrp="1"/>
          </p:cNvSpPr>
          <p:nvPr>
            <p:ph type="body" idx="1"/>
          </p:nvPr>
        </p:nvSpPr>
        <p:spPr/>
        <p:txBody>
          <a:bodyPr wrap="square" lIns="91440" tIns="45720" rIns="91440" bIns="45720" anchor="t"/>
          <a:p>
            <a:pPr lvl="0" eaLnBrk="1" hangingPunct="1"/>
            <a:r>
              <a:rPr lang="en-US" altLang="zh-CN" dirty="0"/>
              <a:t>① OC</a:t>
            </a:r>
            <a:r>
              <a:rPr lang="zh-CN" altLang="en-US" dirty="0"/>
              <a:t>发生操作控制命令，打开指令寄存器</a:t>
            </a:r>
            <a:r>
              <a:rPr lang="en-US" altLang="zh-CN" dirty="0"/>
              <a:t>IR</a:t>
            </a:r>
            <a:r>
              <a:rPr lang="zh-CN" altLang="en-US" dirty="0"/>
              <a:t>的输出三态门，将</a:t>
            </a:r>
            <a:r>
              <a:rPr lang="en-US" altLang="zh-CN" dirty="0"/>
              <a:t>IR</a:t>
            </a:r>
            <a:r>
              <a:rPr lang="zh-CN" altLang="en-US" dirty="0"/>
              <a:t>中的地址码</a:t>
            </a:r>
            <a:r>
              <a:rPr lang="en-US" altLang="zh-CN" dirty="0"/>
              <a:t>101</a:t>
            </a:r>
            <a:r>
              <a:rPr lang="zh-CN" altLang="en-US" dirty="0"/>
              <a:t>发送到</a:t>
            </a:r>
            <a:r>
              <a:rPr lang="en-US" altLang="zh-CN" dirty="0"/>
              <a:t>DBUS</a:t>
            </a:r>
            <a:r>
              <a:rPr lang="zh-CN" altLang="en-US" dirty="0"/>
              <a:t>上；</a:t>
            </a:r>
            <a:endParaRPr lang="zh-CN" altLang="en-US" dirty="0"/>
          </a:p>
          <a:p>
            <a:pPr lvl="0" eaLnBrk="1" hangingPunct="1"/>
            <a:r>
              <a:rPr lang="zh-CN" altLang="en-US" dirty="0"/>
              <a:t>② </a:t>
            </a:r>
            <a:r>
              <a:rPr lang="en-US" altLang="zh-CN" dirty="0"/>
              <a:t>CC</a:t>
            </a:r>
            <a:r>
              <a:rPr lang="zh-CN" altLang="en-US" dirty="0"/>
              <a:t>发出操作控制命令，将</a:t>
            </a:r>
            <a:r>
              <a:rPr lang="en-US" altLang="zh-CN" dirty="0"/>
              <a:t>DBUS</a:t>
            </a:r>
            <a:r>
              <a:rPr lang="zh-CN" altLang="en-US" dirty="0"/>
              <a:t>上的地址码</a:t>
            </a:r>
            <a:r>
              <a:rPr lang="en-US" altLang="zh-CN" dirty="0"/>
              <a:t>101</a:t>
            </a:r>
            <a:r>
              <a:rPr lang="zh-CN" altLang="en-US" dirty="0"/>
              <a:t>打入到程序计数器</a:t>
            </a:r>
            <a:r>
              <a:rPr lang="en-US" altLang="zh-CN" dirty="0"/>
              <a:t>PC</a:t>
            </a:r>
            <a:r>
              <a:rPr lang="zh-CN" altLang="en-US" dirty="0"/>
              <a:t>中，</a:t>
            </a:r>
            <a:r>
              <a:rPr lang="en-US" altLang="zh-CN" dirty="0"/>
              <a:t>PC</a:t>
            </a:r>
            <a:r>
              <a:rPr lang="zh-CN" altLang="en-US" dirty="0"/>
              <a:t>中的原先内容</a:t>
            </a:r>
            <a:r>
              <a:rPr lang="en-US" altLang="zh-CN" dirty="0"/>
              <a:t>106</a:t>
            </a:r>
            <a:r>
              <a:rPr lang="zh-CN" altLang="en-US" dirty="0"/>
              <a:t>被更换。于是下一条指令不是从</a:t>
            </a:r>
            <a:r>
              <a:rPr lang="en-US" altLang="zh-CN" dirty="0"/>
              <a:t>106</a:t>
            </a:r>
            <a:r>
              <a:rPr lang="zh-CN" altLang="en-US" dirty="0"/>
              <a:t>号单元取出，而是转移到</a:t>
            </a:r>
            <a:r>
              <a:rPr lang="en-US" altLang="zh-CN" dirty="0"/>
              <a:t>101</a:t>
            </a:r>
            <a:r>
              <a:rPr lang="zh-CN" altLang="en-US" dirty="0"/>
              <a:t>号单元取出。至此</a:t>
            </a:r>
            <a:r>
              <a:rPr lang="en-US" altLang="zh-CN" dirty="0"/>
              <a:t>JMP</a:t>
            </a:r>
            <a:r>
              <a:rPr lang="zh-CN" altLang="en-US" dirty="0"/>
              <a:t>指令执行周期结束。</a:t>
            </a:r>
            <a:endParaRPr lang="zh-CN" altLang="en-US" dirty="0"/>
          </a:p>
          <a:p>
            <a:pPr lvl="0" eaLnBrk="1" hangingPunct="1"/>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20835" name="Rectangle 2"/>
          <p:cNvSpPr>
            <a:spLocks noRot="1" noTextEdit="1"/>
          </p:cNvSpPr>
          <p:nvPr>
            <p:ph type="sldImg"/>
          </p:nvPr>
        </p:nvSpPr>
        <p:spPr/>
      </p:sp>
      <p:sp>
        <p:nvSpPr>
          <p:cNvPr id="120836" name="Rectangle 3"/>
          <p:cNvSpPr>
            <a:spLocks noGrp="1"/>
          </p:cNvSpPr>
          <p:nvPr>
            <p:ph type="body" idx="1"/>
          </p:nvPr>
        </p:nvSpPr>
        <p:spPr/>
        <p:txBody>
          <a:bodyPr wrap="square" lIns="91440" tIns="45720" rIns="91440" bIns="45720" anchor="t"/>
          <a:p>
            <a:pPr lvl="0" eaLnBrk="1" hangingPunct="1"/>
            <a:r>
              <a:rPr lang="zh-CN" altLang="en-US" dirty="0"/>
              <a:t>机器一旦接通电源，就会自动产生原始的节拍脉冲信号</a:t>
            </a:r>
            <a:r>
              <a:rPr lang="en-US" altLang="zh-CN" dirty="0"/>
              <a:t>T°1</a:t>
            </a:r>
            <a:r>
              <a:rPr lang="en-US" altLang="zh-CN" dirty="0">
                <a:latin typeface="Arial" panose="020B0604020202020204" pitchFamily="34" charset="0"/>
              </a:rPr>
              <a:t>—</a:t>
            </a:r>
            <a:r>
              <a:rPr lang="en-US" altLang="zh-CN" dirty="0"/>
              <a:t>T°4</a:t>
            </a:r>
            <a:r>
              <a:rPr lang="zh-CN" altLang="en-US" dirty="0"/>
              <a:t>，然而，只有在启动机器运行的情况下，才允许时序产生器发出</a:t>
            </a:r>
            <a:r>
              <a:rPr lang="en-US" altLang="zh-CN" dirty="0"/>
              <a:t>CPU</a:t>
            </a:r>
            <a:r>
              <a:rPr lang="zh-CN" altLang="en-US" dirty="0"/>
              <a:t>工作所需的节拍脉冲</a:t>
            </a:r>
            <a:r>
              <a:rPr lang="en-US" altLang="zh-CN" dirty="0"/>
              <a:t>T1</a:t>
            </a:r>
            <a:r>
              <a:rPr lang="en-US" altLang="zh-CN" dirty="0">
                <a:latin typeface="Arial" panose="020B0604020202020204" pitchFamily="34" charset="0"/>
              </a:rPr>
              <a:t>—</a:t>
            </a:r>
            <a:r>
              <a:rPr lang="en-US" altLang="zh-CN" dirty="0"/>
              <a:t>T4</a:t>
            </a:r>
            <a:r>
              <a:rPr lang="zh-CN" altLang="en-US" dirty="0"/>
              <a:t>。为此需要由启停控制逻辑来控制</a:t>
            </a:r>
            <a:r>
              <a:rPr lang="en-US" altLang="zh-CN" dirty="0"/>
              <a:t>T°1</a:t>
            </a:r>
            <a:r>
              <a:rPr lang="en-US" altLang="zh-CN" dirty="0">
                <a:latin typeface="Arial" panose="020B0604020202020204" pitchFamily="34" charset="0"/>
              </a:rPr>
              <a:t>—</a:t>
            </a:r>
            <a:r>
              <a:rPr lang="en-US" altLang="zh-CN" dirty="0"/>
              <a:t>T°4</a:t>
            </a:r>
            <a:r>
              <a:rPr lang="zh-CN" altLang="en-US" dirty="0"/>
              <a:t>的发送。同样，对读</a:t>
            </a:r>
            <a:r>
              <a:rPr lang="en-US" altLang="zh-CN" dirty="0"/>
              <a:t>/</a:t>
            </a:r>
            <a:r>
              <a:rPr lang="zh-CN" altLang="en-US" dirty="0"/>
              <a:t>写时序信号也需要由启停逻辑加以控制。图</a:t>
            </a:r>
            <a:r>
              <a:rPr lang="en-US" altLang="zh-CN" dirty="0"/>
              <a:t>519</a:t>
            </a:r>
            <a:r>
              <a:rPr lang="zh-CN" altLang="en-US" dirty="0"/>
              <a:t>给出作者发明的启停控制逻辑，它是一个实用有效的工具性电路。</a:t>
            </a:r>
            <a:endParaRPr lang="zh-CN" altLang="en-US" dirty="0"/>
          </a:p>
          <a:p>
            <a:pPr lvl="0" eaLnBrk="1" hangingPunct="1"/>
            <a:r>
              <a:rPr lang="zh-CN" altLang="en-US" dirty="0"/>
              <a:t>启停控制逻辑的核心是一个运行标志触发器</a:t>
            </a:r>
            <a:r>
              <a:rPr lang="en-US" altLang="zh-CN" dirty="0"/>
              <a:t>Cr</a:t>
            </a:r>
            <a:r>
              <a:rPr lang="zh-CN" altLang="en-US" dirty="0"/>
              <a:t>。当运行触发器为</a:t>
            </a:r>
            <a:r>
              <a:rPr lang="zh-CN" altLang="en-US" dirty="0">
                <a:latin typeface="Arial" panose="020B0604020202020204" pitchFamily="34" charset="0"/>
              </a:rPr>
              <a:t>“</a:t>
            </a:r>
            <a:r>
              <a:rPr lang="en-US" altLang="zh-CN" dirty="0"/>
              <a:t>1</a:t>
            </a:r>
            <a:r>
              <a:rPr lang="en-US" altLang="zh-CN" dirty="0">
                <a:latin typeface="Arial" panose="020B0604020202020204" pitchFamily="34" charset="0"/>
              </a:rPr>
              <a:t>”</a:t>
            </a:r>
            <a:r>
              <a:rPr lang="zh-CN" altLang="en-US" dirty="0"/>
              <a:t>时，原始节拍脉冲</a:t>
            </a:r>
            <a:r>
              <a:rPr lang="en-US" altLang="zh-CN" dirty="0"/>
              <a:t>T1</a:t>
            </a:r>
            <a:r>
              <a:rPr lang="en-US" altLang="zh-CN" dirty="0">
                <a:latin typeface="Arial" panose="020B0604020202020204" pitchFamily="34" charset="0"/>
              </a:rPr>
              <a:t>—</a:t>
            </a:r>
            <a:r>
              <a:rPr lang="en-US" altLang="zh-CN" dirty="0"/>
              <a:t>T4</a:t>
            </a:r>
            <a:r>
              <a:rPr lang="zh-CN" altLang="en-US" dirty="0"/>
              <a:t>和读</a:t>
            </a:r>
            <a:r>
              <a:rPr lang="en-US" altLang="zh-CN" dirty="0"/>
              <a:t>/</a:t>
            </a:r>
            <a:r>
              <a:rPr lang="zh-CN" altLang="en-US" dirty="0"/>
              <a:t>写时序信号</a:t>
            </a:r>
            <a:r>
              <a:rPr lang="en-US" altLang="zh-CN" dirty="0"/>
              <a:t>RD°</a:t>
            </a:r>
            <a:r>
              <a:rPr lang="zh-CN" altLang="en-US" dirty="0"/>
              <a:t>，</a:t>
            </a:r>
            <a:r>
              <a:rPr lang="en-US" altLang="zh-CN" dirty="0"/>
              <a:t>WE°</a:t>
            </a:r>
            <a:r>
              <a:rPr lang="zh-CN" altLang="en-US" dirty="0"/>
              <a:t>通过门电路发送出去，变成</a:t>
            </a:r>
            <a:r>
              <a:rPr lang="en-US" altLang="zh-CN" dirty="0"/>
              <a:t>CPU</a:t>
            </a:r>
            <a:r>
              <a:rPr lang="zh-CN" altLang="en-US" dirty="0"/>
              <a:t>真正需要的节拍脉冲信号</a:t>
            </a:r>
            <a:r>
              <a:rPr lang="en-US" altLang="zh-CN" dirty="0"/>
              <a:t>T1</a:t>
            </a:r>
            <a:r>
              <a:rPr lang="en-US" altLang="zh-CN" dirty="0">
                <a:latin typeface="Arial" panose="020B0604020202020204" pitchFamily="34" charset="0"/>
              </a:rPr>
              <a:t>—</a:t>
            </a:r>
            <a:r>
              <a:rPr lang="en-US" altLang="zh-CN" dirty="0"/>
              <a:t>T4</a:t>
            </a:r>
            <a:r>
              <a:rPr lang="zh-CN" altLang="en-US" dirty="0"/>
              <a:t>和读</a:t>
            </a:r>
            <a:r>
              <a:rPr lang="en-US" altLang="zh-CN" dirty="0"/>
              <a:t>/</a:t>
            </a:r>
            <a:r>
              <a:rPr lang="zh-CN" altLang="en-US" dirty="0"/>
              <a:t>写时序</a:t>
            </a:r>
            <a:r>
              <a:rPr lang="en-US" altLang="zh-CN" dirty="0"/>
              <a:t>RD</a:t>
            </a:r>
            <a:r>
              <a:rPr lang="zh-CN" altLang="en-US" dirty="0"/>
              <a:t>，</a:t>
            </a:r>
            <a:r>
              <a:rPr lang="en-US" altLang="zh-CN" dirty="0"/>
              <a:t>WE</a:t>
            </a:r>
            <a:r>
              <a:rPr lang="zh-CN" altLang="en-US" dirty="0"/>
              <a:t>。反之，当运行触发器</a:t>
            </a:r>
            <a:r>
              <a:rPr lang="zh-CN" altLang="en-US" dirty="0">
                <a:latin typeface="Arial" panose="020B0604020202020204" pitchFamily="34" charset="0"/>
              </a:rPr>
              <a:t>“</a:t>
            </a:r>
            <a:r>
              <a:rPr lang="en-US" altLang="zh-CN" dirty="0"/>
              <a:t>0</a:t>
            </a:r>
            <a:r>
              <a:rPr lang="en-US" altLang="zh-CN" dirty="0">
                <a:latin typeface="Arial" panose="020B0604020202020204" pitchFamily="34" charset="0"/>
              </a:rPr>
              <a:t>”</a:t>
            </a:r>
            <a:r>
              <a:rPr lang="zh-CN" altLang="en-US" dirty="0"/>
              <a:t>时，就关闭时序产生器。由于启动计算机是随机的，停机也是随机的，为此必须要求：当计算机启动时，一定要从第</a:t>
            </a:r>
            <a:r>
              <a:rPr lang="en-US" altLang="zh-CN" dirty="0"/>
              <a:t>1</a:t>
            </a:r>
            <a:r>
              <a:rPr lang="zh-CN" altLang="en-US" dirty="0"/>
              <a:t>个节拍脉冲前沿开始工作，而在停机时一定要在第</a:t>
            </a:r>
            <a:r>
              <a:rPr lang="en-US" altLang="zh-CN" dirty="0"/>
              <a:t>4</a:t>
            </a:r>
            <a:r>
              <a:rPr lang="zh-CN" altLang="en-US" dirty="0"/>
              <a:t>个节拍脉冲结束后关闭时序产生器。</a:t>
            </a:r>
            <a:endParaRPr lang="zh-CN" altLang="en-US" dirty="0"/>
          </a:p>
          <a:p>
            <a:pPr lvl="0" eaLnBrk="1" hangingPunct="1"/>
            <a:r>
              <a:rPr lang="zh-CN" altLang="en-US" dirty="0"/>
              <a:t>只有这样，才能使发送出去的脉冲都是完整的脉冲。图</a:t>
            </a:r>
            <a:r>
              <a:rPr lang="en-US" altLang="zh-CN" dirty="0"/>
              <a:t>519</a:t>
            </a:r>
            <a:r>
              <a:rPr lang="zh-CN" altLang="en-US" dirty="0"/>
              <a:t>中，在</a:t>
            </a:r>
            <a:r>
              <a:rPr lang="en-US" altLang="zh-CN" dirty="0"/>
              <a:t>Cr</a:t>
            </a:r>
            <a:r>
              <a:rPr lang="zh-CN" altLang="en-US" dirty="0"/>
              <a:t>（</a:t>
            </a:r>
            <a:r>
              <a:rPr lang="en-US" altLang="zh-CN" dirty="0"/>
              <a:t>D</a:t>
            </a:r>
            <a:r>
              <a:rPr lang="zh-CN" altLang="en-US" dirty="0"/>
              <a:t>触发器）下面加上一个</a:t>
            </a:r>
            <a:r>
              <a:rPr lang="en-US" altLang="zh-CN" dirty="0"/>
              <a:t>SR</a:t>
            </a:r>
            <a:r>
              <a:rPr lang="zh-CN" altLang="en-US" dirty="0"/>
              <a:t>触发器，且用</a:t>
            </a:r>
            <a:r>
              <a:rPr lang="en-US" altLang="zh-CN" dirty="0"/>
              <a:t>T°4</a:t>
            </a:r>
            <a:r>
              <a:rPr lang="zh-CN" altLang="en-US" dirty="0"/>
              <a:t>信号作</a:t>
            </a:r>
            <a:r>
              <a:rPr lang="en-US" altLang="zh-CN" dirty="0"/>
              <a:t>Cr</a:t>
            </a:r>
            <a:r>
              <a:rPr lang="zh-CN" altLang="en-US" dirty="0"/>
              <a:t>触发器的时钟控制端，那么就可以保证在</a:t>
            </a:r>
            <a:r>
              <a:rPr lang="en-US" altLang="zh-CN" dirty="0"/>
              <a:t>T1</a:t>
            </a:r>
            <a:r>
              <a:rPr lang="zh-CN" altLang="en-US" dirty="0"/>
              <a:t>的前沿开启时序产生器，而在</a:t>
            </a:r>
            <a:r>
              <a:rPr lang="en-US" altLang="zh-CN" dirty="0"/>
              <a:t>T4</a:t>
            </a:r>
            <a:r>
              <a:rPr lang="zh-CN" altLang="en-US" dirty="0"/>
              <a:t>的后沿关闭时序产生器。</a:t>
            </a:r>
            <a:endParaRPr lang="zh-CN" altLang="en-US" dirty="0"/>
          </a:p>
          <a:p>
            <a:pPr lvl="0" eaLnBrk="1" hangingPunct="1"/>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21859" name="Rectangle 2"/>
          <p:cNvSpPr>
            <a:spLocks noRot="1" noTextEdit="1"/>
          </p:cNvSpPr>
          <p:nvPr>
            <p:ph type="sldImg"/>
          </p:nvPr>
        </p:nvSpPr>
        <p:spPr/>
      </p:sp>
      <p:sp>
        <p:nvSpPr>
          <p:cNvPr id="121860" name="Rectangle 3"/>
          <p:cNvSpPr>
            <a:spLocks noGrp="1"/>
          </p:cNvSpPr>
          <p:nvPr>
            <p:ph type="body" idx="1"/>
          </p:nvPr>
        </p:nvSpPr>
        <p:spPr/>
        <p:txBody>
          <a:bodyPr wrap="square" lIns="91440" tIns="45720" rIns="91440" bIns="45720" anchor="t"/>
          <a:p>
            <a:pPr lvl="0" eaLnBrk="1" hangingPunct="1"/>
            <a:r>
              <a:rPr lang="en-US" altLang="zh-CN" dirty="0"/>
              <a:t> </a:t>
            </a:r>
            <a:r>
              <a:rPr lang="zh-CN" altLang="en-US" dirty="0"/>
              <a:t>每条机器指令对应一段微程序，当公用的取指微程序从主存中取出机器指令之后，由机器指令的操作码字段指出各段微程序的入口地址，这是一种多分支</a:t>
            </a:r>
            <a:r>
              <a:rPr lang="en-US" altLang="zh-CN" dirty="0"/>
              <a:t>(</a:t>
            </a:r>
            <a:r>
              <a:rPr lang="zh-CN" altLang="en-US" dirty="0"/>
              <a:t>或多路转移</a:t>
            </a:r>
            <a:r>
              <a:rPr lang="en-US" altLang="zh-CN" dirty="0"/>
              <a:t>)</a:t>
            </a:r>
            <a:r>
              <a:rPr lang="zh-CN" altLang="en-US" dirty="0"/>
              <a:t>的情况，由机器指令的操作码转换成初始微地址的方式主要有两种。</a:t>
            </a:r>
            <a:endParaRPr lang="zh-CN" altLang="en-US" dirty="0"/>
          </a:p>
          <a:p>
            <a:pPr lvl="0" eaLnBrk="1" hangingPunct="1"/>
            <a:r>
              <a:rPr lang="zh-CN" altLang="en-US" dirty="0"/>
              <a:t>计数器的方式</a:t>
            </a:r>
            <a:endParaRPr lang="zh-CN" altLang="en-US" dirty="0"/>
          </a:p>
          <a:p>
            <a:pPr lvl="0" eaLnBrk="1" hangingPunct="1"/>
            <a:r>
              <a:rPr lang="zh-CN" altLang="en-US" dirty="0"/>
              <a:t>多路转移的方式</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Times New Roman" panose="02020603050405020304" pitchFamily="18" charset="0"/>
              </a:rPr>
            </a:fld>
            <a:endParaRPr lang="en-US" altLang="zh-CN" sz="1200" dirty="0">
              <a:latin typeface="Times New Roman" panose="02020603050405020304" pitchFamily="18" charset="0"/>
            </a:endParaRPr>
          </a:p>
        </p:txBody>
      </p:sp>
      <p:sp>
        <p:nvSpPr>
          <p:cNvPr id="122883" name="Rectangle 2"/>
          <p:cNvSpPr>
            <a:spLocks noRot="1" noTextEdit="1"/>
          </p:cNvSpPr>
          <p:nvPr>
            <p:ph type="sldImg"/>
          </p:nvPr>
        </p:nvSpPr>
        <p:spPr/>
      </p:sp>
      <p:sp>
        <p:nvSpPr>
          <p:cNvPr id="122884" name="Rectangle 3"/>
          <p:cNvSpPr>
            <a:spLocks noGrp="1"/>
          </p:cNvSpPr>
          <p:nvPr>
            <p:ph type="body" idx="1"/>
          </p:nvPr>
        </p:nvSpPr>
        <p:spPr/>
        <p:txBody>
          <a:bodyPr wrap="square" lIns="91440" tIns="45720" rIns="91440" bIns="45720" anchor="t"/>
          <a:p>
            <a:pPr lvl="1" eaLnBrk="1" hangingPunct="1"/>
            <a:r>
              <a:rPr lang="zh-CN" altLang="en-US" dirty="0"/>
              <a:t>后继微地址可由微程序设计者指定，或者根据微指令所规定的测试结果直接决定后继微地址的全部或部分值。</a:t>
            </a:r>
            <a:endParaRPr lang="zh-CN" altLang="en-US" dirty="0"/>
          </a:p>
          <a:p>
            <a:pPr lvl="1" eaLnBrk="1" hangingPunct="1"/>
            <a:r>
              <a:rPr lang="zh-CN" altLang="en-US" dirty="0"/>
              <a:t>测试段如果只有一位，则微地址将产生两个分支，若有两位，则最多可产生四个分支，依此类推，测试段为</a:t>
            </a:r>
            <a:r>
              <a:rPr lang="en-US" altLang="zh-CN" dirty="0"/>
              <a:t>n</a:t>
            </a:r>
            <a:r>
              <a:rPr lang="zh-CN" altLang="en-US" dirty="0"/>
              <a:t>位最多可产生</a:t>
            </a:r>
            <a:r>
              <a:rPr lang="en-US" altLang="zh-CN" dirty="0"/>
              <a:t>2</a:t>
            </a:r>
            <a:r>
              <a:rPr lang="en-US" altLang="zh-CN" baseline="30000" dirty="0"/>
              <a:t>n</a:t>
            </a:r>
            <a:r>
              <a:rPr lang="zh-CN" altLang="en-US" dirty="0"/>
              <a:t>个分支。</a:t>
            </a:r>
            <a:endParaRPr lang="zh-CN" altLang="en-US" dirty="0"/>
          </a:p>
          <a:p>
            <a:pPr lvl="1" eaLnBrk="1" hangingPunct="1"/>
            <a:endParaRPr lang="zh-CN" altLang="en-US" dirty="0"/>
          </a:p>
          <a:p>
            <a:pPr lvl="1" eaLnBrk="1" hangingPunct="1"/>
            <a:endParaRPr lang="zh-CN" altLang="en-US" dirty="0"/>
          </a:p>
          <a:p>
            <a:pPr lvl="0" eaLnBrk="1" hangingPunct="1"/>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40" name="Line 2"/>
          <p:cNvSpPr>
            <a:spLocks noChangeShapeType="1"/>
          </p:cNvSpPr>
          <p:nvPr/>
        </p:nvSpPr>
        <p:spPr bwMode="auto">
          <a:xfrm>
            <a:off x="7315200" y="1066800"/>
            <a:ext cx="0" cy="44958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5" name="Group 8"/>
          <p:cNvGrpSpPr/>
          <p:nvPr/>
        </p:nvGrpSpPr>
        <p:grpSpPr>
          <a:xfrm>
            <a:off x="7493000" y="2992438"/>
            <a:ext cx="1338263" cy="2189162"/>
            <a:chOff x="4704" y="1885"/>
            <a:chExt cx="843" cy="1379"/>
          </a:xfrm>
        </p:grpSpPr>
        <p:sp>
          <p:nvSpPr>
            <p:cNvPr id="42" name="Oval 9"/>
            <p:cNvSpPr>
              <a:spLocks noChangeArrowheads="1"/>
            </p:cNvSpPr>
            <p:nvPr/>
          </p:nvSpPr>
          <p:spPr bwMode="auto">
            <a:xfrm>
              <a:off x="4704"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Oval 10"/>
            <p:cNvSpPr>
              <a:spLocks noChangeArrowheads="1"/>
            </p:cNvSpPr>
            <p:nvPr/>
          </p:nvSpPr>
          <p:spPr bwMode="auto">
            <a:xfrm>
              <a:off x="4883"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Oval 11"/>
            <p:cNvSpPr>
              <a:spLocks noChangeArrowheads="1"/>
            </p:cNvSpPr>
            <p:nvPr/>
          </p:nvSpPr>
          <p:spPr bwMode="auto">
            <a:xfrm>
              <a:off x="5062" y="1885"/>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Oval 12"/>
            <p:cNvSpPr>
              <a:spLocks noChangeArrowheads="1"/>
            </p:cNvSpPr>
            <p:nvPr/>
          </p:nvSpPr>
          <p:spPr bwMode="auto">
            <a:xfrm>
              <a:off x="4704"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Oval 13"/>
            <p:cNvSpPr>
              <a:spLocks noChangeArrowheads="1"/>
            </p:cNvSpPr>
            <p:nvPr/>
          </p:nvSpPr>
          <p:spPr bwMode="auto">
            <a:xfrm>
              <a:off x="4883"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Oval 14"/>
            <p:cNvSpPr>
              <a:spLocks noChangeArrowheads="1"/>
            </p:cNvSpPr>
            <p:nvPr/>
          </p:nvSpPr>
          <p:spPr bwMode="auto">
            <a:xfrm>
              <a:off x="5062" y="2064"/>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Oval 15"/>
            <p:cNvSpPr>
              <a:spLocks noChangeArrowheads="1"/>
            </p:cNvSpPr>
            <p:nvPr/>
          </p:nvSpPr>
          <p:spPr bwMode="auto">
            <a:xfrm>
              <a:off x="5241" y="2064"/>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Oval 16"/>
            <p:cNvSpPr>
              <a:spLocks noChangeArrowheads="1"/>
            </p:cNvSpPr>
            <p:nvPr/>
          </p:nvSpPr>
          <p:spPr bwMode="auto">
            <a:xfrm>
              <a:off x="4704"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17"/>
            <p:cNvSpPr>
              <a:spLocks noChangeArrowheads="1"/>
            </p:cNvSpPr>
            <p:nvPr/>
          </p:nvSpPr>
          <p:spPr bwMode="auto">
            <a:xfrm>
              <a:off x="4883" y="2243"/>
              <a:ext cx="127" cy="12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Oval 18"/>
            <p:cNvSpPr>
              <a:spLocks noChangeArrowheads="1"/>
            </p:cNvSpPr>
            <p:nvPr/>
          </p:nvSpPr>
          <p:spPr bwMode="auto">
            <a:xfrm>
              <a:off x="5062"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Oval 19"/>
            <p:cNvSpPr>
              <a:spLocks noChangeArrowheads="1"/>
            </p:cNvSpPr>
            <p:nvPr/>
          </p:nvSpPr>
          <p:spPr bwMode="auto">
            <a:xfrm>
              <a:off x="5241" y="2243"/>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Oval 20"/>
            <p:cNvSpPr>
              <a:spLocks noChangeArrowheads="1"/>
            </p:cNvSpPr>
            <p:nvPr/>
          </p:nvSpPr>
          <p:spPr bwMode="auto">
            <a:xfrm>
              <a:off x="5420" y="2243"/>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Oval 21"/>
            <p:cNvSpPr>
              <a:spLocks noChangeArrowheads="1"/>
            </p:cNvSpPr>
            <p:nvPr/>
          </p:nvSpPr>
          <p:spPr bwMode="auto">
            <a:xfrm>
              <a:off x="4704" y="2421"/>
              <a:ext cx="127" cy="128"/>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Oval 22"/>
            <p:cNvSpPr>
              <a:spLocks noChangeArrowheads="1"/>
            </p:cNvSpPr>
            <p:nvPr/>
          </p:nvSpPr>
          <p:spPr bwMode="auto">
            <a:xfrm>
              <a:off x="4883"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 name="Oval 23"/>
            <p:cNvSpPr>
              <a:spLocks noChangeArrowheads="1"/>
            </p:cNvSpPr>
            <p:nvPr/>
          </p:nvSpPr>
          <p:spPr bwMode="auto">
            <a:xfrm>
              <a:off x="5062" y="2421"/>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 name="Oval 24"/>
            <p:cNvSpPr>
              <a:spLocks noChangeArrowheads="1"/>
            </p:cNvSpPr>
            <p:nvPr/>
          </p:nvSpPr>
          <p:spPr bwMode="auto">
            <a:xfrm>
              <a:off x="5241" y="2421"/>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 name="Oval 25"/>
            <p:cNvSpPr>
              <a:spLocks noChangeArrowheads="1"/>
            </p:cNvSpPr>
            <p:nvPr/>
          </p:nvSpPr>
          <p:spPr bwMode="auto">
            <a:xfrm>
              <a:off x="4704"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9" name="Oval 26"/>
            <p:cNvSpPr>
              <a:spLocks noChangeArrowheads="1"/>
            </p:cNvSpPr>
            <p:nvPr/>
          </p:nvSpPr>
          <p:spPr bwMode="auto">
            <a:xfrm>
              <a:off x="4883" y="2600"/>
              <a:ext cx="127" cy="128"/>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 name="Oval 27"/>
            <p:cNvSpPr>
              <a:spLocks noChangeArrowheads="1"/>
            </p:cNvSpPr>
            <p:nvPr/>
          </p:nvSpPr>
          <p:spPr bwMode="auto">
            <a:xfrm>
              <a:off x="5062"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Oval 28"/>
            <p:cNvSpPr>
              <a:spLocks noChangeArrowheads="1"/>
            </p:cNvSpPr>
            <p:nvPr/>
          </p:nvSpPr>
          <p:spPr bwMode="auto">
            <a:xfrm>
              <a:off x="5241" y="2600"/>
              <a:ext cx="127" cy="128"/>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Oval 29"/>
            <p:cNvSpPr>
              <a:spLocks noChangeArrowheads="1"/>
            </p:cNvSpPr>
            <p:nvPr/>
          </p:nvSpPr>
          <p:spPr bwMode="auto">
            <a:xfrm>
              <a:off x="5420" y="2600"/>
              <a:ext cx="127" cy="128"/>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Oval 30"/>
            <p:cNvSpPr>
              <a:spLocks noChangeArrowheads="1"/>
            </p:cNvSpPr>
            <p:nvPr/>
          </p:nvSpPr>
          <p:spPr bwMode="auto">
            <a:xfrm>
              <a:off x="4704" y="2779"/>
              <a:ext cx="127" cy="12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 name="Oval 31"/>
            <p:cNvSpPr>
              <a:spLocks noChangeArrowheads="1"/>
            </p:cNvSpPr>
            <p:nvPr/>
          </p:nvSpPr>
          <p:spPr bwMode="auto">
            <a:xfrm>
              <a:off x="4883"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 name="Oval 32"/>
            <p:cNvSpPr>
              <a:spLocks noChangeArrowheads="1"/>
            </p:cNvSpPr>
            <p:nvPr/>
          </p:nvSpPr>
          <p:spPr bwMode="auto">
            <a:xfrm>
              <a:off x="5062" y="2779"/>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 name="Oval 33"/>
            <p:cNvSpPr>
              <a:spLocks noChangeArrowheads="1"/>
            </p:cNvSpPr>
            <p:nvPr/>
          </p:nvSpPr>
          <p:spPr bwMode="auto">
            <a:xfrm>
              <a:off x="5241" y="2779"/>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Oval 34"/>
            <p:cNvSpPr>
              <a:spLocks noChangeArrowheads="1"/>
            </p:cNvSpPr>
            <p:nvPr/>
          </p:nvSpPr>
          <p:spPr bwMode="auto">
            <a:xfrm>
              <a:off x="4704"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Oval 35"/>
            <p:cNvSpPr>
              <a:spLocks noChangeArrowheads="1"/>
            </p:cNvSpPr>
            <p:nvPr/>
          </p:nvSpPr>
          <p:spPr bwMode="auto">
            <a:xfrm>
              <a:off x="4883" y="2958"/>
              <a:ext cx="127" cy="127"/>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Oval 36"/>
            <p:cNvSpPr>
              <a:spLocks noChangeArrowheads="1"/>
            </p:cNvSpPr>
            <p:nvPr/>
          </p:nvSpPr>
          <p:spPr bwMode="auto">
            <a:xfrm>
              <a:off x="5062"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 name="Oval 37"/>
            <p:cNvSpPr>
              <a:spLocks noChangeArrowheads="1"/>
            </p:cNvSpPr>
            <p:nvPr/>
          </p:nvSpPr>
          <p:spPr bwMode="auto">
            <a:xfrm>
              <a:off x="5241" y="2958"/>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 name="Oval 38"/>
            <p:cNvSpPr>
              <a:spLocks noChangeArrowheads="1"/>
            </p:cNvSpPr>
            <p:nvPr/>
          </p:nvSpPr>
          <p:spPr bwMode="auto">
            <a:xfrm>
              <a:off x="4883"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Oval 39"/>
            <p:cNvSpPr>
              <a:spLocks noChangeArrowheads="1"/>
            </p:cNvSpPr>
            <p:nvPr/>
          </p:nvSpPr>
          <p:spPr bwMode="auto">
            <a:xfrm>
              <a:off x="5241" y="3137"/>
              <a:ext cx="127" cy="127"/>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73" name="Line 40"/>
          <p:cNvSpPr>
            <a:spLocks noChangeShapeType="1"/>
          </p:cNvSpPr>
          <p:nvPr/>
        </p:nvSpPr>
        <p:spPr bwMode="auto">
          <a:xfrm>
            <a:off x="304800" y="2819400"/>
            <a:ext cx="8229600" cy="0"/>
          </a:xfrm>
          <a:prstGeom prst="line">
            <a:avLst/>
          </a:prstGeom>
          <a:noFill/>
          <a:ln w="6350">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endParaRPr lang="zh-CN" altLang="en-US"/>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r>
              <a:rPr lang="zh-CN" altLang="en-US"/>
              <a:t>单击此处编辑母版副标题样式</a:t>
            </a:r>
            <a:endParaRPr lang="zh-CN" altLang="en-US"/>
          </a:p>
        </p:txBody>
      </p:sp>
      <p:sp>
        <p:nvSpPr>
          <p:cNvPr id="74" name="Rectangle 5"/>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 name="Rectangle 6"/>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Rectangle 7"/>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p>
            <a:pPr algn="r"/>
            <a:fld id="{9A0DB2DC-4C9A-4742-B13C-FB6460FD3503}"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719263"/>
            <a:ext cx="8229600" cy="4411662"/>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l"/>
              <a:defRPr/>
            </a:pPr>
            <a:endParaRPr kumimoji="0" lang="zh-CN" altLang="en-US" sz="30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8229600" cy="212883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7200" y="4000500"/>
            <a:ext cx="8229600" cy="21304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555"/>
            <a:ext cx="7543800" cy="711835"/>
          </a:xfrm>
        </p:spPr>
        <p:txBody>
          <a:bodyPr/>
          <a:lstStyle>
            <a:lvl1pPr>
              <a:defRPr sz="4400">
                <a:solidFill>
                  <a:srgbClr val="FF0000"/>
                </a:solidFill>
                <a:latin typeface="黑体" panose="02010609060101010101" charset="-122"/>
                <a:ea typeface="黑体" panose="02010609060101010101"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9240" y="1086168"/>
            <a:ext cx="8229600" cy="4411662"/>
          </a:xfrm>
        </p:spPr>
        <p:txBody>
          <a:bodyPr/>
          <a:lstStyle>
            <a:lvl1pPr>
              <a:defRPr b="1">
                <a:solidFill>
                  <a:srgbClr val="FF00FF"/>
                </a:solidFill>
                <a:latin typeface="黑体" panose="02010609060101010101" charset="-122"/>
                <a:ea typeface="黑体" panose="02010609060101010101" charset="-122"/>
              </a:defRPr>
            </a:lvl1pPr>
            <a:lvl2pPr>
              <a:defRPr b="1">
                <a:latin typeface="黑体" panose="02010609060101010101" charset="-122"/>
                <a:ea typeface="黑体" panose="02010609060101010101" charset="-122"/>
              </a:defRPr>
            </a:lvl2pPr>
            <a:lvl3pPr>
              <a:defRPr sz="2400" b="1">
                <a:latin typeface="黑体" panose="02010609060101010101" charset="-122"/>
                <a:ea typeface="黑体" panose="02010609060101010101" charset="-122"/>
              </a:defRPr>
            </a:lvl3pPr>
            <a:lvl4pPr>
              <a:defRPr b="1">
                <a:latin typeface="黑体" panose="02010609060101010101" charset="-122"/>
                <a:ea typeface="黑体" panose="02010609060101010101" charset="-122"/>
              </a:defRPr>
            </a:lvl4pPr>
            <a:lvl5pPr>
              <a:defRPr b="1">
                <a:latin typeface="黑体" panose="02010609060101010101" charset="-122"/>
                <a:ea typeface="黑体" panose="02010609060101010101"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Line 2"/>
          <p:cNvSpPr>
            <a:spLocks noChangeShapeType="1"/>
          </p:cNvSpPr>
          <p:nvPr/>
        </p:nvSpPr>
        <p:spPr bwMode="auto">
          <a:xfrm>
            <a:off x="7962900" y="152400"/>
            <a:ext cx="0" cy="1524000"/>
          </a:xfrm>
          <a:prstGeom prst="line">
            <a:avLst/>
          </a:prstGeom>
          <a:noFill/>
          <a:ln w="9525">
            <a:solidFill>
              <a:schemeClr val="tx1"/>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p:cNvSpPr>
          <p:nvPr>
            <p:ph type="title"/>
          </p:nvPr>
        </p:nvSpPr>
        <p:spPr>
          <a:xfrm>
            <a:off x="457200" y="122238"/>
            <a:ext cx="7543800" cy="1295400"/>
          </a:xfrm>
          <a:prstGeom prst="rect">
            <a:avLst/>
          </a:prstGeom>
          <a:noFill/>
          <a:ln w="9525">
            <a:noFill/>
          </a:ln>
        </p:spPr>
        <p:txBody>
          <a:bodyPr anchor="b"/>
          <a:p>
            <a:pPr lvl="0"/>
            <a:r>
              <a:rPr lang="zh-CN" altLang="en-US" dirty="0"/>
              <a:t>单击此处编辑母版标题样式</a:t>
            </a:r>
            <a:endParaRPr lang="zh-CN" altLang="en-US" dirty="0"/>
          </a:p>
        </p:txBody>
      </p:sp>
      <p:sp>
        <p:nvSpPr>
          <p:cNvPr id="2052" name="Rectangle 4"/>
          <p:cNvSpPr>
            <a:spLocks noGrp="1"/>
          </p:cNvSpPr>
          <p:nvPr>
            <p:ph type="body" idx="1"/>
          </p:nvPr>
        </p:nvSpPr>
        <p:spPr>
          <a:xfrm>
            <a:off x="457200" y="1719263"/>
            <a:ext cx="8229600" cy="4411662"/>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9" name="Rectangle 5"/>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lvl1pPr>
          </a:lstStyle>
          <a:p>
            <a:pPr lvl="0" eaLnBrk="1" hangingPunct="1"/>
            <a:fld id="{9A0DB2DC-4C9A-4742-B13C-FB6460FD3503}" type="slidenum">
              <a:rPr lang="en-US" altLang="zh-CN">
                <a:latin typeface="Arial" panose="020B0604020202020204" pitchFamily="34" charset="0"/>
              </a:rPr>
            </a:fld>
            <a:endParaRPr lang="en-US" altLang="zh-CN">
              <a:latin typeface="Arial" panose="020B0604020202020204" pitchFamily="34" charset="0"/>
            </a:endParaRPr>
          </a:p>
        </p:txBody>
      </p:sp>
      <p:grpSp>
        <p:nvGrpSpPr>
          <p:cNvPr id="2056" name="Group 8"/>
          <p:cNvGrpSpPr/>
          <p:nvPr/>
        </p:nvGrpSpPr>
        <p:grpSpPr>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Oval 10"/>
            <p:cNvSpPr>
              <a:spLocks noChangeArrowheads="1"/>
            </p:cNvSpPr>
            <p:nvPr/>
          </p:nvSpPr>
          <p:spPr bwMode="auto">
            <a:xfrm>
              <a:off x="5248" y="960"/>
              <a:ext cx="79"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Oval 11"/>
            <p:cNvSpPr>
              <a:spLocks noChangeArrowheads="1"/>
            </p:cNvSpPr>
            <p:nvPr/>
          </p:nvSpPr>
          <p:spPr bwMode="auto">
            <a:xfrm>
              <a:off x="5360" y="960"/>
              <a:ext cx="76"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6" name="Oval 12"/>
            <p:cNvSpPr>
              <a:spLocks noChangeArrowheads="1"/>
            </p:cNvSpPr>
            <p:nvPr/>
          </p:nvSpPr>
          <p:spPr bwMode="auto">
            <a:xfrm>
              <a:off x="5136" y="1072"/>
              <a:ext cx="80" cy="7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Oval 13"/>
            <p:cNvSpPr>
              <a:spLocks noChangeArrowheads="1"/>
            </p:cNvSpPr>
            <p:nvPr/>
          </p:nvSpPr>
          <p:spPr bwMode="auto">
            <a:xfrm>
              <a:off x="5248" y="1072"/>
              <a:ext cx="79" cy="7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8" name="Oval 14"/>
            <p:cNvSpPr>
              <a:spLocks noChangeArrowheads="1"/>
            </p:cNvSpPr>
            <p:nvPr/>
          </p:nvSpPr>
          <p:spPr bwMode="auto">
            <a:xfrm>
              <a:off x="5360" y="1072"/>
              <a:ext cx="76" cy="77"/>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9" name="Oval 15"/>
            <p:cNvSpPr>
              <a:spLocks noChangeArrowheads="1"/>
            </p:cNvSpPr>
            <p:nvPr/>
          </p:nvSpPr>
          <p:spPr bwMode="auto">
            <a:xfrm>
              <a:off x="5472" y="1072"/>
              <a:ext cx="74" cy="77"/>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Oval 16"/>
            <p:cNvSpPr>
              <a:spLocks noChangeArrowheads="1"/>
            </p:cNvSpPr>
            <p:nvPr/>
          </p:nvSpPr>
          <p:spPr bwMode="auto">
            <a:xfrm>
              <a:off x="5136" y="1184"/>
              <a:ext cx="80" cy="74"/>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1" name="Oval 17"/>
            <p:cNvSpPr>
              <a:spLocks noChangeArrowheads="1"/>
            </p:cNvSpPr>
            <p:nvPr/>
          </p:nvSpPr>
          <p:spPr bwMode="auto">
            <a:xfrm>
              <a:off x="5248" y="1184"/>
              <a:ext cx="79" cy="74"/>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Oval 18"/>
            <p:cNvSpPr>
              <a:spLocks noChangeArrowheads="1"/>
            </p:cNvSpPr>
            <p:nvPr/>
          </p:nvSpPr>
          <p:spPr bwMode="auto">
            <a:xfrm>
              <a:off x="5360" y="1184"/>
              <a:ext cx="76" cy="74"/>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3" name="Oval 19"/>
            <p:cNvSpPr>
              <a:spLocks noChangeArrowheads="1"/>
            </p:cNvSpPr>
            <p:nvPr/>
          </p:nvSpPr>
          <p:spPr bwMode="auto">
            <a:xfrm>
              <a:off x="5472" y="1184"/>
              <a:ext cx="74" cy="74"/>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Oval 20"/>
            <p:cNvSpPr>
              <a:spLocks noChangeArrowheads="1"/>
            </p:cNvSpPr>
            <p:nvPr/>
          </p:nvSpPr>
          <p:spPr bwMode="auto">
            <a:xfrm>
              <a:off x="5584" y="1184"/>
              <a:ext cx="80" cy="74"/>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5" name="Oval 21"/>
            <p:cNvSpPr>
              <a:spLocks noChangeArrowheads="1"/>
            </p:cNvSpPr>
            <p:nvPr/>
          </p:nvSpPr>
          <p:spPr bwMode="auto">
            <a:xfrm>
              <a:off x="5136" y="1296"/>
              <a:ext cx="80" cy="80"/>
            </a:xfrm>
            <a:prstGeom prst="ellipse">
              <a:avLst/>
            </a:prstGeom>
            <a:solidFill>
              <a:schemeClr val="tx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6" name="Oval 22"/>
            <p:cNvSpPr>
              <a:spLocks noChangeArrowheads="1"/>
            </p:cNvSpPr>
            <p:nvPr/>
          </p:nvSpPr>
          <p:spPr bwMode="auto">
            <a:xfrm>
              <a:off x="5248" y="1296"/>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7" name="Oval 23"/>
            <p:cNvSpPr>
              <a:spLocks noChangeArrowheads="1"/>
            </p:cNvSpPr>
            <p:nvPr/>
          </p:nvSpPr>
          <p:spPr bwMode="auto">
            <a:xfrm>
              <a:off x="5360" y="1296"/>
              <a:ext cx="76"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Oval 24"/>
            <p:cNvSpPr>
              <a:spLocks noChangeArrowheads="1"/>
            </p:cNvSpPr>
            <p:nvPr/>
          </p:nvSpPr>
          <p:spPr bwMode="auto">
            <a:xfrm>
              <a:off x="5472" y="1296"/>
              <a:ext cx="74"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 name="Oval 25"/>
            <p:cNvSpPr>
              <a:spLocks noChangeArrowheads="1"/>
            </p:cNvSpPr>
            <p:nvPr/>
          </p:nvSpPr>
          <p:spPr bwMode="auto">
            <a:xfrm>
              <a:off x="5136" y="1408"/>
              <a:ext cx="80"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Oval 26"/>
            <p:cNvSpPr>
              <a:spLocks noChangeArrowheads="1"/>
            </p:cNvSpPr>
            <p:nvPr/>
          </p:nvSpPr>
          <p:spPr bwMode="auto">
            <a:xfrm>
              <a:off x="5248" y="1408"/>
              <a:ext cx="79" cy="80"/>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1" name="Oval 27"/>
            <p:cNvSpPr>
              <a:spLocks noChangeArrowheads="1"/>
            </p:cNvSpPr>
            <p:nvPr/>
          </p:nvSpPr>
          <p:spPr bwMode="auto">
            <a:xfrm>
              <a:off x="5360" y="1408"/>
              <a:ext cx="76"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2" name="Oval 28"/>
            <p:cNvSpPr>
              <a:spLocks noChangeArrowheads="1"/>
            </p:cNvSpPr>
            <p:nvPr/>
          </p:nvSpPr>
          <p:spPr bwMode="auto">
            <a:xfrm>
              <a:off x="5472" y="1408"/>
              <a:ext cx="74" cy="80"/>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3" name="Oval 29"/>
            <p:cNvSpPr>
              <a:spLocks noChangeArrowheads="1"/>
            </p:cNvSpPr>
            <p:nvPr/>
          </p:nvSpPr>
          <p:spPr bwMode="auto">
            <a:xfrm>
              <a:off x="5584" y="1408"/>
              <a:ext cx="80"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Oval 30"/>
            <p:cNvSpPr>
              <a:spLocks noChangeArrowheads="1"/>
            </p:cNvSpPr>
            <p:nvPr/>
          </p:nvSpPr>
          <p:spPr bwMode="auto">
            <a:xfrm>
              <a:off x="5136" y="1520"/>
              <a:ext cx="80" cy="79"/>
            </a:xfrm>
            <a:prstGeom prst="ellipse">
              <a:avLst/>
            </a:prstGeom>
            <a:solidFill>
              <a:schemeClr val="accent2"/>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5" name="Oval 31"/>
            <p:cNvSpPr>
              <a:spLocks noChangeArrowheads="1"/>
            </p:cNvSpPr>
            <p:nvPr/>
          </p:nvSpPr>
          <p:spPr bwMode="auto">
            <a:xfrm>
              <a:off x="5248" y="1520"/>
              <a:ext cx="79"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6" name="Oval 32"/>
            <p:cNvSpPr>
              <a:spLocks noChangeArrowheads="1"/>
            </p:cNvSpPr>
            <p:nvPr/>
          </p:nvSpPr>
          <p:spPr bwMode="auto">
            <a:xfrm>
              <a:off x="5360" y="1520"/>
              <a:ext cx="76" cy="79"/>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Oval 33"/>
            <p:cNvSpPr>
              <a:spLocks noChangeArrowheads="1"/>
            </p:cNvSpPr>
            <p:nvPr/>
          </p:nvSpPr>
          <p:spPr bwMode="auto">
            <a:xfrm>
              <a:off x="5472" y="1520"/>
              <a:ext cx="74" cy="79"/>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8" name="Oval 34"/>
            <p:cNvSpPr>
              <a:spLocks noChangeArrowheads="1"/>
            </p:cNvSpPr>
            <p:nvPr/>
          </p:nvSpPr>
          <p:spPr bwMode="auto">
            <a:xfrm>
              <a:off x="5136" y="1632"/>
              <a:ext cx="80" cy="75"/>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Oval 35"/>
            <p:cNvSpPr>
              <a:spLocks noChangeArrowheads="1"/>
            </p:cNvSpPr>
            <p:nvPr/>
          </p:nvSpPr>
          <p:spPr bwMode="auto">
            <a:xfrm>
              <a:off x="5248" y="1632"/>
              <a:ext cx="79" cy="75"/>
            </a:xfrm>
            <a:prstGeom prst="ellipse">
              <a:avLst/>
            </a:prstGeom>
            <a:solidFill>
              <a:schemeClr val="accent1"/>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0" name="Oval 36"/>
            <p:cNvSpPr>
              <a:spLocks noChangeArrowheads="1"/>
            </p:cNvSpPr>
            <p:nvPr/>
          </p:nvSpPr>
          <p:spPr bwMode="auto">
            <a:xfrm>
              <a:off x="5360" y="1632"/>
              <a:ext cx="76" cy="75"/>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1" name="Oval 37"/>
            <p:cNvSpPr>
              <a:spLocks noChangeArrowheads="1"/>
            </p:cNvSpPr>
            <p:nvPr/>
          </p:nvSpPr>
          <p:spPr bwMode="auto">
            <a:xfrm>
              <a:off x="5472" y="1632"/>
              <a:ext cx="74" cy="75"/>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2" name="Oval 38"/>
            <p:cNvSpPr>
              <a:spLocks noChangeArrowheads="1"/>
            </p:cNvSpPr>
            <p:nvPr/>
          </p:nvSpPr>
          <p:spPr bwMode="auto">
            <a:xfrm>
              <a:off x="5248" y="1744"/>
              <a:ext cx="79"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3" name="Oval 39"/>
            <p:cNvSpPr>
              <a:spLocks noChangeArrowheads="1"/>
            </p:cNvSpPr>
            <p:nvPr/>
          </p:nvSpPr>
          <p:spPr bwMode="auto">
            <a:xfrm>
              <a:off x="5472" y="1744"/>
              <a:ext cx="74" cy="80"/>
            </a:xfrm>
            <a:prstGeom prst="ellipse">
              <a:avLst/>
            </a:prstGeom>
            <a:solidFill>
              <a:schemeClr val="folHlink"/>
            </a:soli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5" Type="http://schemas.openxmlformats.org/officeDocument/2006/relationships/vmlDrawing" Target="../drawings/vmlDrawing36.vml"/><Relationship Id="rId4" Type="http://schemas.openxmlformats.org/officeDocument/2006/relationships/slideLayout" Target="../slideLayouts/slideLayout2.xml"/><Relationship Id="rId3" Type="http://schemas.openxmlformats.org/officeDocument/2006/relationships/image" Target="../media/image45.wmf"/><Relationship Id="rId2" Type="http://schemas.openxmlformats.org/officeDocument/2006/relationships/oleObject" Target="../embeddings/oleObject54.bin"/><Relationship Id="rId1" Type="http://schemas.openxmlformats.org/officeDocument/2006/relationships/tags" Target="../tags/tag24.xml"/></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55.bin"/></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56.bin"/></Relationships>
</file>

<file path=ppt/slides/_rels/slide105.xml.rels><?xml version="1.0" encoding="UTF-8" standalone="yes"?>
<Relationships xmlns="http://schemas.openxmlformats.org/package/2006/relationships"><Relationship Id="rId4" Type="http://schemas.openxmlformats.org/officeDocument/2006/relationships/vmlDrawing" Target="../drawings/vmlDrawing39.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57.bin"/></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58.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59.bin"/></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42.vml"/><Relationship Id="rId3" Type="http://schemas.openxmlformats.org/officeDocument/2006/relationships/slideLayout" Target="../slideLayouts/slideLayout2.xml"/><Relationship Id="rId2" Type="http://schemas.openxmlformats.org/officeDocument/2006/relationships/image" Target="../media/image51.wmf"/><Relationship Id="rId1" Type="http://schemas.openxmlformats.org/officeDocument/2006/relationships/oleObject" Target="../embeddings/oleObject60.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5.5-5.13.swf"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8.w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tags" Target="../tags/tag2.xml"/><Relationship Id="rId2" Type="http://schemas.openxmlformats.org/officeDocument/2006/relationships/image" Target="../media/image20.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tags" Target="../tags/tag7.xml"/><Relationship Id="rId3" Type="http://schemas.openxmlformats.org/officeDocument/2006/relationships/image" Target="../media/image28.wmf"/><Relationship Id="rId2" Type="http://schemas.openxmlformats.org/officeDocument/2006/relationships/oleObject" Target="../embeddings/oleObject4.bin"/><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7.bin"/><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tags" Target="../tags/tag8.xml"/></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9.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10.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11.bin"/></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31.wmf"/><Relationship Id="rId4" Type="http://schemas.openxmlformats.org/officeDocument/2006/relationships/oleObject" Target="../embeddings/oleObject14.bin"/><Relationship Id="rId3" Type="http://schemas.openxmlformats.org/officeDocument/2006/relationships/image" Target="../media/image29.wmf"/><Relationship Id="rId2" Type="http://schemas.openxmlformats.org/officeDocument/2006/relationships/oleObject" Target="../embeddings/oleObject13.bin"/><Relationship Id="rId1" Type="http://schemas.openxmlformats.org/officeDocument/2006/relationships/tags" Target="../tags/tag9.xml"/></Relationships>
</file>

<file path=ppt/slides/_rels/slide57.xml.rels><?xml version="1.0" encoding="UTF-8" standalone="yes"?>
<Relationships xmlns="http://schemas.openxmlformats.org/package/2006/relationships"><Relationship Id="rId8" Type="http://schemas.openxmlformats.org/officeDocument/2006/relationships/comments" Target="../comments/comment2.xml"/><Relationship Id="rId7" Type="http://schemas.openxmlformats.org/officeDocument/2006/relationships/vmlDrawing" Target="../drawings/vmlDrawing12.vml"/><Relationship Id="rId6"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oleObject" Target="../embeddings/oleObject16.bin"/><Relationship Id="rId3" Type="http://schemas.openxmlformats.org/officeDocument/2006/relationships/tags" Target="../tags/tag10.xml"/><Relationship Id="rId2" Type="http://schemas.openxmlformats.org/officeDocument/2006/relationships/image" Target="../media/image32.wmf"/><Relationship Id="rId1"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8" Type="http://schemas.openxmlformats.org/officeDocument/2006/relationships/comments" Target="../comments/comment3.xml"/><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18.bin"/><Relationship Id="rId3" Type="http://schemas.openxmlformats.org/officeDocument/2006/relationships/tags" Target="../tags/tag11.xml"/><Relationship Id="rId2" Type="http://schemas.openxmlformats.org/officeDocument/2006/relationships/image" Target="../media/image32.wmf"/><Relationship Id="rId1"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8" Type="http://schemas.openxmlformats.org/officeDocument/2006/relationships/comments" Target="../comments/comment4.xml"/><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35.wmf"/><Relationship Id="rId4" Type="http://schemas.openxmlformats.org/officeDocument/2006/relationships/oleObject" Target="../embeddings/oleObject20.bin"/><Relationship Id="rId3" Type="http://schemas.openxmlformats.org/officeDocument/2006/relationships/tags" Target="../tags/tag12.xml"/><Relationship Id="rId2" Type="http://schemas.openxmlformats.org/officeDocument/2006/relationships/image" Target="../media/image32.wmf"/><Relationship Id="rId1"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omments" Target="../comments/comment5.xml"/><Relationship Id="rId7" Type="http://schemas.openxmlformats.org/officeDocument/2006/relationships/vmlDrawing" Target="../drawings/vmlDrawing15.vml"/><Relationship Id="rId6" Type="http://schemas.openxmlformats.org/officeDocument/2006/relationships/slideLayout" Target="../slideLayouts/slideLayout2.xml"/><Relationship Id="rId5" Type="http://schemas.openxmlformats.org/officeDocument/2006/relationships/image" Target="../media/image36.wmf"/><Relationship Id="rId4" Type="http://schemas.openxmlformats.org/officeDocument/2006/relationships/oleObject" Target="../embeddings/oleObject22.bin"/><Relationship Id="rId3" Type="http://schemas.openxmlformats.org/officeDocument/2006/relationships/tags" Target="../tags/tag13.xml"/><Relationship Id="rId2" Type="http://schemas.openxmlformats.org/officeDocument/2006/relationships/image" Target="../media/image32.wmf"/><Relationship Id="rId1" Type="http://schemas.openxmlformats.org/officeDocument/2006/relationships/oleObject" Target="../embeddings/oleObject21.bin"/></Relationships>
</file>

<file path=ppt/slides/_rels/slide61.xml.rels><?xml version="1.0" encoding="UTF-8" standalone="yes"?>
<Relationships xmlns="http://schemas.openxmlformats.org/package/2006/relationships"><Relationship Id="rId9" Type="http://schemas.openxmlformats.org/officeDocument/2006/relationships/comments" Target="../comments/comment6.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31.wmf"/><Relationship Id="rId1"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6" Type="http://schemas.openxmlformats.org/officeDocument/2006/relationships/comments" Target="../comments/comment7.xml"/><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31.wmf"/><Relationship Id="rId1"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2.xml"/><Relationship Id="rId5" Type="http://schemas.openxmlformats.org/officeDocument/2006/relationships/oleObject" Target="../embeddings/oleObject27.bin"/><Relationship Id="rId4" Type="http://schemas.openxmlformats.org/officeDocument/2006/relationships/image" Target="../media/image37.wmf"/><Relationship Id="rId3" Type="http://schemas.openxmlformats.org/officeDocument/2006/relationships/oleObject" Target="../embeddings/oleObject26.bin"/><Relationship Id="rId2" Type="http://schemas.openxmlformats.org/officeDocument/2006/relationships/image" Target="../media/image30.wmf"/><Relationship Id="rId1" Type="http://schemas.openxmlformats.org/officeDocument/2006/relationships/oleObject" Target="../embeddings/oleObject25.bin"/></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2.xml"/><Relationship Id="rId4" Type="http://schemas.openxmlformats.org/officeDocument/2006/relationships/image" Target="../media/image30.wmf"/><Relationship Id="rId3" Type="http://schemas.openxmlformats.org/officeDocument/2006/relationships/oleObject" Target="../embeddings/oleObject29.bin"/><Relationship Id="rId2" Type="http://schemas.openxmlformats.org/officeDocument/2006/relationships/image" Target="../media/image39.wmf"/><Relationship Id="rId1" Type="http://schemas.openxmlformats.org/officeDocument/2006/relationships/oleObject" Target="../embeddings/oleObject28.bin"/></Relationships>
</file>

<file path=ppt/slides/_rels/slide66.x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oleObject" Target="../embeddings/oleObject33.bin"/><Relationship Id="rId7" Type="http://schemas.openxmlformats.org/officeDocument/2006/relationships/image" Target="../media/image28.wmf"/><Relationship Id="rId6" Type="http://schemas.openxmlformats.org/officeDocument/2006/relationships/oleObject" Target="../embeddings/oleObject32.bin"/><Relationship Id="rId5" Type="http://schemas.openxmlformats.org/officeDocument/2006/relationships/image" Target="../media/image29.wmf"/><Relationship Id="rId4" Type="http://schemas.openxmlformats.org/officeDocument/2006/relationships/oleObject" Target="../embeddings/oleObject31.bin"/><Relationship Id="rId3" Type="http://schemas.openxmlformats.org/officeDocument/2006/relationships/tags" Target="../tags/tag19.xml"/><Relationship Id="rId2" Type="http://schemas.openxmlformats.org/officeDocument/2006/relationships/image" Target="../media/image39.wmf"/><Relationship Id="rId13" Type="http://schemas.openxmlformats.org/officeDocument/2006/relationships/vmlDrawing" Target="../drawings/vmlDrawing20.vml"/><Relationship Id="rId12" Type="http://schemas.openxmlformats.org/officeDocument/2006/relationships/slideLayout" Target="../slideLayouts/slideLayout2.xml"/><Relationship Id="rId11" Type="http://schemas.openxmlformats.org/officeDocument/2006/relationships/image" Target="../media/image30.wmf"/><Relationship Id="rId10" Type="http://schemas.openxmlformats.org/officeDocument/2006/relationships/oleObject" Target="../embeddings/oleObject34.bin"/><Relationship Id="rId1" Type="http://schemas.openxmlformats.org/officeDocument/2006/relationships/oleObject" Target="../embeddings/oleObject30.bin"/></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35.bin"/></Relationships>
</file>

<file path=ppt/slides/_rels/slide68.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41.wmf"/><Relationship Id="rId2" Type="http://schemas.openxmlformats.org/officeDocument/2006/relationships/oleObject" Target="../embeddings/oleObject36.bin"/><Relationship Id="rId1"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23.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38.bin"/><Relationship Id="rId2" Type="http://schemas.openxmlformats.org/officeDocument/2006/relationships/image" Target="../media/image30.wmf"/><Relationship Id="rId1" Type="http://schemas.openxmlformats.org/officeDocument/2006/relationships/oleObject" Target="../embeddings/oleObject37.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39.bin"/></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 Id="rId3" Type="http://schemas.openxmlformats.org/officeDocument/2006/relationships/hyperlink" Target="5.3.swf" TargetMode="External"/><Relationship Id="rId2" Type="http://schemas.openxmlformats.org/officeDocument/2006/relationships/image" Target="../media/image3.png"/><Relationship Id="rId1" Type="http://schemas.openxmlformats.org/officeDocument/2006/relationships/tags" Target="../tags/tag20.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 Id="rId3" Type="http://schemas.openxmlformats.org/officeDocument/2006/relationships/hyperlink" Target="5.17.swf" TargetMode="External"/><Relationship Id="rId2" Type="http://schemas.openxmlformats.org/officeDocument/2006/relationships/image" Target="../media/image19.png"/><Relationship Id="rId1" Type="http://schemas.openxmlformats.org/officeDocument/2006/relationships/hyperlink" Target="5.14.swf"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25.vml"/><Relationship Id="rId5" Type="http://schemas.openxmlformats.org/officeDocument/2006/relationships/slideLayout" Target="../slideLayouts/slideLayout2.xml"/><Relationship Id="rId4" Type="http://schemas.openxmlformats.org/officeDocument/2006/relationships/image" Target="../media/image39.wmf"/><Relationship Id="rId3" Type="http://schemas.openxmlformats.org/officeDocument/2006/relationships/oleObject" Target="../embeddings/oleObject41.bin"/><Relationship Id="rId2" Type="http://schemas.openxmlformats.org/officeDocument/2006/relationships/image" Target="../media/image30.wmf"/><Relationship Id="rId1" Type="http://schemas.openxmlformats.org/officeDocument/2006/relationships/oleObject" Target="../embeddings/oleObject40.bin"/></Relationships>
</file>

<file path=ppt/slides/_rels/slide81.xml.rels><?xml version="1.0" encoding="UTF-8" standalone="yes"?>
<Relationships xmlns="http://schemas.openxmlformats.org/package/2006/relationships"><Relationship Id="rId9" Type="http://schemas.openxmlformats.org/officeDocument/2006/relationships/vmlDrawing" Target="../drawings/vmlDrawing26.vml"/><Relationship Id="rId8" Type="http://schemas.openxmlformats.org/officeDocument/2006/relationships/slideLayout" Target="../slideLayouts/slideLayout2.xml"/><Relationship Id="rId7" Type="http://schemas.openxmlformats.org/officeDocument/2006/relationships/image" Target="../media/image31.wmf"/><Relationship Id="rId6" Type="http://schemas.openxmlformats.org/officeDocument/2006/relationships/oleObject" Target="../embeddings/oleObject44.bin"/><Relationship Id="rId5" Type="http://schemas.openxmlformats.org/officeDocument/2006/relationships/image" Target="../media/image29.wmf"/><Relationship Id="rId4" Type="http://schemas.openxmlformats.org/officeDocument/2006/relationships/oleObject" Target="../embeddings/oleObject43.bin"/><Relationship Id="rId3" Type="http://schemas.openxmlformats.org/officeDocument/2006/relationships/tags" Target="../tags/tag21.xml"/><Relationship Id="rId2" Type="http://schemas.openxmlformats.org/officeDocument/2006/relationships/image" Target="../media/image28.wmf"/><Relationship Id="rId1" Type="http://schemas.openxmlformats.org/officeDocument/2006/relationships/oleObject" Target="../embeddings/oleObject42.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45.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46.bin"/></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47.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48.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49.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50.bin"/></Relationships>
</file>

<file path=ppt/slides/_rels/slide96.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51.bin"/></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52.bin"/></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53.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6"/>
          <p:cNvSpPr>
            <a:spLocks noGrp="1"/>
          </p:cNvSpPr>
          <p:nvPr>
            <p:ph type="title"/>
          </p:nvPr>
        </p:nvSpPr>
        <p:spPr>
          <a:xfrm>
            <a:off x="457200" y="122238"/>
            <a:ext cx="7543800" cy="792162"/>
          </a:xfrm>
        </p:spPr>
        <p:txBody>
          <a:bodyPr wrap="square" lIns="91440" tIns="45720" rIns="91440" bIns="45720" anchor="b" anchorCtr="0"/>
          <a:p>
            <a:r>
              <a:rPr lang="zh-CN" altLang="en-US" dirty="0">
                <a:latin typeface="黑体" panose="02010609060101010101" charset="-122"/>
                <a:ea typeface="黑体" panose="02010609060101010101" charset="-122"/>
                <a:cs typeface="+mj-cs"/>
              </a:rPr>
              <a:t>计算机硬件组成</a:t>
            </a:r>
            <a:endParaRPr lang="zh-CN" altLang="en-US" dirty="0">
              <a:latin typeface="黑体" panose="02010609060101010101" charset="-122"/>
              <a:ea typeface="黑体" panose="02010609060101010101" charset="-122"/>
              <a:cs typeface="+mj-cs"/>
            </a:endParaRPr>
          </a:p>
        </p:txBody>
      </p:sp>
      <p:sp>
        <p:nvSpPr>
          <p:cNvPr id="27650" name="日期占位符 4"/>
          <p:cNvSpPr>
            <a:spLocks noGrp="1"/>
          </p:cNvSpPr>
          <p:nvPr>
            <p:ph type="dt" sz="half"/>
          </p:nvPr>
        </p:nvSpPr>
        <p:spPr>
          <a:xfrm>
            <a:off x="457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000" dirty="0">
                <a:latin typeface="Arial" panose="020B0604020202020204" pitchFamily="34" charset="0"/>
                <a:ea typeface="宋体" panose="02010600030101010101" pitchFamily="2" charset="-122"/>
              </a:rPr>
            </a:fld>
            <a:endParaRPr lang="zh-CN" altLang="en-US" sz="1000" dirty="0">
              <a:latin typeface="Arial" panose="020B0604020202020204" pitchFamily="34" charset="0"/>
              <a:ea typeface="宋体" panose="02010600030101010101" pitchFamily="2" charset="-122"/>
            </a:endParaRPr>
          </a:p>
        </p:txBody>
      </p:sp>
      <p:sp>
        <p:nvSpPr>
          <p:cNvPr id="27651" name="灯片编号占位符 5"/>
          <p:cNvSpPr>
            <a:spLocks noGrp="1"/>
          </p:cNvSpPr>
          <p:nvPr>
            <p:ph type="sldNum" sz="quarter"/>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pic>
        <p:nvPicPr>
          <p:cNvPr id="27652" name="图片 8" descr="t1.png"/>
          <p:cNvPicPr>
            <a:picLocks noChangeAspect="1"/>
          </p:cNvPicPr>
          <p:nvPr/>
        </p:nvPicPr>
        <p:blipFill>
          <a:blip r:embed="rId1"/>
          <a:stretch>
            <a:fillRect/>
          </a:stretch>
        </p:blipFill>
        <p:spPr>
          <a:xfrm>
            <a:off x="0" y="1077913"/>
            <a:ext cx="3698875" cy="5780087"/>
          </a:xfrm>
          <a:prstGeom prst="rect">
            <a:avLst/>
          </a:prstGeom>
          <a:noFill/>
          <a:ln w="9525">
            <a:noFill/>
          </a:ln>
        </p:spPr>
      </p:pic>
      <p:sp>
        <p:nvSpPr>
          <p:cNvPr id="4" name="文本框 3"/>
          <p:cNvSpPr txBox="1"/>
          <p:nvPr/>
        </p:nvSpPr>
        <p:spPr>
          <a:xfrm>
            <a:off x="3698875" y="914400"/>
            <a:ext cx="5305425" cy="5631180"/>
          </a:xfrm>
          <a:prstGeom prst="rect">
            <a:avLst/>
          </a:prstGeom>
          <a:noFill/>
        </p:spPr>
        <p:txBody>
          <a:bodyPr wrap="square" rtlCol="0" anchor="t">
            <a:spAutoFit/>
          </a:bodyPr>
          <a:p>
            <a:pPr>
              <a:lnSpc>
                <a:spcPct val="150000"/>
              </a:lnSpc>
              <a:buFont typeface="Wingdings" panose="05000000000000000000" charset="0"/>
            </a:pPr>
            <a:r>
              <a:rPr lang="zh-CN" altLang="en-US" sz="2400" noProof="1" dirty="0">
                <a:solidFill>
                  <a:srgbClr val="FF0000"/>
                </a:solidFill>
                <a:latin typeface="黑体" panose="02010609060101010101" charset="-122"/>
                <a:ea typeface="黑体" panose="02010609060101010101" charset="-122"/>
                <a:cs typeface="+mn-cs"/>
                <a:sym typeface="宋体" panose="02010600030101010101" pitchFamily="2" charset="-122"/>
              </a:rPr>
              <a:t>问题： 控制器</a:t>
            </a:r>
            <a:endParaRPr lang="zh-CN" altLang="en-US" sz="2400" noProof="1" dirty="0">
              <a:solidFill>
                <a:srgbClr val="FF0000"/>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控制器的内部结构是怎样的？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控制器是如何对计算机的各器件进行控制的？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何时发出某控制信号，何时结束它，多种控制信号之间有时序要求吗？</a:t>
            </a:r>
            <a:endParaRPr lang="zh-CN" altLang="en-US" sz="2400" noProof="1" dirty="0">
              <a:solidFill>
                <a:srgbClr val="0000FF"/>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指令的执行是如何实现的？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指令是如何变成控制信号的？</a:t>
            </a:r>
            <a:endParaRPr lang="zh-CN" altLang="en-US" sz="2400" noProof="1" dirty="0">
              <a:solidFill>
                <a:srgbClr val="0000FF"/>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指令是如何自动执行的？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en-US" altLang="zh-CN" sz="2400" noProof="1" dirty="0">
                <a:solidFill>
                  <a:srgbClr val="FF0000"/>
                </a:solidFill>
                <a:latin typeface="黑体" panose="02010609060101010101" charset="-122"/>
                <a:ea typeface="黑体" panose="02010609060101010101" charset="-122"/>
                <a:cs typeface="+mn-cs"/>
                <a:sym typeface="宋体" panose="02010600030101010101" pitchFamily="2" charset="-122"/>
              </a:rPr>
              <a:t>……</a:t>
            </a:r>
            <a:endParaRPr lang="en-US" altLang="zh-CN" sz="2400" noProof="1" dirty="0">
              <a:solidFill>
                <a:srgbClr val="FF0000"/>
              </a:solidFill>
              <a:latin typeface="黑体" panose="02010609060101010101" charset="-122"/>
              <a:ea typeface="黑体" panose="02010609060101010101" charset="-122"/>
              <a:sym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6387"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.2.1  </a:t>
            </a:r>
            <a:r>
              <a:rPr lang="zh-CN" altLang="en-US" dirty="0">
                <a:solidFill>
                  <a:schemeClr val="tx1"/>
                </a:solidFill>
              </a:rPr>
              <a:t>指令周期的基本概念</a:t>
            </a:r>
            <a:endParaRPr lang="zh-CN" altLang="en-US" dirty="0">
              <a:solidFill>
                <a:schemeClr val="tx1"/>
              </a:solidFill>
            </a:endParaRPr>
          </a:p>
        </p:txBody>
      </p:sp>
      <p:pic>
        <p:nvPicPr>
          <p:cNvPr id="16388" name="Picture 3" descr="5a3"/>
          <p:cNvPicPr>
            <a:picLocks noChangeAspect="1"/>
          </p:cNvPicPr>
          <p:nvPr/>
        </p:nvPicPr>
        <p:blipFill>
          <a:blip r:embed="rId1"/>
          <a:stretch>
            <a:fillRect/>
          </a:stretch>
        </p:blipFill>
        <p:spPr>
          <a:xfrm>
            <a:off x="-36830" y="1196975"/>
            <a:ext cx="8996045" cy="3099435"/>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885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.6  </a:t>
            </a:r>
            <a:r>
              <a:rPr lang="zh-CN" altLang="en-US" dirty="0">
                <a:solidFill>
                  <a:srgbClr val="FF0000"/>
                </a:solidFill>
              </a:rPr>
              <a:t>流水</a:t>
            </a:r>
            <a:r>
              <a:rPr lang="en-US" altLang="zh-CN">
                <a:solidFill>
                  <a:srgbClr val="FF0000"/>
                </a:solidFill>
              </a:rPr>
              <a:t>CPU</a:t>
            </a:r>
            <a:endParaRPr lang="en-US" altLang="zh-CN">
              <a:solidFill>
                <a:srgbClr val="FF0000"/>
              </a:solidFill>
            </a:endParaRPr>
          </a:p>
        </p:txBody>
      </p:sp>
      <p:sp>
        <p:nvSpPr>
          <p:cNvPr id="78852" name="Rectangle 3"/>
          <p:cNvSpPr>
            <a:spLocks noGrp="1"/>
          </p:cNvSpPr>
          <p:nvPr>
            <p:ph idx="1"/>
          </p:nvPr>
        </p:nvSpPr>
        <p:spPr/>
        <p:txBody>
          <a:bodyPr vert="horz" wrap="square" lIns="91440" tIns="45720" rIns="91440" bIns="45720" anchor="t"/>
          <a:p>
            <a:pPr eaLnBrk="1" hangingPunct="1">
              <a:buNone/>
            </a:pPr>
            <a:r>
              <a:rPr lang="en-US" altLang="zh-CN">
                <a:cs typeface="Times New Roman" panose="02020603050405020304" pitchFamily="18" charset="0"/>
              </a:rPr>
              <a:t>5.6.1 </a:t>
            </a:r>
            <a:r>
              <a:rPr lang="zh-CN" altLang="en-US" dirty="0"/>
              <a:t>并行处理技术</a:t>
            </a:r>
            <a:endParaRPr lang="zh-CN" altLang="en-US" dirty="0"/>
          </a:p>
          <a:p>
            <a:pPr eaLnBrk="1" hangingPunct="1">
              <a:buNone/>
            </a:pPr>
            <a:r>
              <a:rPr lang="en-US" altLang="zh-CN"/>
              <a:t>5.6.2 </a:t>
            </a:r>
            <a:r>
              <a:rPr lang="zh-CN" altLang="en-US" dirty="0"/>
              <a:t>流水</a:t>
            </a:r>
            <a:r>
              <a:rPr lang="en-US" altLang="zh-CN"/>
              <a:t>CPU</a:t>
            </a:r>
            <a:r>
              <a:rPr lang="zh-CN" altLang="en-US" dirty="0"/>
              <a:t>的结构</a:t>
            </a:r>
            <a:endParaRPr lang="zh-CN" altLang="en-US" dirty="0"/>
          </a:p>
          <a:p>
            <a:pPr eaLnBrk="1" hangingPunct="1">
              <a:buNone/>
            </a:pPr>
            <a:r>
              <a:rPr lang="en-US" altLang="zh-CN">
                <a:cs typeface="Times New Roman" panose="02020603050405020304" pitchFamily="18" charset="0"/>
              </a:rPr>
              <a:t>5</a:t>
            </a:r>
            <a:r>
              <a:rPr lang="en-US" altLang="zh-CN"/>
              <a:t>.6.3 </a:t>
            </a:r>
            <a:r>
              <a:rPr lang="zh-CN" altLang="en-US" dirty="0"/>
              <a:t>流水线中的主要问题</a:t>
            </a:r>
            <a:endParaRPr lang="zh-CN" altLang="en-US" dirty="0"/>
          </a:p>
          <a:p>
            <a:pPr eaLnBrk="1" hangingPunct="1">
              <a:buNone/>
            </a:pPr>
            <a:r>
              <a:rPr lang="en-US" altLang="zh-CN"/>
              <a:t>5.6.4 </a:t>
            </a:r>
            <a:r>
              <a:rPr lang="zh-CN" altLang="en-US" dirty="0"/>
              <a:t>奔腾</a:t>
            </a:r>
            <a:r>
              <a:rPr lang="en-US" altLang="zh-CN"/>
              <a:t> CPU </a:t>
            </a:r>
            <a:r>
              <a:rPr lang="zh-CN" altLang="en-US"/>
              <a:t>（略</a:t>
            </a:r>
            <a:r>
              <a:rPr lang="zh-CN" altLang="en-US"/>
              <a:t>）</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9875"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5.6.1</a:t>
            </a:r>
            <a:r>
              <a:rPr lang="zh-CN" altLang="en-US" dirty="0">
                <a:solidFill>
                  <a:srgbClr val="FF0000"/>
                </a:solidFill>
              </a:rPr>
              <a:t>并行处理技术</a:t>
            </a:r>
            <a:endParaRPr lang="zh-CN" altLang="en-US" dirty="0">
              <a:solidFill>
                <a:srgbClr val="FF0000"/>
              </a:solidFill>
            </a:endParaRPr>
          </a:p>
        </p:txBody>
      </p:sp>
      <p:sp>
        <p:nvSpPr>
          <p:cNvPr id="79876" name="Rectangle 3"/>
          <p:cNvSpPr>
            <a:spLocks noGrp="1"/>
          </p:cNvSpPr>
          <p:nvPr>
            <p:ph idx="1"/>
          </p:nvPr>
        </p:nvSpPr>
        <p:spPr>
          <a:xfrm>
            <a:off x="467995" y="836930"/>
            <a:ext cx="8063230" cy="4876800"/>
          </a:xfrm>
        </p:spPr>
        <p:txBody>
          <a:bodyPr vert="horz" wrap="square" lIns="91440" tIns="45720" rIns="91440" bIns="45720" anchor="t"/>
          <a:p>
            <a:pPr eaLnBrk="1" hangingPunct="1"/>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串行</a:t>
            </a:r>
            <a:r>
              <a:rPr lang="en-US" altLang="zh-CN" dirty="0">
                <a:solidFill>
                  <a:srgbClr val="0000FF"/>
                </a:solidFill>
                <a:latin typeface="方正粗黑宋简体" panose="02000000000000000000" charset="-122"/>
                <a:ea typeface="方正粗黑宋简体" panose="02000000000000000000" charset="-122"/>
                <a:cs typeface="方正粗黑宋简体" panose="02000000000000000000" charset="-122"/>
              </a:rPr>
              <a:t> </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a:t>
            </a:r>
            <a:r>
              <a:rPr lang="en-US" altLang="zh-CN" dirty="0">
                <a:solidFill>
                  <a:srgbClr val="0000FF"/>
                </a:solidFill>
                <a:latin typeface="方正粗黑宋简体" panose="02000000000000000000" charset="-122"/>
                <a:ea typeface="方正粗黑宋简体" panose="02000000000000000000" charset="-122"/>
                <a:cs typeface="方正粗黑宋简体" panose="02000000000000000000" charset="-122"/>
              </a:rPr>
              <a:t> </a:t>
            </a:r>
            <a:r>
              <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rPr>
              <a:t>并行（提高速度）</a:t>
            </a:r>
            <a:endParaRPr lang="zh-CN" altLang="en-US" dirty="0">
              <a:solidFill>
                <a:srgbClr val="0000FF"/>
              </a:solidFill>
              <a:latin typeface="方正粗黑宋简体" panose="02000000000000000000" charset="-122"/>
              <a:ea typeface="方正粗黑宋简体" panose="02000000000000000000" charset="-122"/>
              <a:cs typeface="方正粗黑宋简体" panose="02000000000000000000" charset="-122"/>
            </a:endParaRPr>
          </a:p>
          <a:p>
            <a:pPr eaLnBrk="1" hangingPunct="1"/>
            <a:r>
              <a:rPr lang="zh-CN" altLang="en-US" dirty="0">
                <a:solidFill>
                  <a:srgbClr val="FF0000"/>
                </a:solidFill>
                <a:latin typeface="方正粗黑宋简体" panose="02000000000000000000" charset="-122"/>
                <a:ea typeface="方正粗黑宋简体" panose="02000000000000000000" charset="-122"/>
              </a:rPr>
              <a:t>并行性</a:t>
            </a:r>
            <a:endParaRPr lang="zh-CN" altLang="en-US" dirty="0">
              <a:solidFill>
                <a:srgbClr val="FF0000"/>
              </a:solidFill>
              <a:latin typeface="方正粗黑宋简体" panose="02000000000000000000" charset="-122"/>
              <a:ea typeface="方正粗黑宋简体" panose="02000000000000000000" charset="-122"/>
            </a:endParaRPr>
          </a:p>
          <a:p>
            <a:pPr lvl="1" eaLnBrk="1" hangingPunct="1"/>
            <a:r>
              <a:rPr lang="zh-CN" dirty="0">
                <a:solidFill>
                  <a:srgbClr val="FF00FF"/>
                </a:solidFill>
              </a:rPr>
              <a:t>同时性</a:t>
            </a:r>
            <a:r>
              <a:rPr lang="zh-CN" altLang="en-US" dirty="0"/>
              <a:t>：两个及以上事件在</a:t>
            </a:r>
            <a:r>
              <a:rPr lang="zh-CN" altLang="en-US" dirty="0">
                <a:solidFill>
                  <a:srgbClr val="FF00FF"/>
                </a:solidFill>
              </a:rPr>
              <a:t>同一时刻</a:t>
            </a:r>
            <a:r>
              <a:rPr lang="zh-CN" altLang="en-US" dirty="0"/>
              <a:t>发生</a:t>
            </a:r>
            <a:endParaRPr lang="zh-CN" altLang="en-US" dirty="0"/>
          </a:p>
          <a:p>
            <a:pPr lvl="1" eaLnBrk="1" hangingPunct="1"/>
            <a:r>
              <a:rPr lang="zh-CN" altLang="en-US" dirty="0">
                <a:solidFill>
                  <a:srgbClr val="FF00FF"/>
                </a:solidFill>
              </a:rPr>
              <a:t>并发性：</a:t>
            </a:r>
            <a:r>
              <a:rPr lang="zh-CN" altLang="en-US" dirty="0">
                <a:sym typeface="+mn-ea"/>
              </a:rPr>
              <a:t>两个及以上事件在</a:t>
            </a:r>
            <a:r>
              <a:rPr lang="zh-CN" altLang="en-US" dirty="0">
                <a:solidFill>
                  <a:srgbClr val="FF00FF"/>
                </a:solidFill>
                <a:sym typeface="+mn-ea"/>
              </a:rPr>
              <a:t>同一时间间隔内</a:t>
            </a:r>
            <a:r>
              <a:rPr lang="zh-CN" altLang="en-US" dirty="0">
                <a:sym typeface="+mn-ea"/>
              </a:rPr>
              <a:t>发生</a:t>
            </a:r>
            <a:endParaRPr lang="zh-CN" altLang="en-US" dirty="0"/>
          </a:p>
        </p:txBody>
      </p:sp>
      <p:sp>
        <p:nvSpPr>
          <p:cNvPr id="80900" name="Rectangle 3"/>
          <p:cNvSpPr>
            <a:spLocks noGrp="1"/>
          </p:cNvSpPr>
          <p:nvPr/>
        </p:nvSpPr>
        <p:spPr>
          <a:xfrm>
            <a:off x="395605" y="2852738"/>
            <a:ext cx="8229600" cy="4411662"/>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4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lnSpc>
                <a:spcPct val="120000"/>
              </a:lnSpc>
            </a:pPr>
            <a:r>
              <a:rPr lang="zh-CN" altLang="en-US" dirty="0">
                <a:latin typeface="方正粗黑宋简体" panose="02000000000000000000" charset="-122"/>
                <a:ea typeface="方正粗黑宋简体" panose="02000000000000000000" charset="-122"/>
              </a:rPr>
              <a:t>三种形式</a:t>
            </a:r>
            <a:endParaRPr lang="zh-CN" altLang="en-US" dirty="0">
              <a:latin typeface="方正粗黑宋简体" panose="02000000000000000000" charset="-122"/>
              <a:ea typeface="方正粗黑宋简体" panose="02000000000000000000" charset="-122"/>
            </a:endParaRPr>
          </a:p>
          <a:p>
            <a:pPr lvl="1" eaLnBrk="1" hangingPunct="1">
              <a:lnSpc>
                <a:spcPct val="120000"/>
              </a:lnSpc>
            </a:pPr>
            <a:r>
              <a:rPr lang="zh-CN" altLang="en-US" dirty="0">
                <a:solidFill>
                  <a:srgbClr val="FF0000"/>
                </a:solidFill>
              </a:rPr>
              <a:t>时间并行（时间重叠）</a:t>
            </a:r>
            <a:r>
              <a:rPr lang="zh-CN" altLang="en-US" dirty="0"/>
              <a:t>：让多个处理过程在时间上相互错开，轮流使用同一套硬件设备的各个部件，以加快硬件周转而赢得速度。</a:t>
            </a:r>
            <a:r>
              <a:rPr lang="zh-CN" altLang="en-US" dirty="0">
                <a:solidFill>
                  <a:srgbClr val="0000FF"/>
                </a:solidFill>
              </a:rPr>
              <a:t>（流水处理部件）</a:t>
            </a:r>
            <a:endParaRPr lang="zh-CN" altLang="en-US" dirty="0"/>
          </a:p>
          <a:p>
            <a:pPr lvl="1" eaLnBrk="1" hangingPunct="1">
              <a:lnSpc>
                <a:spcPct val="120000"/>
              </a:lnSpc>
            </a:pPr>
            <a:r>
              <a:rPr lang="zh-CN" altLang="en-US" dirty="0">
                <a:solidFill>
                  <a:srgbClr val="FF0000"/>
                </a:solidFill>
              </a:rPr>
              <a:t>空间并行（资源重复）</a:t>
            </a:r>
            <a:r>
              <a:rPr lang="zh-CN" altLang="en-US" dirty="0"/>
              <a:t>：以数量取胜</a:t>
            </a:r>
            <a:endParaRPr lang="zh-CN" altLang="en-US" dirty="0"/>
          </a:p>
          <a:p>
            <a:pPr lvl="1" eaLnBrk="1" hangingPunct="1">
              <a:lnSpc>
                <a:spcPct val="120000"/>
              </a:lnSpc>
            </a:pPr>
            <a:r>
              <a:rPr lang="zh-CN" altLang="en-US" dirty="0">
                <a:solidFill>
                  <a:srgbClr val="FF0000"/>
                </a:solidFill>
              </a:rPr>
              <a:t>时间并行</a:t>
            </a:r>
            <a:r>
              <a:rPr lang="en-US" altLang="zh-CN">
                <a:solidFill>
                  <a:srgbClr val="FF0000"/>
                </a:solidFill>
              </a:rPr>
              <a:t>+</a:t>
            </a:r>
            <a:r>
              <a:rPr lang="zh-CN" altLang="en-US" dirty="0">
                <a:solidFill>
                  <a:srgbClr val="FF0000"/>
                </a:solidFill>
              </a:rPr>
              <a:t>空间并行</a:t>
            </a:r>
            <a:endParaRPr lang="zh-CN" altLang="en-US" dirty="0">
              <a:solidFill>
                <a:srgbClr val="FF0000"/>
              </a:solidFill>
            </a:endParaRPr>
          </a:p>
          <a:p>
            <a:pPr lvl="2" eaLnBrk="1" hangingPunct="1">
              <a:lnSpc>
                <a:spcPct val="120000"/>
              </a:lnSpc>
            </a:pPr>
            <a:r>
              <a:rPr lang="zh-CN" altLang="en-US" dirty="0"/>
              <a:t>奔腾</a:t>
            </a:r>
            <a:r>
              <a:rPr lang="en-US" altLang="zh-CN" dirty="0"/>
              <a:t>CPU</a:t>
            </a:r>
            <a:r>
              <a:rPr lang="zh-CN" altLang="en-US" dirty="0"/>
              <a:t>中采用了</a:t>
            </a:r>
            <a:r>
              <a:rPr lang="zh-CN" altLang="en-US" dirty="0">
                <a:solidFill>
                  <a:srgbClr val="0000FF"/>
                </a:solidFill>
                <a:latin typeface="方正粗黑宋简体" panose="02000000000000000000" charset="-122"/>
                <a:ea typeface="方正粗黑宋简体" panose="02000000000000000000" charset="-122"/>
              </a:rPr>
              <a:t>超标量流水线</a:t>
            </a:r>
            <a:r>
              <a:rPr lang="zh-CN" altLang="en-US" dirty="0"/>
              <a:t>技术</a:t>
            </a: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81925" name="Rectangle 4"/>
          <p:cNvSpPr/>
          <p:nvPr/>
        </p:nvSpPr>
        <p:spPr>
          <a:xfrm>
            <a:off x="3438525" y="1800225"/>
            <a:ext cx="9144000" cy="0"/>
          </a:xfrm>
          <a:prstGeom prst="rect">
            <a:avLst/>
          </a:prstGeom>
          <a:noFill/>
          <a:ln w="9525">
            <a:noFill/>
          </a:ln>
        </p:spPr>
        <p:txBody>
          <a:bodyPr>
            <a:spAutoFit/>
          </a:bodyPr>
          <a:p>
            <a:endParaRPr lang="zh-CN" altLang="en-US" dirty="0">
              <a:latin typeface="Arial" panose="020B0604020202020204" pitchFamily="34" charset="0"/>
            </a:endParaRPr>
          </a:p>
        </p:txBody>
      </p:sp>
      <p:graphicFrame>
        <p:nvGraphicFramePr>
          <p:cNvPr id="2" name="对象 1"/>
          <p:cNvGraphicFramePr/>
          <p:nvPr>
            <p:custDataLst>
              <p:tags r:id="rId1"/>
            </p:custDataLst>
          </p:nvPr>
        </p:nvGraphicFramePr>
        <p:xfrm>
          <a:off x="0" y="71120"/>
          <a:ext cx="4050665" cy="6786880"/>
        </p:xfrm>
        <a:graphic>
          <a:graphicData uri="http://schemas.openxmlformats.org/presentationml/2006/ole">
            <mc:AlternateContent xmlns:mc="http://schemas.openxmlformats.org/markup-compatibility/2006">
              <mc:Choice xmlns:v="urn:schemas-microsoft-com:vml" Requires="v">
                <p:oleObj spid="_x0000_s3" name="" r:id="rId2" imgW="8464550" imgH="10530840" progId="Paint.Picture">
                  <p:embed/>
                </p:oleObj>
              </mc:Choice>
              <mc:Fallback>
                <p:oleObj name="" r:id="rId2" imgW="8464550" imgH="10530840" progId="Paint.Picture">
                  <p:embed/>
                  <p:pic>
                    <p:nvPicPr>
                      <p:cNvPr id="0" name="图片 2"/>
                      <p:cNvPicPr/>
                      <p:nvPr/>
                    </p:nvPicPr>
                    <p:blipFill>
                      <a:blip r:embed="rId3"/>
                      <a:stretch>
                        <a:fillRect/>
                      </a:stretch>
                    </p:blipFill>
                    <p:spPr>
                      <a:xfrm>
                        <a:off x="0" y="71120"/>
                        <a:ext cx="4050665" cy="6786880"/>
                      </a:xfrm>
                      <a:prstGeom prst="rect">
                        <a:avLst/>
                      </a:prstGeom>
                    </p:spPr>
                  </p:pic>
                </p:oleObj>
              </mc:Fallback>
            </mc:AlternateContent>
          </a:graphicData>
        </a:graphic>
      </p:graphicFrame>
      <p:sp>
        <p:nvSpPr>
          <p:cNvPr id="81923" name="Rectangle 2"/>
          <p:cNvSpPr>
            <a:spLocks noGrp="1"/>
          </p:cNvSpPr>
          <p:nvPr>
            <p:ph type="title"/>
          </p:nvPr>
        </p:nvSpPr>
        <p:spPr>
          <a:xfrm>
            <a:off x="2987675" y="71120"/>
            <a:ext cx="5795645" cy="711835"/>
          </a:xfrm>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.2 </a:t>
            </a:r>
            <a:r>
              <a:rPr lang="zh-CN" altLang="en-US" dirty="0">
                <a:solidFill>
                  <a:srgbClr val="FF0000"/>
                </a:solidFill>
              </a:rPr>
              <a:t>流水</a:t>
            </a:r>
            <a:r>
              <a:rPr lang="en-US" altLang="zh-CN">
                <a:solidFill>
                  <a:srgbClr val="FF0000"/>
                </a:solidFill>
              </a:rPr>
              <a:t>CPU</a:t>
            </a:r>
            <a:r>
              <a:rPr lang="zh-CN" altLang="en-US" dirty="0">
                <a:solidFill>
                  <a:srgbClr val="FF0000"/>
                </a:solidFill>
              </a:rPr>
              <a:t>的结构</a:t>
            </a:r>
            <a:endParaRPr lang="zh-CN" altLang="en-US" dirty="0">
              <a:solidFill>
                <a:srgbClr val="FF0000"/>
              </a:solidFill>
            </a:endParaRPr>
          </a:p>
        </p:txBody>
      </p:sp>
      <p:sp>
        <p:nvSpPr>
          <p:cNvPr id="81924" name="Rectangle 3"/>
          <p:cNvSpPr>
            <a:spLocks noGrp="1"/>
          </p:cNvSpPr>
          <p:nvPr>
            <p:ph idx="1"/>
          </p:nvPr>
        </p:nvSpPr>
        <p:spPr>
          <a:xfrm>
            <a:off x="2856865" y="836295"/>
            <a:ext cx="6287135" cy="4411345"/>
          </a:xfrm>
        </p:spPr>
        <p:txBody>
          <a:bodyPr vert="horz" wrap="square" lIns="91440" tIns="45720" rIns="91440" bIns="45720" anchor="t"/>
          <a:p>
            <a:pPr marL="693420" lvl="2" indent="0" eaLnBrk="1" hangingPunct="1">
              <a:lnSpc>
                <a:spcPct val="120000"/>
              </a:lnSpc>
              <a:buNone/>
            </a:pPr>
            <a:r>
              <a:rPr lang="en-US" altLang="zh-CN" dirty="0">
                <a:solidFill>
                  <a:srgbClr val="E8060B"/>
                </a:solidFill>
              </a:rPr>
              <a:t>1.</a:t>
            </a:r>
            <a:r>
              <a:rPr lang="zh-CN" altLang="en-US" sz="2800" dirty="0">
                <a:solidFill>
                  <a:srgbClr val="E8060B"/>
                </a:solidFill>
              </a:rPr>
              <a:t>流水计算机的系统组成</a:t>
            </a:r>
            <a:endParaRPr lang="zh-CN" altLang="en-US" dirty="0"/>
          </a:p>
          <a:p>
            <a:pPr lvl="3" eaLnBrk="1" hangingPunct="1">
              <a:lnSpc>
                <a:spcPct val="120000"/>
              </a:lnSpc>
            </a:pPr>
            <a:r>
              <a:rPr lang="zh-CN" altLang="en-US" sz="2400" dirty="0">
                <a:solidFill>
                  <a:srgbClr val="FF0000"/>
                </a:solidFill>
              </a:rPr>
              <a:t>存储器体系</a:t>
            </a:r>
            <a:r>
              <a:rPr lang="zh-CN" altLang="en-US" sz="2400" dirty="0"/>
              <a:t>：</a:t>
            </a:r>
            <a:endParaRPr lang="zh-CN" altLang="en-US" sz="2400" dirty="0"/>
          </a:p>
          <a:p>
            <a:pPr marL="989330" lvl="3" indent="0" eaLnBrk="1" hangingPunct="1">
              <a:lnSpc>
                <a:spcPct val="120000"/>
              </a:lnSpc>
              <a:buNone/>
            </a:pPr>
            <a:r>
              <a:rPr lang="en-US" altLang="zh-CN" sz="2400" dirty="0"/>
              <a:t>  </a:t>
            </a:r>
            <a:r>
              <a:rPr lang="en-US" altLang="zh-CN" sz="2400" dirty="0">
                <a:latin typeface="方正粗黑宋简体" panose="02000000000000000000" charset="-122"/>
                <a:ea typeface="方正粗黑宋简体" panose="02000000000000000000" charset="-122"/>
              </a:rPr>
              <a:t>① </a:t>
            </a:r>
            <a:r>
              <a:rPr lang="zh-CN" altLang="en-US" sz="2400" dirty="0"/>
              <a:t>主存采用</a:t>
            </a:r>
            <a:r>
              <a:rPr lang="zh-CN" altLang="en-US" sz="2400" dirty="0">
                <a:solidFill>
                  <a:srgbClr val="FF00FF"/>
                </a:solidFill>
              </a:rPr>
              <a:t>多体交叉存储器</a:t>
            </a:r>
            <a:r>
              <a:rPr lang="zh-CN" altLang="en-US" sz="2400" dirty="0">
                <a:solidFill>
                  <a:schemeClr val="tx1"/>
                </a:solidFill>
              </a:rPr>
              <a:t>，提高访存速度</a:t>
            </a:r>
            <a:endParaRPr lang="zh-CN" altLang="en-US" sz="2400" dirty="0">
              <a:solidFill>
                <a:schemeClr val="tx1"/>
              </a:solidFill>
            </a:endParaRPr>
          </a:p>
          <a:p>
            <a:pPr marL="989330" lvl="3" indent="0" eaLnBrk="1" hangingPunct="1">
              <a:lnSpc>
                <a:spcPct val="120000"/>
              </a:lnSpc>
              <a:buNone/>
            </a:pPr>
            <a:r>
              <a:rPr lang="en-US" altLang="zh-CN" sz="2400" dirty="0">
                <a:solidFill>
                  <a:schemeClr val="tx1"/>
                </a:solidFill>
                <a:latin typeface="方正粗黑宋简体" panose="02000000000000000000" charset="-122"/>
                <a:ea typeface="方正粗黑宋简体" panose="02000000000000000000" charset="-122"/>
              </a:rPr>
              <a:t>    </a:t>
            </a:r>
            <a:r>
              <a:rPr lang="zh-CN" altLang="en-US" sz="2400" dirty="0">
                <a:solidFill>
                  <a:schemeClr val="tx1"/>
                </a:solidFill>
                <a:latin typeface="方正粗黑宋简体" panose="02000000000000000000" charset="-122"/>
                <a:ea typeface="方正粗黑宋简体" panose="02000000000000000000" charset="-122"/>
              </a:rPr>
              <a:t>②</a:t>
            </a:r>
            <a:r>
              <a:rPr lang="en-US" altLang="zh-CN" sz="2400" dirty="0">
                <a:solidFill>
                  <a:schemeClr val="tx1"/>
                </a:solidFill>
                <a:latin typeface="方正粗黑宋简体" panose="02000000000000000000" charset="-122"/>
                <a:ea typeface="方正粗黑宋简体" panose="02000000000000000000" charset="-122"/>
              </a:rPr>
              <a:t> </a:t>
            </a:r>
            <a:r>
              <a:rPr lang="en-US" altLang="zh-CN" sz="2400">
                <a:solidFill>
                  <a:srgbClr val="FF00FF"/>
                </a:solidFill>
              </a:rPr>
              <a:t>Cache</a:t>
            </a:r>
            <a:r>
              <a:rPr lang="zh-CN" altLang="en-US" sz="2400">
                <a:solidFill>
                  <a:schemeClr val="tx1"/>
                </a:solidFill>
              </a:rPr>
              <a:t>，弥补主存与</a:t>
            </a:r>
            <a:r>
              <a:rPr lang="en-US" altLang="zh-CN" sz="2400">
                <a:solidFill>
                  <a:schemeClr val="tx1"/>
                </a:solidFill>
              </a:rPr>
              <a:t>CPU</a:t>
            </a:r>
            <a:r>
              <a:rPr lang="zh-CN" altLang="en-US" sz="2400">
                <a:solidFill>
                  <a:schemeClr val="tx1"/>
                </a:solidFill>
              </a:rPr>
              <a:t>速度差异</a:t>
            </a:r>
            <a:endParaRPr lang="en-US" altLang="zh-CN" sz="2400"/>
          </a:p>
          <a:p>
            <a:pPr lvl="3" eaLnBrk="1" hangingPunct="1">
              <a:lnSpc>
                <a:spcPct val="120000"/>
              </a:lnSpc>
            </a:pPr>
            <a:r>
              <a:rPr lang="zh-CN" altLang="en-US" sz="2400" dirty="0">
                <a:solidFill>
                  <a:srgbClr val="FF0000"/>
                </a:solidFill>
              </a:rPr>
              <a:t>流水方式</a:t>
            </a:r>
            <a:r>
              <a:rPr lang="en-US" altLang="zh-CN" sz="2400">
                <a:solidFill>
                  <a:srgbClr val="FF0000"/>
                </a:solidFill>
              </a:rPr>
              <a:t>CPU</a:t>
            </a:r>
            <a:r>
              <a:rPr lang="zh-CN" altLang="en-US" sz="2400" dirty="0"/>
              <a:t>：</a:t>
            </a:r>
            <a:r>
              <a:rPr lang="en-US" altLang="zh-CN" sz="2400" dirty="0"/>
              <a:t>3</a:t>
            </a:r>
            <a:r>
              <a:rPr lang="zh-CN" altLang="en-US" sz="2400" dirty="0"/>
              <a:t>部分：</a:t>
            </a:r>
            <a:endParaRPr lang="zh-CN" altLang="en-US" sz="2400" dirty="0"/>
          </a:p>
          <a:p>
            <a:pPr marL="989330" lvl="3" indent="0" eaLnBrk="1" hangingPunct="1">
              <a:lnSpc>
                <a:spcPct val="120000"/>
              </a:lnSpc>
              <a:buNone/>
            </a:pPr>
            <a:r>
              <a:rPr lang="en-US" altLang="zh-CN" sz="2400" dirty="0"/>
              <a:t>  </a:t>
            </a:r>
            <a:r>
              <a:rPr lang="en-US" altLang="zh-CN" sz="2400" dirty="0">
                <a:latin typeface="方正粗黑宋简体" panose="02000000000000000000" charset="-122"/>
                <a:ea typeface="方正粗黑宋简体" panose="02000000000000000000" charset="-122"/>
                <a:sym typeface="+mn-ea"/>
              </a:rPr>
              <a:t>①  </a:t>
            </a:r>
            <a:r>
              <a:rPr lang="zh-CN" altLang="en-US" sz="2400" dirty="0"/>
              <a:t>指令部件：</a:t>
            </a:r>
            <a:r>
              <a:rPr lang="zh-CN" altLang="en-US" sz="2400" dirty="0">
                <a:sym typeface="+mn-ea"/>
              </a:rPr>
              <a:t>指令流水线</a:t>
            </a:r>
            <a:endParaRPr lang="zh-CN" altLang="en-US" sz="2400" dirty="0"/>
          </a:p>
          <a:p>
            <a:pPr marL="989330" lvl="3" indent="0" eaLnBrk="1" hangingPunct="1">
              <a:lnSpc>
                <a:spcPct val="120000"/>
              </a:lnSpc>
              <a:buNone/>
            </a:pPr>
            <a:r>
              <a:rPr lang="zh-CN" altLang="en-US" sz="2400" dirty="0"/>
              <a:t> </a:t>
            </a:r>
            <a:r>
              <a:rPr lang="en-US" altLang="zh-CN" sz="2400" dirty="0"/>
              <a:t> </a:t>
            </a:r>
            <a:r>
              <a:rPr lang="zh-CN" altLang="en-US" sz="2400" dirty="0">
                <a:latin typeface="方正粗黑宋简体" panose="02000000000000000000" charset="-122"/>
                <a:ea typeface="方正粗黑宋简体" panose="02000000000000000000" charset="-122"/>
                <a:sym typeface="+mn-ea"/>
              </a:rPr>
              <a:t>②</a:t>
            </a:r>
            <a:r>
              <a:rPr lang="en-US" altLang="zh-CN" sz="2400" dirty="0">
                <a:latin typeface="方正粗黑宋简体" panose="02000000000000000000" charset="-122"/>
                <a:ea typeface="方正粗黑宋简体" panose="02000000000000000000" charset="-122"/>
                <a:sym typeface="+mn-ea"/>
              </a:rPr>
              <a:t>  </a:t>
            </a:r>
            <a:r>
              <a:rPr lang="zh-CN" altLang="en-US" sz="2400" dirty="0"/>
              <a:t>指令队列：</a:t>
            </a:r>
            <a:r>
              <a:rPr lang="en-US" altLang="zh-CN" sz="2400">
                <a:sym typeface="+mn-ea"/>
              </a:rPr>
              <a:t>FIFO</a:t>
            </a:r>
            <a:endParaRPr lang="zh-CN" altLang="en-US" sz="2400" dirty="0"/>
          </a:p>
          <a:p>
            <a:pPr marL="989330" lvl="3" indent="0" eaLnBrk="1" hangingPunct="1">
              <a:lnSpc>
                <a:spcPct val="120000"/>
              </a:lnSpc>
              <a:buNone/>
            </a:pPr>
            <a:r>
              <a:rPr lang="zh-CN" altLang="en-US" sz="2400" dirty="0"/>
              <a:t> </a:t>
            </a:r>
            <a:r>
              <a:rPr lang="en-US" altLang="zh-CN" sz="2400" dirty="0"/>
              <a:t> </a:t>
            </a:r>
            <a:r>
              <a:rPr lang="en-US" altLang="zh-CN" sz="2400" dirty="0">
                <a:latin typeface="方正粗黑宋简体" panose="02000000000000000000" charset="-122"/>
                <a:ea typeface="方正粗黑宋简体" panose="02000000000000000000" charset="-122"/>
              </a:rPr>
              <a:t>③  </a:t>
            </a:r>
            <a:r>
              <a:rPr lang="zh-CN" altLang="en-US" sz="2400" dirty="0"/>
              <a:t>执行部件：多个</a:t>
            </a:r>
            <a:r>
              <a:rPr lang="zh-CN" altLang="en-US" sz="2400" dirty="0">
                <a:sym typeface="+mn-ea"/>
              </a:rPr>
              <a:t>算术逻辑部件</a:t>
            </a:r>
            <a:endParaRPr lang="zh-CN" altLang="en-US" sz="2400" dirty="0">
              <a:sym typeface="+mn-ea"/>
            </a:endParaRPr>
          </a:p>
          <a:p>
            <a:pPr marL="989330" lvl="3" indent="0" eaLnBrk="1" hangingPunct="1">
              <a:lnSpc>
                <a:spcPct val="120000"/>
              </a:lnSpc>
              <a:buNone/>
            </a:pPr>
            <a:r>
              <a:rPr lang="zh-CN" altLang="en-US" sz="2400" dirty="0">
                <a:sym typeface="+mn-ea"/>
              </a:rPr>
              <a:t> </a:t>
            </a:r>
            <a:r>
              <a:rPr lang="en-US" altLang="zh-CN" sz="2400" dirty="0">
                <a:sym typeface="+mn-ea"/>
              </a:rPr>
              <a:t>              </a:t>
            </a:r>
            <a:r>
              <a:rPr lang="zh-CN" altLang="en-US" sz="2400" dirty="0">
                <a:sym typeface="+mn-ea"/>
              </a:rPr>
              <a:t>并行运算部件</a:t>
            </a:r>
            <a:endParaRPr lang="zh-CN" altLang="en-US" sz="2400" dirty="0">
              <a:sym typeface="+mn-ea"/>
            </a:endParaRPr>
          </a:p>
          <a:p>
            <a:pPr marL="989330" lvl="3" indent="0" eaLnBrk="1" hangingPunct="1">
              <a:lnSpc>
                <a:spcPct val="120000"/>
              </a:lnSpc>
              <a:buNone/>
            </a:pPr>
            <a:r>
              <a:rPr lang="zh-CN" altLang="en-US" sz="2400" dirty="0">
                <a:sym typeface="+mn-ea"/>
              </a:rPr>
              <a:t> </a:t>
            </a:r>
            <a:r>
              <a:rPr lang="en-US" altLang="zh-CN" sz="2400" dirty="0">
                <a:sym typeface="+mn-ea"/>
              </a:rPr>
              <a:t>              </a:t>
            </a:r>
            <a:r>
              <a:rPr lang="zh-CN" altLang="en-US" sz="2400" dirty="0">
                <a:sym typeface="+mn-ea"/>
              </a:rPr>
              <a:t>部件流水线方式</a:t>
            </a:r>
            <a:endParaRPr lang="zh-CN" altLang="en-US" sz="2400" dirty="0"/>
          </a:p>
          <a:p>
            <a:pPr lvl="4" eaLnBrk="1" hangingPunct="1">
              <a:lnSpc>
                <a:spcPct val="120000"/>
              </a:lnSpc>
            </a:pPr>
            <a:r>
              <a:rPr lang="en-US" altLang="zh-CN" sz="2400" dirty="0"/>
              <a:t>  </a:t>
            </a:r>
            <a:endParaRPr lang="zh-CN" altLang="en-US" sz="2400" dirty="0"/>
          </a:p>
          <a:p>
            <a:pPr eaLnBrk="1" hangingPunct="1"/>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82947"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.2</a:t>
            </a:r>
            <a:r>
              <a:rPr lang="zh-CN" altLang="en-US" dirty="0">
                <a:solidFill>
                  <a:srgbClr val="FF0000"/>
                </a:solidFill>
              </a:rPr>
              <a:t>流水</a:t>
            </a:r>
            <a:r>
              <a:rPr lang="en-US" altLang="zh-CN">
                <a:solidFill>
                  <a:srgbClr val="FF0000"/>
                </a:solidFill>
              </a:rPr>
              <a:t>CPU</a:t>
            </a:r>
            <a:r>
              <a:rPr lang="zh-CN" altLang="en-US" dirty="0">
                <a:solidFill>
                  <a:srgbClr val="FF0000"/>
                </a:solidFill>
              </a:rPr>
              <a:t>的结构</a:t>
            </a:r>
            <a:endParaRPr lang="zh-CN" altLang="en-US" dirty="0">
              <a:solidFill>
                <a:srgbClr val="FF0000"/>
              </a:solidFill>
            </a:endParaRPr>
          </a:p>
        </p:txBody>
      </p:sp>
      <p:sp>
        <p:nvSpPr>
          <p:cNvPr id="82948" name="Rectangle 3"/>
          <p:cNvSpPr>
            <a:spLocks noGrp="1"/>
          </p:cNvSpPr>
          <p:nvPr>
            <p:ph idx="1"/>
          </p:nvPr>
        </p:nvSpPr>
        <p:spPr>
          <a:xfrm>
            <a:off x="251460" y="1052513"/>
            <a:ext cx="8229600" cy="4411662"/>
          </a:xfrm>
        </p:spPr>
        <p:txBody>
          <a:bodyPr vert="horz" wrap="square" lIns="91440" tIns="45720" rIns="91440" bIns="45720" anchor="t"/>
          <a:p>
            <a:pPr marL="0" indent="0" eaLnBrk="1" hangingPunct="1">
              <a:lnSpc>
                <a:spcPct val="120000"/>
              </a:lnSpc>
              <a:buNone/>
            </a:pPr>
            <a:r>
              <a:rPr lang="en-US" altLang="zh-CN" sz="2800" dirty="0"/>
              <a:t>2. </a:t>
            </a:r>
            <a:r>
              <a:rPr lang="zh-CN" altLang="en-US" sz="2800" dirty="0"/>
              <a:t>流水</a:t>
            </a:r>
            <a:r>
              <a:rPr lang="en-US" altLang="zh-CN" sz="2800"/>
              <a:t>CPU</a:t>
            </a:r>
            <a:r>
              <a:rPr lang="zh-CN" altLang="en-US" sz="2800"/>
              <a:t>的</a:t>
            </a:r>
            <a:r>
              <a:rPr lang="zh-CN" altLang="en-US" sz="2800" dirty="0"/>
              <a:t>时空图</a:t>
            </a:r>
            <a:endParaRPr lang="zh-CN" altLang="en-US" sz="2800" dirty="0"/>
          </a:p>
          <a:p>
            <a:pPr marL="0" indent="0" eaLnBrk="1" hangingPunct="1">
              <a:lnSpc>
                <a:spcPct val="120000"/>
              </a:lnSpc>
              <a:buNone/>
            </a:pPr>
            <a:r>
              <a:rPr lang="zh-CN" altLang="en-US" sz="2400" dirty="0"/>
              <a:t> </a:t>
            </a:r>
            <a:r>
              <a:rPr lang="en-US" altLang="zh-CN" sz="2400" dirty="0"/>
              <a:t>   </a:t>
            </a:r>
            <a:r>
              <a:rPr lang="zh-CN" altLang="en-US" sz="2400" dirty="0">
                <a:solidFill>
                  <a:srgbClr val="0000FF"/>
                </a:solidFill>
              </a:rPr>
              <a:t>流水线：</a:t>
            </a:r>
            <a:r>
              <a:rPr lang="zh-CN" altLang="en-US" sz="2400" dirty="0">
                <a:solidFill>
                  <a:schemeClr val="tx1"/>
                </a:solidFill>
              </a:rPr>
              <a:t>拆分，并发执行</a:t>
            </a:r>
            <a:endParaRPr lang="zh-CN" altLang="en-US" sz="2400" dirty="0">
              <a:solidFill>
                <a:schemeClr val="tx1"/>
              </a:solidFill>
            </a:endParaRPr>
          </a:p>
          <a:p>
            <a:pPr marL="0" indent="0" eaLnBrk="1" hangingPunct="1">
              <a:lnSpc>
                <a:spcPct val="120000"/>
              </a:lnSpc>
              <a:buNone/>
            </a:pPr>
            <a:r>
              <a:rPr lang="zh-CN" altLang="en-US" sz="2400" dirty="0">
                <a:solidFill>
                  <a:srgbClr val="FF0000"/>
                </a:solidFill>
              </a:rPr>
              <a:t>流水</a:t>
            </a:r>
            <a:r>
              <a:rPr lang="en-US" altLang="zh-CN" sz="2400" dirty="0">
                <a:solidFill>
                  <a:srgbClr val="FF0000"/>
                </a:solidFill>
              </a:rPr>
              <a:t>CPU</a:t>
            </a:r>
            <a:r>
              <a:rPr lang="zh-CN" altLang="en-US" sz="2400" dirty="0">
                <a:solidFill>
                  <a:srgbClr val="FF0000"/>
                </a:solidFill>
              </a:rPr>
              <a:t>中一个指令周期的包含</a:t>
            </a:r>
            <a:r>
              <a:rPr lang="en-US" altLang="zh-CN" sz="2400" dirty="0">
                <a:solidFill>
                  <a:srgbClr val="FF0000"/>
                </a:solidFill>
              </a:rPr>
              <a:t>4</a:t>
            </a:r>
            <a:r>
              <a:rPr lang="zh-CN" altLang="en-US" sz="2400" dirty="0">
                <a:solidFill>
                  <a:srgbClr val="FF0000"/>
                </a:solidFill>
              </a:rPr>
              <a:t>个过程：</a:t>
            </a:r>
            <a:endParaRPr lang="zh-CN" altLang="en-US" sz="2400" dirty="0">
              <a:solidFill>
                <a:srgbClr val="FF0000"/>
              </a:solidFill>
            </a:endParaRPr>
          </a:p>
          <a:p>
            <a:pPr lvl="1" eaLnBrk="1" hangingPunct="1">
              <a:lnSpc>
                <a:spcPct val="120000"/>
              </a:lnSpc>
            </a:pPr>
            <a:r>
              <a:rPr lang="en-US" altLang="zh-CN" sz="2400">
                <a:solidFill>
                  <a:srgbClr val="FF00FF"/>
                </a:solidFill>
              </a:rPr>
              <a:t>IF</a:t>
            </a:r>
            <a:r>
              <a:rPr lang="zh-CN" altLang="en-US" sz="2400" dirty="0"/>
              <a:t>（</a:t>
            </a:r>
            <a:r>
              <a:rPr lang="en-US" altLang="zh-CN" sz="2400"/>
              <a:t>Instruction Fetch </a:t>
            </a:r>
            <a:r>
              <a:rPr lang="zh-CN" altLang="en-US" sz="2400" dirty="0">
                <a:solidFill>
                  <a:srgbClr val="FF00FF"/>
                </a:solidFill>
              </a:rPr>
              <a:t>取指令</a:t>
            </a:r>
            <a:r>
              <a:rPr lang="zh-CN" altLang="en-US" sz="2400" dirty="0"/>
              <a:t>）   </a:t>
            </a:r>
            <a:endParaRPr lang="zh-CN" altLang="en-US" sz="2400" dirty="0"/>
          </a:p>
          <a:p>
            <a:pPr lvl="1" eaLnBrk="1" hangingPunct="1">
              <a:lnSpc>
                <a:spcPct val="120000"/>
              </a:lnSpc>
            </a:pPr>
            <a:r>
              <a:rPr lang="en-US" altLang="zh-CN" sz="2400">
                <a:solidFill>
                  <a:srgbClr val="FF00FF"/>
                </a:solidFill>
              </a:rPr>
              <a:t>ID</a:t>
            </a:r>
            <a:r>
              <a:rPr lang="zh-CN" altLang="en-US" sz="2400" dirty="0"/>
              <a:t>（</a:t>
            </a:r>
            <a:r>
              <a:rPr lang="en-US" altLang="zh-CN" sz="2400"/>
              <a:t>Instruction Decode </a:t>
            </a:r>
            <a:r>
              <a:rPr lang="zh-CN" altLang="en-US" sz="2400" dirty="0">
                <a:solidFill>
                  <a:srgbClr val="FF00FF"/>
                </a:solidFill>
              </a:rPr>
              <a:t>指令译码</a:t>
            </a:r>
            <a:r>
              <a:rPr lang="zh-CN" altLang="en-US" sz="2400" dirty="0"/>
              <a:t>）</a:t>
            </a:r>
            <a:endParaRPr lang="zh-CN" altLang="en-US" sz="2400" dirty="0"/>
          </a:p>
          <a:p>
            <a:pPr lvl="1" eaLnBrk="1" hangingPunct="1">
              <a:lnSpc>
                <a:spcPct val="120000"/>
              </a:lnSpc>
            </a:pPr>
            <a:r>
              <a:rPr lang="en-US" altLang="zh-CN" sz="2400">
                <a:solidFill>
                  <a:srgbClr val="FF00FF"/>
                </a:solidFill>
              </a:rPr>
              <a:t>EX</a:t>
            </a:r>
            <a:r>
              <a:rPr lang="zh-CN" altLang="en-US" sz="2400" dirty="0"/>
              <a:t>（</a:t>
            </a:r>
            <a:r>
              <a:rPr lang="en-US" altLang="zh-CN" sz="2400"/>
              <a:t>Execution </a:t>
            </a:r>
            <a:r>
              <a:rPr lang="zh-CN" altLang="en-US" sz="2400" dirty="0">
                <a:solidFill>
                  <a:srgbClr val="FF00FF"/>
                </a:solidFill>
              </a:rPr>
              <a:t>执行运算</a:t>
            </a:r>
            <a:r>
              <a:rPr lang="zh-CN" altLang="en-US" sz="2400" dirty="0"/>
              <a:t>）           </a:t>
            </a:r>
            <a:endParaRPr lang="zh-CN" altLang="en-US" sz="2400" dirty="0"/>
          </a:p>
          <a:p>
            <a:pPr lvl="1" eaLnBrk="1" hangingPunct="1">
              <a:lnSpc>
                <a:spcPct val="120000"/>
              </a:lnSpc>
            </a:pPr>
            <a:r>
              <a:rPr lang="en-US" altLang="zh-CN" sz="2400">
                <a:solidFill>
                  <a:srgbClr val="FF00FF"/>
                </a:solidFill>
              </a:rPr>
              <a:t>WB</a:t>
            </a:r>
            <a:r>
              <a:rPr lang="zh-CN" altLang="en-US" sz="2400" dirty="0"/>
              <a:t>（</a:t>
            </a:r>
            <a:r>
              <a:rPr lang="en-US" altLang="zh-CN" sz="2400"/>
              <a:t>Write Back </a:t>
            </a:r>
            <a:r>
              <a:rPr lang="zh-CN" altLang="en-US" sz="2400">
                <a:solidFill>
                  <a:srgbClr val="FF00FF"/>
                </a:solidFill>
              </a:rPr>
              <a:t>结果</a:t>
            </a:r>
            <a:r>
              <a:rPr lang="zh-CN" altLang="en-US" sz="2400" dirty="0">
                <a:solidFill>
                  <a:srgbClr val="FF00FF"/>
                </a:solidFill>
              </a:rPr>
              <a:t>写回</a:t>
            </a:r>
            <a:r>
              <a:rPr lang="zh-CN" altLang="en-US" sz="2400" dirty="0"/>
              <a:t>）</a:t>
            </a:r>
            <a:endParaRPr lang="zh-CN" altLang="en-US" sz="2400" dirty="0"/>
          </a:p>
          <a:p>
            <a:pPr lvl="1" eaLnBrk="1" hangingPunct="1"/>
            <a:endParaRPr lang="en-US" altLang="zh-CN" sz="2400"/>
          </a:p>
        </p:txBody>
      </p:sp>
      <p:sp>
        <p:nvSpPr>
          <p:cNvPr id="82949" name="Rectangle 4"/>
          <p:cNvSpPr/>
          <p:nvPr/>
        </p:nvSpPr>
        <p:spPr>
          <a:xfrm>
            <a:off x="3328988" y="2776538"/>
            <a:ext cx="9144000" cy="0"/>
          </a:xfrm>
          <a:prstGeom prst="rect">
            <a:avLst/>
          </a:prstGeom>
          <a:noFill/>
          <a:ln w="9525">
            <a:noFill/>
          </a:ln>
        </p:spPr>
        <p:txBody>
          <a:bodyPr>
            <a:spAutoFit/>
          </a:bodyPr>
          <a:p>
            <a:endParaRPr lang="zh-CN" altLang="en-US" dirty="0">
              <a:latin typeface="Arial" panose="020B0604020202020204" pitchFamily="34" charset="0"/>
            </a:endParaRPr>
          </a:p>
        </p:txBody>
      </p:sp>
      <p:graphicFrame>
        <p:nvGraphicFramePr>
          <p:cNvPr id="2" name="对象 1"/>
          <p:cNvGraphicFramePr/>
          <p:nvPr/>
        </p:nvGraphicFramePr>
        <p:xfrm>
          <a:off x="683260" y="4869180"/>
          <a:ext cx="5941695" cy="1791970"/>
        </p:xfrm>
        <a:graphic>
          <a:graphicData uri="http://schemas.openxmlformats.org/presentationml/2006/ole">
            <mc:AlternateContent xmlns:mc="http://schemas.openxmlformats.org/markup-compatibility/2006">
              <mc:Choice xmlns:v="urn:schemas-microsoft-com:vml" Requires="v">
                <p:oleObj spid="_x0000_s3" name="" r:id="rId1" imgW="5937250" imgH="1790700" progId="Paint.Picture">
                  <p:embed/>
                </p:oleObj>
              </mc:Choice>
              <mc:Fallback>
                <p:oleObj name="" r:id="rId1" imgW="5937250" imgH="1790700" progId="Paint.Picture">
                  <p:embed/>
                  <p:pic>
                    <p:nvPicPr>
                      <p:cNvPr id="0" name="图片 2"/>
                      <p:cNvPicPr/>
                      <p:nvPr/>
                    </p:nvPicPr>
                    <p:blipFill>
                      <a:blip r:embed="rId2"/>
                      <a:stretch>
                        <a:fillRect/>
                      </a:stretch>
                    </p:blipFill>
                    <p:spPr>
                      <a:xfrm>
                        <a:off x="683260" y="4869180"/>
                        <a:ext cx="5941695" cy="1791970"/>
                      </a:xfrm>
                      <a:prstGeom prst="rect">
                        <a:avLst/>
                      </a:prstGeom>
                    </p:spPr>
                  </p:pic>
                </p:oleObj>
              </mc:Fallback>
            </mc:AlternateContent>
          </a:graphicData>
        </a:graphic>
      </p:graphicFrame>
      <p:sp>
        <p:nvSpPr>
          <p:cNvPr id="4" name="文本框 3"/>
          <p:cNvSpPr txBox="1"/>
          <p:nvPr/>
        </p:nvSpPr>
        <p:spPr>
          <a:xfrm>
            <a:off x="6383020" y="1844675"/>
            <a:ext cx="2760345" cy="2675255"/>
          </a:xfrm>
          <a:prstGeom prst="rect">
            <a:avLst/>
          </a:prstGeom>
          <a:solidFill>
            <a:schemeClr val="accent1">
              <a:lumMod val="40000"/>
              <a:lumOff val="60000"/>
            </a:schemeClr>
          </a:solidFill>
        </p:spPr>
        <p:txBody>
          <a:bodyPr wrap="square" rtlCol="0">
            <a:spAutoFit/>
          </a:bodyPr>
          <a:p>
            <a:pPr>
              <a:lnSpc>
                <a:spcPct val="140000"/>
              </a:lnSpc>
            </a:pPr>
            <a:r>
              <a:rPr lang="zh-CN" altLang="en-US" sz="2400">
                <a:solidFill>
                  <a:srgbClr val="FF0000"/>
                </a:solidFill>
                <a:latin typeface="黑体" panose="02010609060101010101" charset="-122"/>
                <a:ea typeface="黑体" panose="02010609060101010101" charset="-122"/>
                <a:cs typeface="黑体" panose="02010609060101010101" charset="-122"/>
              </a:rPr>
              <a:t>说明：</a:t>
            </a:r>
            <a:endParaRPr lang="zh-CN" altLang="en-US" sz="2400">
              <a:solidFill>
                <a:srgbClr val="FF0000"/>
              </a:solidFill>
              <a:latin typeface="黑体" panose="02010609060101010101" charset="-122"/>
              <a:ea typeface="黑体" panose="02010609060101010101" charset="-122"/>
              <a:cs typeface="黑体" panose="02010609060101010101" charset="-122"/>
            </a:endParaRPr>
          </a:p>
          <a:p>
            <a:pPr>
              <a:lnSpc>
                <a:spcPct val="140000"/>
              </a:lnSpc>
            </a:pPr>
            <a:r>
              <a:rPr lang="en-US" altLang="zh-CN" sz="2400">
                <a:latin typeface="黑体" panose="02010609060101010101" charset="-122"/>
                <a:ea typeface="黑体" panose="02010609060101010101" charset="-122"/>
                <a:cs typeface="黑体" panose="02010609060101010101" charset="-122"/>
              </a:rPr>
              <a:t>1.</a:t>
            </a:r>
            <a:r>
              <a:rPr lang="zh-CN" altLang="en-US" sz="2400">
                <a:latin typeface="黑体" panose="02010609060101010101" charset="-122"/>
                <a:ea typeface="黑体" panose="02010609060101010101" charset="-122"/>
                <a:cs typeface="黑体" panose="02010609060101010101" charset="-122"/>
              </a:rPr>
              <a:t>各过程段之间有</a:t>
            </a:r>
            <a:r>
              <a:rPr lang="zh-CN" altLang="en-US" sz="2400">
                <a:solidFill>
                  <a:srgbClr val="FF0000"/>
                </a:solidFill>
                <a:latin typeface="黑体" panose="02010609060101010101" charset="-122"/>
                <a:ea typeface="黑体" panose="02010609060101010101" charset="-122"/>
                <a:cs typeface="黑体" panose="02010609060101010101" charset="-122"/>
              </a:rPr>
              <a:t>高速缓冲寄存器</a:t>
            </a:r>
            <a:endParaRPr lang="zh-CN" altLang="en-US" sz="2400">
              <a:latin typeface="黑体" panose="02010609060101010101" charset="-122"/>
              <a:ea typeface="黑体" panose="02010609060101010101" charset="-122"/>
              <a:cs typeface="黑体" panose="02010609060101010101" charset="-122"/>
            </a:endParaRPr>
          </a:p>
          <a:p>
            <a:pPr>
              <a:lnSpc>
                <a:spcPct val="140000"/>
              </a:lnSpc>
            </a:pPr>
            <a:r>
              <a:rPr lang="en-US" altLang="zh-CN" sz="2400">
                <a:latin typeface="黑体" panose="02010609060101010101" charset="-122"/>
                <a:ea typeface="黑体" panose="02010609060101010101" charset="-122"/>
                <a:cs typeface="黑体" panose="02010609060101010101" charset="-122"/>
              </a:rPr>
              <a:t>2.</a:t>
            </a:r>
            <a:r>
              <a:rPr lang="zh-CN" altLang="en-US" sz="2400">
                <a:latin typeface="黑体" panose="02010609060101010101" charset="-122"/>
                <a:ea typeface="黑体" panose="02010609060101010101" charset="-122"/>
                <a:cs typeface="黑体" panose="02010609060101010101" charset="-122"/>
              </a:rPr>
              <a:t>在</a:t>
            </a:r>
            <a:r>
              <a:rPr lang="zh-CN" altLang="en-US" sz="2400">
                <a:solidFill>
                  <a:srgbClr val="FF00FF"/>
                </a:solidFill>
                <a:latin typeface="黑体" panose="02010609060101010101" charset="-122"/>
                <a:ea typeface="黑体" panose="02010609060101010101" charset="-122"/>
                <a:cs typeface="黑体" panose="02010609060101010101" charset="-122"/>
              </a:rPr>
              <a:t>统一的时钟</a:t>
            </a:r>
            <a:r>
              <a:rPr lang="zh-CN" altLang="en-US" sz="2400">
                <a:latin typeface="黑体" panose="02010609060101010101" charset="-122"/>
                <a:ea typeface="黑体" panose="02010609060101010101" charset="-122"/>
                <a:cs typeface="黑体" panose="02010609060101010101" charset="-122"/>
              </a:rPr>
              <a:t>控制下工作</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.2</a:t>
            </a:r>
            <a:r>
              <a:rPr lang="zh-CN" altLang="en-US" dirty="0">
                <a:solidFill>
                  <a:srgbClr val="FF0000"/>
                </a:solidFill>
              </a:rPr>
              <a:t>流水</a:t>
            </a:r>
            <a:r>
              <a:rPr lang="en-US" altLang="zh-CN">
                <a:solidFill>
                  <a:srgbClr val="FF0000"/>
                </a:solidFill>
              </a:rPr>
              <a:t>CPU</a:t>
            </a:r>
            <a:r>
              <a:rPr lang="zh-CN" altLang="en-US" dirty="0">
                <a:solidFill>
                  <a:srgbClr val="FF0000"/>
                </a:solidFill>
              </a:rPr>
              <a:t>的结构</a:t>
            </a:r>
            <a:endParaRPr lang="zh-CN" altLang="en-US" dirty="0">
              <a:solidFill>
                <a:srgbClr val="FF0000"/>
              </a:solidFill>
            </a:endParaRPr>
          </a:p>
        </p:txBody>
      </p:sp>
      <p:sp>
        <p:nvSpPr>
          <p:cNvPr id="83973" name="Rectangle 4"/>
          <p:cNvSpPr/>
          <p:nvPr/>
        </p:nvSpPr>
        <p:spPr>
          <a:xfrm>
            <a:off x="2957513" y="2381250"/>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83975" name="Rectangle 6"/>
          <p:cNvSpPr/>
          <p:nvPr/>
        </p:nvSpPr>
        <p:spPr>
          <a:xfrm>
            <a:off x="2957513" y="2381250"/>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83977" name="Rectangle 8"/>
          <p:cNvSpPr/>
          <p:nvPr/>
        </p:nvSpPr>
        <p:spPr>
          <a:xfrm>
            <a:off x="2339975" y="2133600"/>
            <a:ext cx="9144000" cy="0"/>
          </a:xfrm>
          <a:prstGeom prst="rect">
            <a:avLst/>
          </a:prstGeom>
          <a:noFill/>
          <a:ln w="9525">
            <a:noFill/>
          </a:ln>
        </p:spPr>
        <p:txBody>
          <a:bodyPr>
            <a:spAutoFit/>
          </a:bodyPr>
          <a:p>
            <a:endParaRPr lang="zh-CN" altLang="en-US" dirty="0">
              <a:latin typeface="Arial" panose="020B0604020202020204" pitchFamily="34" charset="0"/>
            </a:endParaRPr>
          </a:p>
        </p:txBody>
      </p:sp>
      <p:graphicFrame>
        <p:nvGraphicFramePr>
          <p:cNvPr id="2" name="对象 1"/>
          <p:cNvGraphicFramePr/>
          <p:nvPr/>
        </p:nvGraphicFramePr>
        <p:xfrm>
          <a:off x="683260" y="1988820"/>
          <a:ext cx="6736080" cy="4156075"/>
        </p:xfrm>
        <a:graphic>
          <a:graphicData uri="http://schemas.openxmlformats.org/presentationml/2006/ole">
            <mc:AlternateContent xmlns:mc="http://schemas.openxmlformats.org/markup-compatibility/2006">
              <mc:Choice xmlns:v="urn:schemas-microsoft-com:vml" Requires="v">
                <p:oleObj spid="_x0000_s3" name="" r:id="rId1" imgW="6731000" imgH="4152900" progId="Paint.Picture">
                  <p:embed/>
                </p:oleObj>
              </mc:Choice>
              <mc:Fallback>
                <p:oleObj name="" r:id="rId1" imgW="6731000" imgH="4152900" progId="Paint.Picture">
                  <p:embed/>
                  <p:pic>
                    <p:nvPicPr>
                      <p:cNvPr id="0" name="图片 2"/>
                      <p:cNvPicPr/>
                      <p:nvPr/>
                    </p:nvPicPr>
                    <p:blipFill>
                      <a:blip r:embed="rId2"/>
                      <a:stretch>
                        <a:fillRect/>
                      </a:stretch>
                    </p:blipFill>
                    <p:spPr>
                      <a:xfrm>
                        <a:off x="683260" y="1988820"/>
                        <a:ext cx="6736080" cy="4156075"/>
                      </a:xfrm>
                      <a:prstGeom prst="rect">
                        <a:avLst/>
                      </a:prstGeom>
                    </p:spPr>
                  </p:pic>
                </p:oleObj>
              </mc:Fallback>
            </mc:AlternateContent>
          </a:graphicData>
        </a:graphic>
      </p:graphicFrame>
      <p:sp>
        <p:nvSpPr>
          <p:cNvPr id="4" name="内容占位符 3"/>
          <p:cNvSpPr/>
          <p:nvPr>
            <p:ph idx="1"/>
          </p:nvPr>
        </p:nvSpPr>
        <p:spPr>
          <a:xfrm>
            <a:off x="395605" y="980758"/>
            <a:ext cx="8229600" cy="4411662"/>
          </a:xfrm>
        </p:spPr>
        <p:txBody>
          <a:bodyPr/>
          <a:p>
            <a:r>
              <a:rPr lang="zh-CN" altLang="en-US"/>
              <a:t>非流水线：</a:t>
            </a:r>
            <a:r>
              <a:rPr lang="en-US" altLang="zh-CN" sz="2400"/>
              <a:t> </a:t>
            </a:r>
            <a:r>
              <a:rPr lang="zh-CN" altLang="en-US" sz="2400">
                <a:solidFill>
                  <a:schemeClr val="tx1"/>
                </a:solidFill>
              </a:rPr>
              <a:t>每隔</a:t>
            </a:r>
            <a:r>
              <a:rPr lang="en-US" altLang="zh-CN" sz="2400">
                <a:solidFill>
                  <a:srgbClr val="FF0000"/>
                </a:solidFill>
              </a:rPr>
              <a:t>4</a:t>
            </a:r>
            <a:r>
              <a:rPr lang="zh-CN" altLang="en-US" sz="2400">
                <a:solidFill>
                  <a:srgbClr val="FF0000"/>
                </a:solidFill>
              </a:rPr>
              <a:t>个</a:t>
            </a:r>
            <a:r>
              <a:rPr lang="zh-CN" altLang="en-US" sz="2400">
                <a:solidFill>
                  <a:schemeClr val="tx1"/>
                </a:solidFill>
              </a:rPr>
              <a:t>时钟周期出一个结果</a:t>
            </a:r>
            <a:endParaRPr lang="zh-CN" altLang="en-US" sz="2400">
              <a:solidFill>
                <a:schemeClr val="tx1"/>
              </a:solidFill>
            </a:endParaRPr>
          </a:p>
          <a:p>
            <a:pPr marL="0" indent="0">
              <a:buNone/>
            </a:pPr>
            <a:r>
              <a:rPr lang="en-US" altLang="zh-CN" sz="2400">
                <a:solidFill>
                  <a:schemeClr val="tx1"/>
                </a:solidFill>
              </a:rPr>
              <a:t>                </a:t>
            </a:r>
            <a:r>
              <a:rPr lang="zh-CN" altLang="en-US" sz="2400">
                <a:solidFill>
                  <a:schemeClr val="tx1"/>
                </a:solidFill>
              </a:rPr>
              <a:t>如图，</a:t>
            </a:r>
            <a:r>
              <a:rPr lang="en-US" altLang="zh-CN" sz="2400">
                <a:solidFill>
                  <a:schemeClr val="tx1"/>
                </a:solidFill>
              </a:rPr>
              <a:t>8</a:t>
            </a:r>
            <a:r>
              <a:rPr lang="zh-CN" altLang="en-US" sz="2400">
                <a:solidFill>
                  <a:schemeClr val="tx1"/>
                </a:solidFill>
              </a:rPr>
              <a:t>个单位时间执行了</a:t>
            </a:r>
            <a:r>
              <a:rPr lang="en-US" altLang="zh-CN" sz="2400">
                <a:solidFill>
                  <a:srgbClr val="FF0000"/>
                </a:solidFill>
              </a:rPr>
              <a:t>2</a:t>
            </a:r>
            <a:r>
              <a:rPr lang="zh-CN" altLang="en-US" sz="2400">
                <a:solidFill>
                  <a:srgbClr val="FF0000"/>
                </a:solidFill>
              </a:rPr>
              <a:t>条指令</a:t>
            </a:r>
            <a:endParaRPr lang="zh-CN" altLang="en-US" sz="2400">
              <a:solidFill>
                <a:srgbClr val="FF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.2</a:t>
            </a:r>
            <a:r>
              <a:rPr lang="zh-CN" altLang="en-US" dirty="0">
                <a:solidFill>
                  <a:srgbClr val="FF0000"/>
                </a:solidFill>
              </a:rPr>
              <a:t>流水</a:t>
            </a:r>
            <a:r>
              <a:rPr lang="en-US" altLang="zh-CN">
                <a:solidFill>
                  <a:srgbClr val="FF0000"/>
                </a:solidFill>
              </a:rPr>
              <a:t>CPU</a:t>
            </a:r>
            <a:r>
              <a:rPr lang="zh-CN" altLang="en-US" dirty="0">
                <a:solidFill>
                  <a:srgbClr val="FF0000"/>
                </a:solidFill>
              </a:rPr>
              <a:t>的结构</a:t>
            </a:r>
            <a:endParaRPr lang="zh-CN" altLang="en-US" dirty="0">
              <a:solidFill>
                <a:srgbClr val="FF0000"/>
              </a:solidFill>
            </a:endParaRPr>
          </a:p>
        </p:txBody>
      </p:sp>
      <p:sp>
        <p:nvSpPr>
          <p:cNvPr id="83973" name="Rectangle 4"/>
          <p:cNvSpPr/>
          <p:nvPr/>
        </p:nvSpPr>
        <p:spPr>
          <a:xfrm>
            <a:off x="2957513" y="2381250"/>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83975" name="Rectangle 6"/>
          <p:cNvSpPr/>
          <p:nvPr/>
        </p:nvSpPr>
        <p:spPr>
          <a:xfrm>
            <a:off x="2957513" y="2381250"/>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83977" name="Rectangle 8"/>
          <p:cNvSpPr/>
          <p:nvPr/>
        </p:nvSpPr>
        <p:spPr>
          <a:xfrm>
            <a:off x="2339975" y="2133600"/>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4" name="内容占位符 3"/>
          <p:cNvSpPr/>
          <p:nvPr>
            <p:ph idx="1"/>
          </p:nvPr>
        </p:nvSpPr>
        <p:spPr>
          <a:xfrm>
            <a:off x="251460" y="834390"/>
            <a:ext cx="8870315" cy="4411345"/>
          </a:xfrm>
        </p:spPr>
        <p:txBody>
          <a:bodyPr/>
          <a:p>
            <a:r>
              <a:rPr lang="zh-CN" altLang="en-US"/>
              <a:t>标量流水线：</a:t>
            </a:r>
            <a:endParaRPr lang="zh-CN" altLang="en-US"/>
          </a:p>
          <a:p>
            <a:pPr marL="0" indent="0">
              <a:buNone/>
            </a:pPr>
            <a:r>
              <a:rPr lang="en-US" altLang="zh-CN" sz="2400">
                <a:solidFill>
                  <a:schemeClr val="tx1"/>
                </a:solidFill>
              </a:rPr>
              <a:t>  1.</a:t>
            </a:r>
            <a:r>
              <a:rPr lang="zh-CN" altLang="en-US" sz="2400">
                <a:solidFill>
                  <a:schemeClr val="tx1"/>
                </a:solidFill>
              </a:rPr>
              <a:t>上一条指令与下一条指令的四个过程在时间上可以</a:t>
            </a:r>
            <a:r>
              <a:rPr lang="zh-CN" altLang="en-US" sz="2400">
                <a:solidFill>
                  <a:srgbClr val="FF0000"/>
                </a:solidFill>
              </a:rPr>
              <a:t>重叠</a:t>
            </a:r>
            <a:r>
              <a:rPr lang="zh-CN" altLang="en-US" sz="2400">
                <a:solidFill>
                  <a:schemeClr val="tx1"/>
                </a:solidFill>
              </a:rPr>
              <a:t>执行</a:t>
            </a:r>
            <a:endParaRPr lang="zh-CN" altLang="en-US" sz="2400">
              <a:solidFill>
                <a:schemeClr val="tx1"/>
              </a:solidFill>
            </a:endParaRPr>
          </a:p>
          <a:p>
            <a:pPr marL="0" indent="0">
              <a:buNone/>
            </a:pPr>
            <a:r>
              <a:rPr lang="zh-CN" altLang="en-US" sz="2400">
                <a:solidFill>
                  <a:schemeClr val="tx1"/>
                </a:solidFill>
              </a:rPr>
              <a:t> </a:t>
            </a:r>
            <a:r>
              <a:rPr lang="en-US" altLang="zh-CN" sz="2400">
                <a:solidFill>
                  <a:schemeClr val="tx1"/>
                </a:solidFill>
              </a:rPr>
              <a:t> 2.</a:t>
            </a:r>
            <a:r>
              <a:rPr lang="zh-CN" altLang="en-US" sz="2400">
                <a:solidFill>
                  <a:srgbClr val="FF0000"/>
                </a:solidFill>
              </a:rPr>
              <a:t>流水线满载时</a:t>
            </a:r>
            <a:r>
              <a:rPr lang="zh-CN" altLang="en-US" sz="2400">
                <a:solidFill>
                  <a:schemeClr val="tx1"/>
                </a:solidFill>
              </a:rPr>
              <a:t>，每</a:t>
            </a:r>
            <a:r>
              <a:rPr lang="en-US" altLang="zh-CN" sz="2400">
                <a:solidFill>
                  <a:srgbClr val="FF0000"/>
                </a:solidFill>
              </a:rPr>
              <a:t>1</a:t>
            </a:r>
            <a:r>
              <a:rPr lang="zh-CN" altLang="en-US" sz="2400">
                <a:solidFill>
                  <a:srgbClr val="FF0000"/>
                </a:solidFill>
              </a:rPr>
              <a:t>个</a:t>
            </a:r>
            <a:r>
              <a:rPr lang="zh-CN" altLang="en-US" sz="2400">
                <a:solidFill>
                  <a:schemeClr val="tx1"/>
                </a:solidFill>
              </a:rPr>
              <a:t>时钟周期可以输出一个结果</a:t>
            </a:r>
            <a:r>
              <a:rPr lang="en-US" altLang="zh-CN" sz="2400">
                <a:solidFill>
                  <a:schemeClr val="tx1"/>
                </a:solidFill>
              </a:rPr>
              <a:t> </a:t>
            </a:r>
            <a:endParaRPr lang="en-US" altLang="zh-CN" sz="2400">
              <a:solidFill>
                <a:schemeClr val="tx1"/>
              </a:solidFill>
            </a:endParaRPr>
          </a:p>
          <a:p>
            <a:pPr marL="0" indent="0">
              <a:buNone/>
            </a:pPr>
            <a:r>
              <a:rPr lang="en-US" altLang="zh-CN" sz="2400">
                <a:solidFill>
                  <a:schemeClr val="tx1"/>
                </a:solidFill>
                <a:sym typeface="+mn-ea"/>
              </a:rPr>
              <a:t>  3. </a:t>
            </a:r>
            <a:r>
              <a:rPr lang="zh-CN" altLang="en-US" sz="2400">
                <a:solidFill>
                  <a:schemeClr val="tx1"/>
                </a:solidFill>
                <a:sym typeface="+mn-ea"/>
              </a:rPr>
              <a:t>如图，</a:t>
            </a:r>
            <a:r>
              <a:rPr lang="en-US" altLang="zh-CN" sz="2400">
                <a:solidFill>
                  <a:schemeClr val="tx1"/>
                </a:solidFill>
                <a:sym typeface="+mn-ea"/>
              </a:rPr>
              <a:t>8</a:t>
            </a:r>
            <a:r>
              <a:rPr lang="zh-CN" altLang="en-US" sz="2400">
                <a:solidFill>
                  <a:schemeClr val="tx1"/>
                </a:solidFill>
                <a:sym typeface="+mn-ea"/>
              </a:rPr>
              <a:t>个单位时间执行了</a:t>
            </a:r>
            <a:r>
              <a:rPr lang="en-US" altLang="zh-CN" sz="2400">
                <a:solidFill>
                  <a:srgbClr val="FF0000"/>
                </a:solidFill>
                <a:sym typeface="+mn-ea"/>
              </a:rPr>
              <a:t>5</a:t>
            </a:r>
            <a:r>
              <a:rPr lang="zh-CN" altLang="en-US" sz="2400">
                <a:solidFill>
                  <a:srgbClr val="FF0000"/>
                </a:solidFill>
                <a:sym typeface="+mn-ea"/>
              </a:rPr>
              <a:t>条指令</a:t>
            </a:r>
            <a:endParaRPr lang="zh-CN" altLang="en-US" sz="2400">
              <a:solidFill>
                <a:srgbClr val="FF0000"/>
              </a:solidFill>
            </a:endParaRPr>
          </a:p>
          <a:p>
            <a:pPr marL="0" indent="0">
              <a:buNone/>
            </a:pPr>
            <a:endParaRPr lang="zh-CN" altLang="en-US" sz="2400">
              <a:solidFill>
                <a:schemeClr val="tx1"/>
              </a:solidFill>
            </a:endParaRPr>
          </a:p>
          <a:p>
            <a:pPr marL="0" indent="0">
              <a:buNone/>
            </a:pPr>
            <a:r>
              <a:rPr lang="en-US" altLang="zh-CN" sz="2400">
                <a:solidFill>
                  <a:schemeClr val="tx1"/>
                </a:solidFill>
              </a:rPr>
              <a:t>   </a:t>
            </a:r>
            <a:endParaRPr lang="en-US" altLang="zh-CN" sz="2400">
              <a:solidFill>
                <a:schemeClr val="tx1"/>
              </a:solidFill>
            </a:endParaRPr>
          </a:p>
        </p:txBody>
      </p:sp>
      <p:graphicFrame>
        <p:nvGraphicFramePr>
          <p:cNvPr id="7" name="对象 6"/>
          <p:cNvGraphicFramePr/>
          <p:nvPr/>
        </p:nvGraphicFramePr>
        <p:xfrm>
          <a:off x="1348740" y="3221990"/>
          <a:ext cx="6384925" cy="3465195"/>
        </p:xfrm>
        <a:graphic>
          <a:graphicData uri="http://schemas.openxmlformats.org/presentationml/2006/ole">
            <mc:AlternateContent xmlns:mc="http://schemas.openxmlformats.org/markup-compatibility/2006">
              <mc:Choice xmlns:v="urn:schemas-microsoft-com:vml" Requires="v">
                <p:oleObj spid="_x0000_s8" name="" r:id="rId1" imgW="6756400" imgH="3975100" progId="Paint.Picture">
                  <p:embed/>
                </p:oleObj>
              </mc:Choice>
              <mc:Fallback>
                <p:oleObj name="" r:id="rId1" imgW="6756400" imgH="3975100" progId="Paint.Picture">
                  <p:embed/>
                  <p:pic>
                    <p:nvPicPr>
                      <p:cNvPr id="0" name="图片 7"/>
                      <p:cNvPicPr/>
                      <p:nvPr/>
                    </p:nvPicPr>
                    <p:blipFill>
                      <a:blip r:embed="rId2"/>
                      <a:stretch>
                        <a:fillRect/>
                      </a:stretch>
                    </p:blipFill>
                    <p:spPr>
                      <a:xfrm>
                        <a:off x="1348740" y="3221990"/>
                        <a:ext cx="6384925" cy="3465195"/>
                      </a:xfrm>
                      <a:prstGeom prst="rect">
                        <a:avLst/>
                      </a:prstGeom>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84995" name="Rectangle 2"/>
          <p:cNvSpPr>
            <a:spLocks noGrp="1"/>
          </p:cNvSpPr>
          <p:nvPr>
            <p:ph type="title"/>
          </p:nvPr>
        </p:nvSpPr>
        <p:spPr>
          <a:xfrm>
            <a:off x="457200" y="122555"/>
            <a:ext cx="7543800" cy="558800"/>
          </a:xfrm>
        </p:spPr>
        <p:txBody>
          <a:bodyPr vert="horz" wrap="square" lIns="91440" tIns="45720" rIns="91440" bIns="45720" anchor="b"/>
          <a:p>
            <a:pPr eaLnBrk="1" hangingPunct="1"/>
            <a:r>
              <a:rPr lang="en-US" altLang="zh-CN" sz="3500">
                <a:solidFill>
                  <a:srgbClr val="FF0000"/>
                </a:solidFill>
                <a:cs typeface="Times New Roman" panose="02020603050405020304" pitchFamily="18" charset="0"/>
              </a:rPr>
              <a:t>5.6</a:t>
            </a:r>
            <a:r>
              <a:rPr lang="en-US" altLang="zh-CN" sz="3500">
                <a:solidFill>
                  <a:srgbClr val="FF0000"/>
                </a:solidFill>
              </a:rPr>
              <a:t>.2</a:t>
            </a:r>
            <a:r>
              <a:rPr lang="zh-CN" altLang="en-US" sz="3500" dirty="0">
                <a:solidFill>
                  <a:srgbClr val="FF0000"/>
                </a:solidFill>
              </a:rPr>
              <a:t>流水</a:t>
            </a:r>
            <a:r>
              <a:rPr lang="en-US" altLang="zh-CN" sz="3500">
                <a:solidFill>
                  <a:srgbClr val="FF0000"/>
                </a:solidFill>
              </a:rPr>
              <a:t>CPU</a:t>
            </a:r>
            <a:r>
              <a:rPr lang="zh-CN" altLang="en-US" sz="3500" dirty="0">
                <a:solidFill>
                  <a:srgbClr val="FF0000"/>
                </a:solidFill>
              </a:rPr>
              <a:t>的结构</a:t>
            </a:r>
            <a:endParaRPr lang="zh-CN" altLang="en-US" sz="3500" dirty="0">
              <a:solidFill>
                <a:srgbClr val="FF0000"/>
              </a:solidFill>
            </a:endParaRPr>
          </a:p>
        </p:txBody>
      </p:sp>
      <p:sp>
        <p:nvSpPr>
          <p:cNvPr id="84997" name="Text Box 4"/>
          <p:cNvSpPr txBox="1"/>
          <p:nvPr/>
        </p:nvSpPr>
        <p:spPr>
          <a:xfrm>
            <a:off x="1995488" y="5794375"/>
            <a:ext cx="1063625" cy="457200"/>
          </a:xfrm>
          <a:prstGeom prst="rect">
            <a:avLst/>
          </a:prstGeom>
          <a:noFill/>
          <a:ln w="9525">
            <a:noFill/>
          </a:ln>
        </p:spPr>
        <p:txBody>
          <a:bodyPr>
            <a:spAutoFit/>
          </a:bodyPr>
          <a:p>
            <a:pPr>
              <a:spcBef>
                <a:spcPct val="50000"/>
              </a:spcBef>
            </a:pPr>
            <a:endParaRPr lang="zh-CN" altLang="zh-CN" sz="2400" dirty="0">
              <a:latin typeface="Arial" panose="020B0604020202020204" pitchFamily="34" charset="0"/>
            </a:endParaRPr>
          </a:p>
        </p:txBody>
      </p:sp>
      <p:sp>
        <p:nvSpPr>
          <p:cNvPr id="84998" name="Text Box 5"/>
          <p:cNvSpPr txBox="1"/>
          <p:nvPr/>
        </p:nvSpPr>
        <p:spPr>
          <a:xfrm>
            <a:off x="615950" y="5373370"/>
            <a:ext cx="7277100" cy="1198880"/>
          </a:xfrm>
          <a:prstGeom prst="rect">
            <a:avLst/>
          </a:prstGeom>
          <a:noFill/>
          <a:ln w="9525">
            <a:noFill/>
          </a:ln>
        </p:spPr>
        <p:txBody>
          <a:bodyPr wrap="square">
            <a:spAutoFit/>
          </a:bodyPr>
          <a:p>
            <a:r>
              <a:rPr lang="en-US" altLang="zh-CN" sz="2400" b="1" dirty="0">
                <a:latin typeface="黑体" panose="02010609060101010101" charset="-122"/>
                <a:ea typeface="黑体" panose="02010609060101010101" charset="-122"/>
                <a:cs typeface="黑体" panose="02010609060101010101" charset="-122"/>
              </a:rPr>
              <a:t>1.</a:t>
            </a:r>
            <a:r>
              <a:rPr lang="zh-CN" altLang="en-US" sz="2400" b="1" dirty="0">
                <a:latin typeface="黑体" panose="02010609060101010101" charset="-122"/>
                <a:ea typeface="黑体" panose="02010609060101010101" charset="-122"/>
                <a:cs typeface="黑体" panose="02010609060101010101" charset="-122"/>
              </a:rPr>
              <a:t>具有两条以上的指令流水线</a:t>
            </a:r>
            <a:endParaRPr lang="zh-CN" altLang="en-US" sz="2400" b="1" dirty="0">
              <a:latin typeface="黑体" panose="02010609060101010101" charset="-122"/>
              <a:ea typeface="黑体" panose="02010609060101010101" charset="-122"/>
              <a:cs typeface="黑体" panose="02010609060101010101" charset="-122"/>
            </a:endParaRPr>
          </a:p>
          <a:p>
            <a:r>
              <a:rPr lang="en-US" altLang="zh-CN" sz="2400" b="1" dirty="0">
                <a:solidFill>
                  <a:srgbClr val="FF00FF"/>
                </a:solidFill>
                <a:latin typeface="黑体" panose="02010609060101010101" charset="-122"/>
                <a:ea typeface="黑体" panose="02010609060101010101" charset="-122"/>
                <a:cs typeface="黑体" panose="02010609060101010101" charset="-122"/>
              </a:rPr>
              <a:t>2.</a:t>
            </a:r>
            <a:r>
              <a:rPr lang="zh-CN" altLang="en-US" sz="2400" b="1" dirty="0">
                <a:solidFill>
                  <a:srgbClr val="FF00FF"/>
                </a:solidFill>
                <a:latin typeface="黑体" panose="02010609060101010101" charset="-122"/>
                <a:ea typeface="黑体" panose="02010609060101010101" charset="-122"/>
                <a:cs typeface="黑体" panose="02010609060101010101" charset="-122"/>
              </a:rPr>
              <a:t>流水线满载时</a:t>
            </a:r>
            <a:r>
              <a:rPr lang="zh-CN" altLang="en-US" sz="2400" b="1" dirty="0">
                <a:latin typeface="黑体" panose="02010609060101010101" charset="-122"/>
                <a:ea typeface="黑体" panose="02010609060101010101" charset="-122"/>
                <a:cs typeface="黑体" panose="02010609060101010101" charset="-122"/>
              </a:rPr>
              <a:t>，每一个时钟周期可以执行</a:t>
            </a:r>
            <a:r>
              <a:rPr lang="en-US" altLang="zh-CN" sz="2400" b="1">
                <a:solidFill>
                  <a:srgbClr val="FF0000"/>
                </a:solidFill>
                <a:latin typeface="黑体" panose="02010609060101010101" charset="-122"/>
                <a:ea typeface="黑体" panose="02010609060101010101" charset="-122"/>
                <a:cs typeface="黑体" panose="02010609060101010101" charset="-122"/>
              </a:rPr>
              <a:t>2</a:t>
            </a:r>
            <a:r>
              <a:rPr lang="zh-CN" altLang="en-US" sz="2400" b="1" dirty="0">
                <a:solidFill>
                  <a:srgbClr val="FF0000"/>
                </a:solidFill>
                <a:latin typeface="黑体" panose="02010609060101010101" charset="-122"/>
                <a:ea typeface="黑体" panose="02010609060101010101" charset="-122"/>
                <a:cs typeface="黑体" panose="02010609060101010101" charset="-122"/>
              </a:rPr>
              <a:t>条</a:t>
            </a:r>
            <a:r>
              <a:rPr lang="zh-CN" altLang="en-US" sz="2400" b="1" dirty="0">
                <a:latin typeface="黑体" panose="02010609060101010101" charset="-122"/>
                <a:ea typeface="黑体" panose="02010609060101010101" charset="-122"/>
                <a:cs typeface="黑体" panose="02010609060101010101" charset="-122"/>
              </a:rPr>
              <a:t>指令</a:t>
            </a:r>
            <a:endParaRPr lang="zh-CN" altLang="en-US" sz="2400" b="1" dirty="0">
              <a:latin typeface="黑体" panose="02010609060101010101" charset="-122"/>
              <a:ea typeface="黑体" panose="02010609060101010101" charset="-122"/>
              <a:cs typeface="黑体" panose="02010609060101010101" charset="-122"/>
            </a:endParaRPr>
          </a:p>
          <a:p>
            <a:r>
              <a:rPr lang="en-US" altLang="zh-CN" sz="2400" b="1">
                <a:latin typeface="黑体" panose="02010609060101010101" charset="-122"/>
                <a:ea typeface="黑体" panose="02010609060101010101" charset="-122"/>
                <a:cs typeface="黑体" panose="02010609060101010101" charset="-122"/>
                <a:sym typeface="+mn-ea"/>
              </a:rPr>
              <a:t>3.</a:t>
            </a:r>
            <a:r>
              <a:rPr lang="zh-CN" altLang="en-US" sz="2400" b="1">
                <a:latin typeface="黑体" panose="02010609060101010101" charset="-122"/>
                <a:ea typeface="黑体" panose="02010609060101010101" charset="-122"/>
                <a:cs typeface="黑体" panose="02010609060101010101" charset="-122"/>
                <a:sym typeface="+mn-ea"/>
              </a:rPr>
              <a:t>如图，</a:t>
            </a:r>
            <a:r>
              <a:rPr lang="en-US" altLang="zh-CN" sz="2400" b="1">
                <a:latin typeface="黑体" panose="02010609060101010101" charset="-122"/>
                <a:ea typeface="黑体" panose="02010609060101010101" charset="-122"/>
                <a:cs typeface="黑体" panose="02010609060101010101" charset="-122"/>
                <a:sym typeface="+mn-ea"/>
              </a:rPr>
              <a:t>8</a:t>
            </a:r>
            <a:r>
              <a:rPr lang="zh-CN" altLang="en-US" sz="2400" b="1">
                <a:latin typeface="黑体" panose="02010609060101010101" charset="-122"/>
                <a:ea typeface="黑体" panose="02010609060101010101" charset="-122"/>
                <a:cs typeface="黑体" panose="02010609060101010101" charset="-122"/>
                <a:sym typeface="+mn-ea"/>
              </a:rPr>
              <a:t>个单位时间执行了</a:t>
            </a:r>
            <a:r>
              <a:rPr lang="en-US" altLang="zh-CN" sz="2400" b="1">
                <a:solidFill>
                  <a:srgbClr val="FF0000"/>
                </a:solidFill>
                <a:latin typeface="黑体" panose="02010609060101010101" charset="-122"/>
                <a:ea typeface="黑体" panose="02010609060101010101" charset="-122"/>
                <a:cs typeface="黑体" panose="02010609060101010101" charset="-122"/>
                <a:sym typeface="+mn-ea"/>
              </a:rPr>
              <a:t>10</a:t>
            </a:r>
            <a:r>
              <a:rPr lang="zh-CN" altLang="en-US" sz="2400" b="1">
                <a:solidFill>
                  <a:srgbClr val="FF0000"/>
                </a:solidFill>
                <a:latin typeface="黑体" panose="02010609060101010101" charset="-122"/>
                <a:ea typeface="黑体" panose="02010609060101010101" charset="-122"/>
                <a:cs typeface="黑体" panose="02010609060101010101" charset="-122"/>
                <a:sym typeface="+mn-ea"/>
              </a:rPr>
              <a:t>条指令</a:t>
            </a:r>
            <a:endParaRPr lang="zh-CN" altLang="en-US" sz="2400" b="1" dirty="0">
              <a:solidFill>
                <a:srgbClr val="FF0000"/>
              </a:solidFill>
              <a:latin typeface="黑体" panose="02010609060101010101" charset="-122"/>
              <a:ea typeface="黑体" panose="02010609060101010101" charset="-122"/>
              <a:cs typeface="黑体" panose="02010609060101010101" charset="-122"/>
            </a:endParaRPr>
          </a:p>
        </p:txBody>
      </p:sp>
      <p:sp>
        <p:nvSpPr>
          <p:cNvPr id="2" name="内容占位符 1"/>
          <p:cNvSpPr/>
          <p:nvPr>
            <p:ph idx="1"/>
          </p:nvPr>
        </p:nvSpPr>
        <p:spPr>
          <a:xfrm>
            <a:off x="323850" y="692468"/>
            <a:ext cx="8229600" cy="4411662"/>
          </a:xfrm>
        </p:spPr>
        <p:txBody>
          <a:bodyPr/>
          <a:p>
            <a:r>
              <a:rPr lang="zh-CN" altLang="en-US"/>
              <a:t>超标量流水线：（时间和空间并行技术）</a:t>
            </a:r>
            <a:endParaRPr lang="zh-CN" altLang="en-US"/>
          </a:p>
        </p:txBody>
      </p:sp>
      <p:graphicFrame>
        <p:nvGraphicFramePr>
          <p:cNvPr id="3" name="对象 2"/>
          <p:cNvGraphicFramePr/>
          <p:nvPr/>
        </p:nvGraphicFramePr>
        <p:xfrm>
          <a:off x="1043940" y="1340485"/>
          <a:ext cx="6717030" cy="4054475"/>
        </p:xfrm>
        <a:graphic>
          <a:graphicData uri="http://schemas.openxmlformats.org/presentationml/2006/ole">
            <mc:AlternateContent xmlns:mc="http://schemas.openxmlformats.org/markup-compatibility/2006">
              <mc:Choice xmlns:v="urn:schemas-microsoft-com:vml" Requires="v">
                <p:oleObj spid="_x0000_s4" name="" r:id="rId1" imgW="6711950" imgH="4051300" progId="Paint.Picture">
                  <p:embed/>
                </p:oleObj>
              </mc:Choice>
              <mc:Fallback>
                <p:oleObj name="" r:id="rId1" imgW="6711950" imgH="4051300" progId="Paint.Picture">
                  <p:embed/>
                  <p:pic>
                    <p:nvPicPr>
                      <p:cNvPr id="0" name="图片 3"/>
                      <p:cNvPicPr/>
                      <p:nvPr/>
                    </p:nvPicPr>
                    <p:blipFill>
                      <a:blip r:embed="rId2"/>
                      <a:stretch>
                        <a:fillRect/>
                      </a:stretch>
                    </p:blipFill>
                    <p:spPr>
                      <a:xfrm>
                        <a:off x="1043940" y="1340485"/>
                        <a:ext cx="6717030" cy="4054475"/>
                      </a:xfrm>
                      <a:prstGeom prst="rect">
                        <a:avLst/>
                      </a:prstGeom>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86019" name="Rectangle 2"/>
          <p:cNvSpPr>
            <a:spLocks noGrp="1"/>
          </p:cNvSpPr>
          <p:nvPr>
            <p:ph type="title"/>
          </p:nvPr>
        </p:nvSpPr>
        <p:spPr/>
        <p:txBody>
          <a:bodyPr vert="horz" wrap="square" lIns="91440" tIns="45720" rIns="91440" bIns="45720" anchor="b"/>
          <a:p>
            <a:pPr eaLnBrk="1" hangingPunct="1"/>
            <a:r>
              <a:rPr lang="en-US" altLang="zh-CN" sz="3500">
                <a:solidFill>
                  <a:srgbClr val="FF0000"/>
                </a:solidFill>
                <a:cs typeface="Times New Roman" panose="02020603050405020304" pitchFamily="18" charset="0"/>
              </a:rPr>
              <a:t>5.6</a:t>
            </a:r>
            <a:r>
              <a:rPr lang="en-US" altLang="zh-CN" sz="3500">
                <a:solidFill>
                  <a:srgbClr val="FF0000"/>
                </a:solidFill>
              </a:rPr>
              <a:t>.2</a:t>
            </a:r>
            <a:r>
              <a:rPr lang="zh-CN" altLang="en-US" sz="3500" dirty="0">
                <a:solidFill>
                  <a:srgbClr val="FF0000"/>
                </a:solidFill>
              </a:rPr>
              <a:t>流水</a:t>
            </a:r>
            <a:r>
              <a:rPr lang="en-US" altLang="zh-CN" sz="3500">
                <a:solidFill>
                  <a:srgbClr val="FF0000"/>
                </a:solidFill>
              </a:rPr>
              <a:t>CPU</a:t>
            </a:r>
            <a:r>
              <a:rPr lang="zh-CN" altLang="en-US" sz="3500" dirty="0">
                <a:solidFill>
                  <a:srgbClr val="FF0000"/>
                </a:solidFill>
              </a:rPr>
              <a:t>的结构</a:t>
            </a:r>
            <a:endParaRPr lang="zh-CN" altLang="en-US" sz="3500" dirty="0">
              <a:solidFill>
                <a:srgbClr val="FF0000"/>
              </a:solidFill>
            </a:endParaRPr>
          </a:p>
        </p:txBody>
      </p:sp>
      <p:sp>
        <p:nvSpPr>
          <p:cNvPr id="86020" name="Rectangle 3"/>
          <p:cNvSpPr>
            <a:spLocks noGrp="1"/>
          </p:cNvSpPr>
          <p:nvPr>
            <p:ph idx="1"/>
          </p:nvPr>
        </p:nvSpPr>
        <p:spPr/>
        <p:txBody>
          <a:bodyPr vert="horz" wrap="square" lIns="91440" tIns="45720" rIns="91440" bIns="45720" anchor="t"/>
          <a:p>
            <a:pPr eaLnBrk="1" hangingPunct="1">
              <a:lnSpc>
                <a:spcPct val="140000"/>
              </a:lnSpc>
            </a:pPr>
            <a:r>
              <a:rPr lang="zh-CN" altLang="en-US" sz="2400" dirty="0"/>
              <a:t>流水线（</a:t>
            </a:r>
            <a:r>
              <a:rPr lang="en-US" altLang="zh-CN" sz="2400"/>
              <a:t>Pipelining</a:t>
            </a:r>
            <a:r>
              <a:rPr lang="zh-CN" altLang="en-US" sz="2400" dirty="0"/>
              <a:t>）的分类</a:t>
            </a:r>
            <a:endParaRPr lang="zh-CN" altLang="en-US" sz="2400" dirty="0"/>
          </a:p>
          <a:p>
            <a:pPr lvl="1" eaLnBrk="1" hangingPunct="1">
              <a:lnSpc>
                <a:spcPct val="140000"/>
              </a:lnSpc>
            </a:pPr>
            <a:r>
              <a:rPr lang="zh-CN" altLang="en-US" sz="2400" dirty="0"/>
              <a:t>按级别分为</a:t>
            </a:r>
            <a:endParaRPr lang="zh-CN" altLang="en-US" sz="2400" dirty="0"/>
          </a:p>
          <a:p>
            <a:pPr lvl="2" eaLnBrk="1" hangingPunct="1">
              <a:lnSpc>
                <a:spcPct val="140000"/>
              </a:lnSpc>
            </a:pPr>
            <a:r>
              <a:rPr lang="zh-CN" altLang="en-US" sz="2400" dirty="0">
                <a:solidFill>
                  <a:srgbClr val="FF0000"/>
                </a:solidFill>
              </a:rPr>
              <a:t>指令流水线：</a:t>
            </a:r>
            <a:r>
              <a:rPr lang="zh-CN" altLang="en-US" sz="2400" dirty="0">
                <a:solidFill>
                  <a:srgbClr val="0000FF"/>
                </a:solidFill>
              </a:rPr>
              <a:t>指令步骤的并行</a:t>
            </a:r>
            <a:endParaRPr lang="zh-CN" altLang="en-US" sz="2400" dirty="0">
              <a:solidFill>
                <a:srgbClr val="0000FF"/>
              </a:solidFill>
            </a:endParaRPr>
          </a:p>
          <a:p>
            <a:pPr marL="693420" lvl="2" indent="0" eaLnBrk="1" hangingPunct="1">
              <a:lnSpc>
                <a:spcPct val="140000"/>
              </a:lnSpc>
              <a:buNone/>
            </a:pPr>
            <a:r>
              <a:rPr lang="en-US" altLang="zh-CN" sz="2400" dirty="0">
                <a:solidFill>
                  <a:schemeClr val="tx1"/>
                </a:solidFill>
              </a:rPr>
              <a:t> </a:t>
            </a:r>
            <a:r>
              <a:rPr lang="zh-CN" altLang="en-US" sz="2400" dirty="0">
                <a:solidFill>
                  <a:schemeClr val="tx1"/>
                </a:solidFill>
              </a:rPr>
              <a:t>（取指令、指令译码、取操作数、执行、写回等几个阶段并行执行）</a:t>
            </a:r>
            <a:endParaRPr lang="zh-CN" altLang="en-US" sz="2400" dirty="0">
              <a:solidFill>
                <a:schemeClr val="tx1"/>
              </a:solidFill>
            </a:endParaRPr>
          </a:p>
          <a:p>
            <a:pPr lvl="2" eaLnBrk="1" hangingPunct="1">
              <a:lnSpc>
                <a:spcPct val="140000"/>
              </a:lnSpc>
            </a:pPr>
            <a:r>
              <a:rPr lang="zh-CN" altLang="en-US" sz="2400" dirty="0">
                <a:solidFill>
                  <a:srgbClr val="FF0000"/>
                </a:solidFill>
              </a:rPr>
              <a:t>算术流水线：</a:t>
            </a:r>
            <a:r>
              <a:rPr lang="zh-CN" altLang="en-US" sz="2400" dirty="0">
                <a:solidFill>
                  <a:srgbClr val="0000FF"/>
                </a:solidFill>
              </a:rPr>
              <a:t>运算操作步骤的并行</a:t>
            </a:r>
            <a:endParaRPr lang="zh-CN" altLang="en-US" sz="2400" dirty="0">
              <a:solidFill>
                <a:srgbClr val="0000FF"/>
              </a:solidFill>
            </a:endParaRPr>
          </a:p>
          <a:p>
            <a:pPr marL="693420" lvl="2" indent="0" eaLnBrk="1" hangingPunct="1">
              <a:lnSpc>
                <a:spcPct val="140000"/>
              </a:lnSpc>
              <a:buNone/>
            </a:pPr>
            <a:r>
              <a:rPr lang="en-US" altLang="zh-CN" sz="2400" dirty="0">
                <a:solidFill>
                  <a:schemeClr val="tx1"/>
                </a:solidFill>
              </a:rPr>
              <a:t> </a:t>
            </a:r>
            <a:r>
              <a:rPr lang="zh-CN" altLang="en-US" sz="2400" dirty="0">
                <a:solidFill>
                  <a:schemeClr val="tx1"/>
                </a:solidFill>
              </a:rPr>
              <a:t>（流水加法器、流水乘法器、流水除法器等）</a:t>
            </a:r>
            <a:endParaRPr lang="zh-CN" altLang="en-US" sz="2400" dirty="0">
              <a:solidFill>
                <a:schemeClr val="tx1"/>
              </a:solidFill>
            </a:endParaRPr>
          </a:p>
          <a:p>
            <a:pPr lvl="2" eaLnBrk="1" hangingPunct="1">
              <a:lnSpc>
                <a:spcPct val="140000"/>
              </a:lnSpc>
            </a:pPr>
            <a:r>
              <a:rPr lang="zh-CN" altLang="en-US" sz="2400" dirty="0">
                <a:solidFill>
                  <a:srgbClr val="FF0000"/>
                </a:solidFill>
              </a:rPr>
              <a:t>处理机流水线</a:t>
            </a:r>
            <a:r>
              <a:rPr lang="en-US" altLang="zh-CN" sz="2400" dirty="0">
                <a:solidFill>
                  <a:srgbClr val="FF0000"/>
                </a:solidFill>
              </a:rPr>
              <a:t>(</a:t>
            </a:r>
            <a:r>
              <a:rPr lang="zh-CN" altLang="en-US" sz="2400" dirty="0">
                <a:solidFill>
                  <a:srgbClr val="FF0000"/>
                </a:solidFill>
              </a:rPr>
              <a:t>宏流水线）：</a:t>
            </a:r>
            <a:r>
              <a:rPr lang="zh-CN" altLang="en-US" sz="2400" dirty="0">
                <a:solidFill>
                  <a:srgbClr val="0000FF"/>
                </a:solidFill>
              </a:rPr>
              <a:t>程序步骤的并行</a:t>
            </a:r>
            <a:endParaRPr lang="zh-CN" altLang="en-US" sz="2400" dirty="0">
              <a:solidFill>
                <a:srgbClr val="0000FF"/>
              </a:solidFill>
            </a:endParaRPr>
          </a:p>
          <a:p>
            <a:pPr marL="693420" lvl="2" indent="0" eaLnBrk="1" hangingPunct="1">
              <a:lnSpc>
                <a:spcPct val="140000"/>
              </a:lnSpc>
              <a:buNone/>
            </a:pPr>
            <a:r>
              <a:rPr lang="en-US" altLang="zh-CN" sz="2400" dirty="0">
                <a:solidFill>
                  <a:schemeClr val="tx1"/>
                </a:solidFill>
              </a:rPr>
              <a:t> </a:t>
            </a:r>
            <a:r>
              <a:rPr lang="zh-CN" altLang="en-US" sz="2400" dirty="0">
                <a:solidFill>
                  <a:schemeClr val="tx1"/>
                </a:solidFill>
              </a:rPr>
              <a:t>（多处理机系统）</a:t>
            </a:r>
            <a:endParaRPr lang="zh-CN" altLang="en-US" sz="2400" dirty="0">
              <a:solidFill>
                <a:schemeClr val="tx1"/>
              </a:solidFill>
            </a:endParaRPr>
          </a:p>
          <a:p>
            <a:pPr eaLnBrk="1" hangingPunct="1"/>
            <a:endParaRPr lang="zh-CN" altLang="en-US" sz="2400" dirty="0">
              <a:solidFill>
                <a:schemeClr val="tx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87043"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.3 </a:t>
            </a:r>
            <a:r>
              <a:rPr lang="zh-CN" altLang="en-US" dirty="0">
                <a:solidFill>
                  <a:srgbClr val="FF0000"/>
                </a:solidFill>
              </a:rPr>
              <a:t>流水线中的主要问题</a:t>
            </a:r>
            <a:endParaRPr lang="zh-CN" altLang="en-US" dirty="0">
              <a:solidFill>
                <a:srgbClr val="FF0000"/>
              </a:solidFill>
            </a:endParaRPr>
          </a:p>
        </p:txBody>
      </p:sp>
      <p:sp>
        <p:nvSpPr>
          <p:cNvPr id="87044" name="Rectangle 3"/>
          <p:cNvSpPr>
            <a:spLocks noGrp="1"/>
          </p:cNvSpPr>
          <p:nvPr>
            <p:ph idx="1"/>
          </p:nvPr>
        </p:nvSpPr>
        <p:spPr>
          <a:xfrm>
            <a:off x="-21590" y="764540"/>
            <a:ext cx="9100820" cy="4411345"/>
          </a:xfrm>
        </p:spPr>
        <p:txBody>
          <a:bodyPr vert="horz" wrap="square" lIns="91440" tIns="45720" rIns="91440" bIns="45720" anchor="t"/>
          <a:p>
            <a:pPr lvl="1" eaLnBrk="1" hangingPunct="1"/>
            <a:r>
              <a:rPr lang="zh-CN" altLang="en-US" sz="2400" dirty="0">
                <a:solidFill>
                  <a:schemeClr val="tx1"/>
                </a:solidFill>
              </a:rPr>
              <a:t>流水线的性能取决于</a:t>
            </a:r>
            <a:r>
              <a:rPr lang="zh-CN" altLang="en-US" sz="2400" dirty="0">
                <a:solidFill>
                  <a:srgbClr val="FF00FF"/>
                </a:solidFill>
              </a:rPr>
              <a:t>不发生断流</a:t>
            </a:r>
            <a:r>
              <a:rPr lang="zh-CN" altLang="en-US" sz="2400" dirty="0">
                <a:solidFill>
                  <a:srgbClr val="0000FF"/>
                </a:solidFill>
              </a:rPr>
              <a:t>（不发生相关冲突）</a:t>
            </a:r>
            <a:endParaRPr lang="zh-CN" altLang="en-US" sz="2400" dirty="0">
              <a:solidFill>
                <a:srgbClr val="0000FF"/>
              </a:solidFill>
            </a:endParaRPr>
          </a:p>
          <a:p>
            <a:pPr lvl="1" eaLnBrk="1" hangingPunct="1"/>
            <a:r>
              <a:rPr lang="zh-CN" altLang="en-US" sz="2400" dirty="0">
                <a:solidFill>
                  <a:srgbClr val="FF00FF"/>
                </a:solidFill>
              </a:rPr>
              <a:t>三种相关冲突</a:t>
            </a:r>
            <a:r>
              <a:rPr lang="zh-CN" altLang="en-US" sz="2400" dirty="0"/>
              <a:t>：</a:t>
            </a:r>
            <a:r>
              <a:rPr lang="zh-CN" altLang="en-US" sz="2400" dirty="0">
                <a:solidFill>
                  <a:srgbClr val="FF0000"/>
                </a:solidFill>
              </a:rPr>
              <a:t>资源相关、数据相关、控制相关</a:t>
            </a:r>
            <a:endParaRPr lang="zh-CN" altLang="en-US" sz="2400" dirty="0"/>
          </a:p>
          <a:p>
            <a:pPr lvl="1" eaLnBrk="1" hangingPunct="1"/>
            <a:r>
              <a:rPr lang="zh-CN" altLang="en-US" sz="2400" dirty="0">
                <a:solidFill>
                  <a:srgbClr val="FF0000"/>
                </a:solidFill>
                <a:latin typeface="方正粗黑宋简体" panose="02000000000000000000" charset="-122"/>
                <a:ea typeface="方正粗黑宋简体" panose="02000000000000000000" charset="-122"/>
              </a:rPr>
              <a:t>资源相关：</a:t>
            </a:r>
            <a:r>
              <a:rPr lang="zh-CN" altLang="en-US" sz="2400" dirty="0"/>
              <a:t>多条指令进入流水线后在同一时钟周期内争用同一</a:t>
            </a:r>
            <a:r>
              <a:rPr lang="zh-CN" altLang="en-US" sz="2400" dirty="0">
                <a:solidFill>
                  <a:srgbClr val="FF00FF"/>
                </a:solidFill>
              </a:rPr>
              <a:t>功能部件</a:t>
            </a:r>
            <a:r>
              <a:rPr lang="zh-CN" altLang="en-US" sz="2400" dirty="0"/>
              <a:t>。</a:t>
            </a:r>
            <a:endParaRPr lang="zh-CN" altLang="en-US" sz="2400" dirty="0"/>
          </a:p>
          <a:p>
            <a:pPr lvl="2" eaLnBrk="1" hangingPunct="1"/>
            <a:r>
              <a:rPr lang="zh-CN" altLang="en-US" sz="2400" dirty="0">
                <a:solidFill>
                  <a:srgbClr val="0000FF"/>
                </a:solidFill>
              </a:rPr>
              <a:t>解决办法：</a:t>
            </a:r>
            <a:r>
              <a:rPr lang="zh-CN" altLang="en-US" sz="2400" dirty="0">
                <a:solidFill>
                  <a:srgbClr val="0000FF"/>
                </a:solidFill>
                <a:latin typeface="方正粗黑宋简体" panose="02000000000000000000" charset="-122"/>
                <a:ea typeface="方正粗黑宋简体" panose="02000000000000000000" charset="-122"/>
              </a:rPr>
              <a:t>①</a:t>
            </a:r>
            <a:r>
              <a:rPr lang="en-US" altLang="zh-CN" sz="2400" dirty="0">
                <a:solidFill>
                  <a:srgbClr val="0000FF"/>
                </a:solidFill>
                <a:latin typeface="方正粗黑宋简体" panose="02000000000000000000" charset="-122"/>
                <a:ea typeface="方正粗黑宋简体" panose="02000000000000000000" charset="-122"/>
              </a:rPr>
              <a:t> </a:t>
            </a:r>
            <a:r>
              <a:rPr lang="zh-CN" altLang="en-US" sz="2400" dirty="0"/>
              <a:t>后面的指令停顿一拍再启动</a:t>
            </a:r>
            <a:endParaRPr lang="zh-CN" altLang="en-US" sz="2400" dirty="0"/>
          </a:p>
          <a:p>
            <a:pPr marL="693420" lvl="2" indent="0" eaLnBrk="1" hangingPunct="1">
              <a:buNone/>
            </a:pPr>
            <a:r>
              <a:rPr lang="en-US" altLang="zh-CN" sz="2400" dirty="0"/>
              <a:t>            </a:t>
            </a:r>
            <a:r>
              <a:rPr lang="en-US" altLang="zh-CN" sz="2400" dirty="0">
                <a:solidFill>
                  <a:srgbClr val="0000FF"/>
                </a:solidFill>
                <a:latin typeface="方正粗黑宋简体" panose="02000000000000000000" charset="-122"/>
                <a:ea typeface="方正粗黑宋简体" panose="02000000000000000000" charset="-122"/>
              </a:rPr>
              <a:t>②</a:t>
            </a:r>
            <a:r>
              <a:rPr lang="en-US" altLang="zh-CN" sz="2400" dirty="0">
                <a:latin typeface="方正粗黑宋简体" panose="02000000000000000000" charset="-122"/>
                <a:ea typeface="方正粗黑宋简体" panose="02000000000000000000" charset="-122"/>
              </a:rPr>
              <a:t> </a:t>
            </a:r>
            <a:r>
              <a:rPr lang="zh-CN" altLang="en-US" sz="2400" dirty="0"/>
              <a:t>增设一个功能部件</a:t>
            </a:r>
            <a:r>
              <a:rPr lang="zh-CN" altLang="en-US" sz="2400" dirty="0">
                <a:solidFill>
                  <a:srgbClr val="FF00FF"/>
                </a:solidFill>
                <a:latin typeface="方正粗黑宋简体" panose="02000000000000000000" charset="-122"/>
                <a:ea typeface="方正粗黑宋简体" panose="02000000000000000000" charset="-122"/>
              </a:rPr>
              <a:t>（思考：此例怎么处理？）</a:t>
            </a:r>
            <a:endParaRPr lang="zh-CN" altLang="en-US" sz="2400" dirty="0">
              <a:solidFill>
                <a:srgbClr val="FF00FF"/>
              </a:solidFill>
              <a:latin typeface="方正粗黑宋简体" panose="02000000000000000000" charset="-122"/>
              <a:ea typeface="方正粗黑宋简体" panose="02000000000000000000" charset="-122"/>
            </a:endParaRPr>
          </a:p>
        </p:txBody>
      </p:sp>
      <p:sp>
        <p:nvSpPr>
          <p:cNvPr id="87045" name="Rectangle 4"/>
          <p:cNvSpPr/>
          <p:nvPr/>
        </p:nvSpPr>
        <p:spPr>
          <a:xfrm>
            <a:off x="2152650" y="2424113"/>
            <a:ext cx="9144000" cy="0"/>
          </a:xfrm>
          <a:prstGeom prst="rect">
            <a:avLst/>
          </a:prstGeom>
          <a:noFill/>
          <a:ln w="9525">
            <a:noFill/>
          </a:ln>
        </p:spPr>
        <p:txBody>
          <a:bodyPr>
            <a:spAutoFit/>
          </a:bodyPr>
          <a:p>
            <a:endParaRPr lang="zh-CN" altLang="en-US" dirty="0">
              <a:latin typeface="Arial" panose="020B0604020202020204" pitchFamily="34" charset="0"/>
            </a:endParaRPr>
          </a:p>
        </p:txBody>
      </p:sp>
      <p:sp>
        <p:nvSpPr>
          <p:cNvPr id="4" name="文本框 3"/>
          <p:cNvSpPr txBox="1"/>
          <p:nvPr/>
        </p:nvSpPr>
        <p:spPr>
          <a:xfrm>
            <a:off x="6320790" y="3716655"/>
            <a:ext cx="2921000" cy="3046095"/>
          </a:xfrm>
          <a:prstGeom prst="rect">
            <a:avLst/>
          </a:prstGeom>
          <a:solidFill>
            <a:schemeClr val="accent1">
              <a:lumMod val="40000"/>
              <a:lumOff val="60000"/>
            </a:schemeClr>
          </a:solidFill>
        </p:spPr>
        <p:txBody>
          <a:bodyPr wrap="square" rtlCol="0">
            <a:spAutoFit/>
          </a:bodyPr>
          <a:p>
            <a:pPr>
              <a:lnSpc>
                <a:spcPct val="100000"/>
              </a:lnSpc>
            </a:pPr>
            <a:r>
              <a:rPr lang="zh-CN" altLang="en-US" sz="2400">
                <a:solidFill>
                  <a:srgbClr val="FF0000"/>
                </a:solidFill>
                <a:latin typeface="黑体" panose="02010609060101010101" charset="-122"/>
                <a:ea typeface="黑体" panose="02010609060101010101" charset="-122"/>
                <a:cs typeface="黑体" panose="02010609060101010101" charset="-122"/>
              </a:rPr>
              <a:t>说明：</a:t>
            </a:r>
            <a:endParaRPr lang="zh-CN" altLang="en-US" sz="2400">
              <a:solidFill>
                <a:srgbClr val="FF0000"/>
              </a:solidFill>
              <a:latin typeface="黑体" panose="02010609060101010101" charset="-122"/>
              <a:ea typeface="黑体" panose="02010609060101010101" charset="-122"/>
              <a:cs typeface="黑体" panose="02010609060101010101" charset="-122"/>
            </a:endParaRPr>
          </a:p>
          <a:p>
            <a:pPr marL="342900" indent="-342900">
              <a:lnSpc>
                <a:spcPct val="100000"/>
              </a:lnSpc>
              <a:buFont typeface="Wingdings" panose="05000000000000000000" charset="0"/>
              <a:buChar char="l"/>
            </a:pPr>
            <a:r>
              <a:rPr lang="zh-CN" altLang="en-US" sz="2400">
                <a:solidFill>
                  <a:srgbClr val="0000FF"/>
                </a:solidFill>
                <a:latin typeface="黑体" panose="02010609060101010101" charset="-122"/>
                <a:ea typeface="黑体" panose="02010609060101010101" charset="-122"/>
                <a:cs typeface="黑体" panose="02010609060101010101" charset="-122"/>
              </a:rPr>
              <a:t>五段流水线：</a:t>
            </a:r>
            <a:endParaRPr lang="zh-CN" altLang="en-US" sz="2400">
              <a:solidFill>
                <a:srgbClr val="0000FF"/>
              </a:solidFill>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IF</a:t>
            </a:r>
            <a:r>
              <a:rPr lang="en-US" altLang="zh-CN" sz="2000">
                <a:latin typeface="黑体" panose="02010609060101010101" charset="-122"/>
                <a:ea typeface="黑体" panose="02010609060101010101" charset="-122"/>
                <a:cs typeface="黑体" panose="02010609060101010101" charset="-122"/>
              </a:rPr>
              <a:t> </a:t>
            </a:r>
            <a:r>
              <a:rPr lang="zh-CN" altLang="en-US" sz="2000">
                <a:latin typeface="黑体" panose="02010609060101010101" charset="-122"/>
                <a:ea typeface="黑体" panose="02010609060101010101" charset="-122"/>
                <a:cs typeface="黑体" panose="02010609060101010101" charset="-122"/>
              </a:rPr>
              <a:t>取指令</a:t>
            </a:r>
            <a:endParaRPr lang="zh-CN" altLang="en-US" sz="2000">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ID </a:t>
            </a:r>
            <a:r>
              <a:rPr lang="zh-CN" altLang="en-US" sz="2000">
                <a:latin typeface="黑体" panose="02010609060101010101" charset="-122"/>
                <a:ea typeface="黑体" panose="02010609060101010101" charset="-122"/>
                <a:cs typeface="黑体" panose="02010609060101010101" charset="-122"/>
              </a:rPr>
              <a:t>指令译码</a:t>
            </a:r>
            <a:endParaRPr lang="zh-CN" altLang="en-US" sz="2000">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EX</a:t>
            </a:r>
            <a:r>
              <a:rPr lang="en-US" altLang="zh-CN" sz="2000">
                <a:latin typeface="黑体" panose="02010609060101010101" charset="-122"/>
                <a:ea typeface="黑体" panose="02010609060101010101" charset="-122"/>
                <a:cs typeface="黑体" panose="02010609060101010101" charset="-122"/>
              </a:rPr>
              <a:t> </a:t>
            </a:r>
            <a:r>
              <a:rPr lang="zh-CN" altLang="en-US" sz="2000">
                <a:latin typeface="黑体" panose="02010609060101010101" charset="-122"/>
                <a:ea typeface="黑体" panose="02010609060101010101" charset="-122"/>
                <a:cs typeface="黑体" panose="02010609060101010101" charset="-122"/>
              </a:rPr>
              <a:t>计算有效地址或执行</a:t>
            </a:r>
            <a:endParaRPr lang="zh-CN" altLang="en-US" sz="2000">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MEM</a:t>
            </a:r>
            <a:r>
              <a:rPr lang="en-US" altLang="zh-CN" sz="2000">
                <a:latin typeface="黑体" panose="02010609060101010101" charset="-122"/>
                <a:ea typeface="黑体" panose="02010609060101010101" charset="-122"/>
                <a:cs typeface="黑体" panose="02010609060101010101" charset="-122"/>
              </a:rPr>
              <a:t> </a:t>
            </a:r>
            <a:r>
              <a:rPr lang="zh-CN" altLang="en-US" sz="2000">
                <a:latin typeface="黑体" panose="02010609060101010101" charset="-122"/>
                <a:ea typeface="黑体" panose="02010609060101010101" charset="-122"/>
                <a:cs typeface="黑体" panose="02010609060101010101" charset="-122"/>
              </a:rPr>
              <a:t>访存取数</a:t>
            </a:r>
            <a:endParaRPr lang="zh-CN" altLang="en-US" sz="2000">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WB</a:t>
            </a:r>
            <a:r>
              <a:rPr lang="en-US" altLang="zh-CN" sz="2000">
                <a:latin typeface="黑体" panose="02010609060101010101" charset="-122"/>
                <a:ea typeface="黑体" panose="02010609060101010101" charset="-122"/>
                <a:cs typeface="黑体" panose="02010609060101010101" charset="-122"/>
              </a:rPr>
              <a:t> </a:t>
            </a:r>
            <a:r>
              <a:rPr lang="zh-CN" altLang="en-US" sz="2000">
                <a:latin typeface="黑体" panose="02010609060101010101" charset="-122"/>
                <a:ea typeface="黑体" panose="02010609060101010101" charset="-122"/>
                <a:cs typeface="黑体" panose="02010609060101010101" charset="-122"/>
              </a:rPr>
              <a:t>结果写回寄存器</a:t>
            </a:r>
            <a:endParaRPr lang="zh-CN" altLang="en-US" sz="2000">
              <a:latin typeface="黑体" panose="02010609060101010101" charset="-122"/>
              <a:ea typeface="黑体" panose="02010609060101010101" charset="-122"/>
              <a:cs typeface="黑体" panose="02010609060101010101" charset="-122"/>
            </a:endParaRPr>
          </a:p>
          <a:p>
            <a:pPr marL="342900" indent="-342900">
              <a:lnSpc>
                <a:spcPct val="100000"/>
              </a:lnSpc>
              <a:buFont typeface="Wingdings" panose="05000000000000000000" charset="0"/>
              <a:buChar char="l"/>
            </a:pPr>
            <a:r>
              <a:rPr lang="zh-CN" altLang="en-US" sz="2400">
                <a:solidFill>
                  <a:srgbClr val="0000FF"/>
                </a:solidFill>
                <a:latin typeface="黑体" panose="02010609060101010101" charset="-122"/>
                <a:ea typeface="黑体" panose="02010609060101010101" charset="-122"/>
                <a:cs typeface="黑体" panose="02010609060101010101" charset="-122"/>
              </a:rPr>
              <a:t>资源冲突：</a:t>
            </a:r>
            <a:endParaRPr lang="zh-CN" altLang="en-US" sz="2400">
              <a:solidFill>
                <a:srgbClr val="0000FF"/>
              </a:solidFill>
              <a:latin typeface="黑体" panose="02010609060101010101" charset="-122"/>
              <a:ea typeface="黑体" panose="02010609060101010101" charset="-122"/>
              <a:cs typeface="黑体" panose="02010609060101010101" charset="-122"/>
            </a:endParaRPr>
          </a:p>
          <a:p>
            <a:pPr>
              <a:lnSpc>
                <a:spcPct val="100000"/>
              </a:lnSpc>
            </a:pPr>
            <a:r>
              <a:rPr lang="en-US" altLang="zh-CN" sz="2000">
                <a:solidFill>
                  <a:srgbClr val="FF00FF"/>
                </a:solidFill>
                <a:latin typeface="黑体" panose="02010609060101010101" charset="-122"/>
                <a:ea typeface="黑体" panose="02010609060101010101" charset="-122"/>
                <a:cs typeface="黑体" panose="02010609060101010101" charset="-122"/>
              </a:rPr>
              <a:t>  MEM</a:t>
            </a:r>
            <a:r>
              <a:rPr lang="zh-CN" altLang="en-US" sz="2000">
                <a:latin typeface="黑体" panose="02010609060101010101" charset="-122"/>
                <a:ea typeface="黑体" panose="02010609060101010101" charset="-122"/>
                <a:cs typeface="黑体" panose="02010609060101010101" charset="-122"/>
              </a:rPr>
              <a:t>和</a:t>
            </a:r>
            <a:r>
              <a:rPr lang="en-US" altLang="zh-CN" sz="2000">
                <a:solidFill>
                  <a:srgbClr val="FF00FF"/>
                </a:solidFill>
                <a:latin typeface="黑体" panose="02010609060101010101" charset="-122"/>
                <a:ea typeface="黑体" panose="02010609060101010101" charset="-122"/>
                <a:cs typeface="黑体" panose="02010609060101010101" charset="-122"/>
              </a:rPr>
              <a:t>IF</a:t>
            </a:r>
            <a:r>
              <a:rPr lang="zh-CN" altLang="en-US" sz="2000">
                <a:latin typeface="黑体" panose="02010609060101010101" charset="-122"/>
                <a:ea typeface="黑体" panose="02010609060101010101" charset="-122"/>
                <a:cs typeface="黑体" panose="02010609060101010101" charset="-122"/>
              </a:rPr>
              <a:t>都访问存储器</a:t>
            </a:r>
            <a:endParaRPr lang="zh-CN" altLang="en-US" sz="2000">
              <a:latin typeface="黑体" panose="02010609060101010101" charset="-122"/>
              <a:ea typeface="黑体" panose="02010609060101010101" charset="-122"/>
              <a:cs typeface="黑体" panose="02010609060101010101" charset="-122"/>
            </a:endParaRPr>
          </a:p>
        </p:txBody>
      </p:sp>
      <p:graphicFrame>
        <p:nvGraphicFramePr>
          <p:cNvPr id="5" name="对象 4"/>
          <p:cNvGraphicFramePr/>
          <p:nvPr/>
        </p:nvGraphicFramePr>
        <p:xfrm>
          <a:off x="251460" y="3356610"/>
          <a:ext cx="6069330" cy="3550920"/>
        </p:xfrm>
        <a:graphic>
          <a:graphicData uri="http://schemas.openxmlformats.org/presentationml/2006/ole">
            <mc:AlternateContent xmlns:mc="http://schemas.openxmlformats.org/markup-compatibility/2006">
              <mc:Choice xmlns:v="urn:schemas-microsoft-com:vml" Requires="v">
                <p:oleObj spid="_x0000_s6" name="" r:id="rId1" imgW="8324850" imgH="4692650" progId="Paint.Picture">
                  <p:embed/>
                </p:oleObj>
              </mc:Choice>
              <mc:Fallback>
                <p:oleObj name="" r:id="rId1" imgW="8324850" imgH="4692650" progId="Paint.Picture">
                  <p:embed/>
                  <p:pic>
                    <p:nvPicPr>
                      <p:cNvPr id="0" name="图片 5"/>
                      <p:cNvPicPr/>
                      <p:nvPr/>
                    </p:nvPicPr>
                    <p:blipFill>
                      <a:blip r:embed="rId2"/>
                      <a:stretch>
                        <a:fillRect/>
                      </a:stretch>
                    </p:blipFill>
                    <p:spPr>
                      <a:xfrm>
                        <a:off x="251460" y="3356610"/>
                        <a:ext cx="6069330" cy="3550920"/>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1" name="Rectangle 2"/>
          <p:cNvSpPr>
            <a:spLocks noGrp="1"/>
          </p:cNvSpPr>
          <p:nvPr>
            <p:ph type="title"/>
          </p:nvPr>
        </p:nvSpPr>
        <p:spPr>
          <a:xfrm>
            <a:off x="467360" y="116840"/>
            <a:ext cx="7543800" cy="711835"/>
          </a:xfrm>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.3</a:t>
            </a:r>
            <a:r>
              <a:rPr lang="zh-CN" altLang="en-US" dirty="0">
                <a:solidFill>
                  <a:srgbClr val="FF0000"/>
                </a:solidFill>
              </a:rPr>
              <a:t>流水线中的主要问题</a:t>
            </a:r>
            <a:endParaRPr lang="zh-CN" altLang="en-US" dirty="0">
              <a:solidFill>
                <a:srgbClr val="FF0000"/>
              </a:solidFill>
            </a:endParaRPr>
          </a:p>
        </p:txBody>
      </p:sp>
      <p:sp>
        <p:nvSpPr>
          <p:cNvPr id="89093" name="Rectangle 4"/>
          <p:cNvSpPr/>
          <p:nvPr>
            <p:ph idx="1"/>
          </p:nvPr>
        </p:nvSpPr>
        <p:spPr>
          <a:xfrm>
            <a:off x="0" y="980440"/>
            <a:ext cx="8993505" cy="4411345"/>
          </a:xfrm>
        </p:spPr>
        <p:txBody>
          <a:bodyPr vert="horz" wrap="square" lIns="91440" tIns="45720" rIns="91440" bIns="45720" anchor="t"/>
          <a:p>
            <a:pPr marL="0" lvl="1" indent="-76200" algn="just" eaLnBrk="1" hangingPunct="1">
              <a:spcBef>
                <a:spcPct val="0"/>
              </a:spcBef>
              <a:buClrTx/>
              <a:buSzTx/>
              <a:buFontTx/>
              <a:buNone/>
            </a:pPr>
            <a:r>
              <a:rPr lang="zh-CN" altLang="en-US" sz="2400" dirty="0">
                <a:solidFill>
                  <a:srgbClr val="FF0000"/>
                </a:solidFill>
                <a:sym typeface="+mn-ea"/>
              </a:rPr>
              <a:t>数据相关：</a:t>
            </a:r>
            <a:r>
              <a:rPr lang="zh-CN" altLang="en-US" sz="2400" dirty="0">
                <a:solidFill>
                  <a:schemeClr val="tx1"/>
                </a:solidFill>
                <a:sym typeface="+mn-ea"/>
              </a:rPr>
              <a:t>必须等前一条指令执行完毕，才能执行下一条指令</a:t>
            </a:r>
            <a:endParaRPr lang="zh-CN" altLang="en-US" sz="2400" dirty="0">
              <a:solidFill>
                <a:schemeClr val="tx1"/>
              </a:solidFill>
              <a:sym typeface="+mn-ea"/>
            </a:endParaRPr>
          </a:p>
          <a:p>
            <a:pPr marL="0" lvl="1" indent="-76200" algn="just" eaLnBrk="1" hangingPunct="1">
              <a:spcBef>
                <a:spcPct val="0"/>
              </a:spcBef>
              <a:buClrTx/>
              <a:buSzTx/>
              <a:buFontTx/>
              <a:buNone/>
            </a:pPr>
            <a:endParaRPr lang="zh-CN" altLang="en-US" sz="900" dirty="0">
              <a:solidFill>
                <a:schemeClr val="tx1"/>
              </a:solidFill>
            </a:endParaRPr>
          </a:p>
          <a:p>
            <a:pPr indent="-76200" algn="just" eaLnBrk="1" hangingPunct="1">
              <a:spcBef>
                <a:spcPct val="0"/>
              </a:spcBef>
              <a:buClrTx/>
              <a:buSzTx/>
              <a:buFontTx/>
              <a:buNone/>
            </a:pPr>
            <a:r>
              <a:rPr lang="zh-CN" altLang="en-US" sz="2400" dirty="0">
                <a:latin typeface="Times New Roman" panose="02020603050405020304" pitchFamily="18" charset="0"/>
              </a:rPr>
              <a:t>例：</a:t>
            </a:r>
            <a:r>
              <a:rPr lang="zh-CN" altLang="en-US" sz="2400" dirty="0">
                <a:solidFill>
                  <a:schemeClr val="tx1"/>
                </a:solidFill>
                <a:latin typeface="Times New Roman" panose="02020603050405020304" pitchFamily="18" charset="0"/>
              </a:rPr>
              <a:t>两条指令发生数据相关冲突</a:t>
            </a:r>
            <a:endParaRPr lang="en-US" altLang="zh-CN" sz="2400">
              <a:solidFill>
                <a:schemeClr val="tx1"/>
              </a:solidFill>
            </a:endParaRPr>
          </a:p>
          <a:p>
            <a:pPr indent="-76200" algn="just">
              <a:spcBef>
                <a:spcPct val="0"/>
              </a:spcBef>
              <a:buClrTx/>
              <a:buSzTx/>
              <a:buFontTx/>
              <a:buNone/>
            </a:pPr>
            <a:r>
              <a:rPr lang="en-US" altLang="zh-CN" sz="2400">
                <a:solidFill>
                  <a:schemeClr val="tx1"/>
                </a:solidFill>
                <a:latin typeface="Times New Roman" panose="02020603050405020304" pitchFamily="18" charset="0"/>
              </a:rPr>
              <a:t>ADD   </a:t>
            </a:r>
            <a:r>
              <a:rPr lang="en-US" altLang="zh-CN" sz="2400">
                <a:solidFill>
                  <a:srgbClr val="FF0000"/>
                </a:solidFill>
                <a:latin typeface="Times New Roman" panose="02020603050405020304" pitchFamily="18" charset="0"/>
              </a:rPr>
              <a:t>R1</a:t>
            </a:r>
            <a:r>
              <a:rPr lang="en-US" altLang="zh-CN" sz="2400">
                <a:solidFill>
                  <a:schemeClr val="tx1"/>
                </a:solidFill>
                <a:latin typeface="Times New Roman" panose="02020603050405020304" pitchFamily="18" charset="0"/>
              </a:rPr>
              <a:t>, R2, R3	  </a:t>
            </a: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(R2) + (R3) </a:t>
            </a:r>
            <a:r>
              <a:rPr lang="en-US" altLang="zh-CN" sz="2400">
                <a:solidFill>
                  <a:schemeClr val="tx1"/>
                </a:solidFill>
                <a:latin typeface="Arial" panose="020B0604020202020204" pitchFamily="34" charset="0"/>
                <a:cs typeface="Arial" panose="020B0604020202020204" pitchFamily="34" charset="0"/>
              </a:rPr>
              <a:t>→ </a:t>
            </a:r>
            <a:r>
              <a:rPr lang="en-US" altLang="zh-CN" sz="2400">
                <a:solidFill>
                  <a:srgbClr val="FF0000"/>
                </a:solidFill>
                <a:latin typeface="Times New Roman" panose="02020603050405020304" pitchFamily="18" charset="0"/>
              </a:rPr>
              <a:t>R1</a:t>
            </a:r>
            <a:endParaRPr lang="en-US" altLang="zh-CN" sz="2400">
              <a:solidFill>
                <a:schemeClr val="tx1"/>
              </a:solidFill>
              <a:latin typeface="Times New Roman" panose="02020603050405020304" pitchFamily="18" charset="0"/>
            </a:endParaRPr>
          </a:p>
          <a:p>
            <a:pPr indent="-76200" algn="just">
              <a:spcBef>
                <a:spcPct val="0"/>
              </a:spcBef>
              <a:buClrTx/>
              <a:buSzTx/>
              <a:buFontTx/>
              <a:buNone/>
            </a:pPr>
            <a:r>
              <a:rPr lang="en-US" altLang="zh-CN" sz="2400">
                <a:solidFill>
                  <a:schemeClr val="tx1"/>
                </a:solidFill>
                <a:latin typeface="Times New Roman" panose="02020603050405020304" pitchFamily="18" charset="0"/>
              </a:rPr>
              <a:t>SUB	   R4, </a:t>
            </a:r>
            <a:r>
              <a:rPr lang="en-US" altLang="zh-CN" sz="2400">
                <a:solidFill>
                  <a:srgbClr val="FF0000"/>
                </a:solidFill>
                <a:latin typeface="Times New Roman" panose="02020603050405020304" pitchFamily="18" charset="0"/>
              </a:rPr>
              <a:t>R1,</a:t>
            </a:r>
            <a:r>
              <a:rPr lang="en-US" altLang="zh-CN" sz="2400">
                <a:solidFill>
                  <a:schemeClr val="tx1"/>
                </a:solidFill>
                <a:latin typeface="Times New Roman" panose="02020603050405020304" pitchFamily="18" charset="0"/>
              </a:rPr>
              <a:t> R5	  </a:t>
            </a: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a:t>
            </a:r>
            <a:r>
              <a:rPr lang="en-US" altLang="zh-CN" sz="2400">
                <a:solidFill>
                  <a:srgbClr val="FF0000"/>
                </a:solidFill>
                <a:latin typeface="Times New Roman" panose="02020603050405020304" pitchFamily="18" charset="0"/>
              </a:rPr>
              <a:t>R1</a:t>
            </a:r>
            <a:r>
              <a:rPr lang="en-US" altLang="zh-CN" sz="2400">
                <a:solidFill>
                  <a:schemeClr val="tx1"/>
                </a:solidFill>
                <a:latin typeface="Times New Roman" panose="02020603050405020304" pitchFamily="18" charset="0"/>
              </a:rPr>
              <a:t>) - (R5) </a:t>
            </a:r>
            <a:r>
              <a:rPr lang="en-US" altLang="zh-CN" sz="2400">
                <a:solidFill>
                  <a:schemeClr val="tx1"/>
                </a:solidFill>
                <a:latin typeface="Arial" panose="020B0604020202020204" pitchFamily="34" charset="0"/>
                <a:cs typeface="Arial" panose="020B0604020202020204" pitchFamily="34" charset="0"/>
              </a:rPr>
              <a:t>→ </a:t>
            </a:r>
            <a:r>
              <a:rPr lang="en-US" altLang="zh-CN" sz="2400">
                <a:solidFill>
                  <a:schemeClr val="tx1"/>
                </a:solidFill>
                <a:latin typeface="Times New Roman" panose="02020603050405020304" pitchFamily="18" charset="0"/>
              </a:rPr>
              <a:t>R4   </a:t>
            </a:r>
            <a:endParaRPr lang="en-US" altLang="zh-CN" sz="2400">
              <a:solidFill>
                <a:schemeClr val="tx1"/>
              </a:solidFill>
              <a:latin typeface="Times New Roman" panose="02020603050405020304" pitchFamily="18" charset="0"/>
            </a:endParaRPr>
          </a:p>
          <a:p>
            <a:pPr indent="-76200" algn="just">
              <a:spcBef>
                <a:spcPct val="0"/>
              </a:spcBef>
              <a:buClrTx/>
              <a:buSzTx/>
              <a:buFontTx/>
              <a:buNone/>
            </a:pPr>
            <a:r>
              <a:rPr lang="en-US" altLang="zh-CN" sz="2400">
                <a:solidFill>
                  <a:schemeClr val="tx1"/>
                </a:solidFill>
                <a:latin typeface="Times New Roman" panose="02020603050405020304" pitchFamily="18" charset="0"/>
              </a:rPr>
              <a:t>AND   R6, </a:t>
            </a:r>
            <a:r>
              <a:rPr lang="en-US" altLang="zh-CN" sz="2400">
                <a:solidFill>
                  <a:srgbClr val="FF0000"/>
                </a:solidFill>
                <a:latin typeface="Times New Roman" panose="02020603050405020304" pitchFamily="18" charset="0"/>
              </a:rPr>
              <a:t>R1</a:t>
            </a:r>
            <a:r>
              <a:rPr lang="en-US" altLang="zh-CN" sz="2400">
                <a:solidFill>
                  <a:schemeClr val="tx1"/>
                </a:solidFill>
                <a:latin typeface="Times New Roman" panose="02020603050405020304" pitchFamily="18" charset="0"/>
              </a:rPr>
              <a:t>, R7	  </a:t>
            </a: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a:t>
            </a:r>
            <a:r>
              <a:rPr lang="en-US" altLang="zh-CN" sz="2400">
                <a:solidFill>
                  <a:srgbClr val="FF0000"/>
                </a:solidFill>
                <a:latin typeface="Times New Roman" panose="02020603050405020304" pitchFamily="18" charset="0"/>
              </a:rPr>
              <a:t>R1</a:t>
            </a:r>
            <a:r>
              <a:rPr lang="en-US" altLang="zh-CN" sz="2400">
                <a:solidFill>
                  <a:schemeClr val="tx1"/>
                </a:solidFill>
                <a:latin typeface="Times New Roman" panose="02020603050405020304" pitchFamily="18" charset="0"/>
              </a:rPr>
              <a:t>) ^ (R7) </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chemeClr val="tx1"/>
                </a:solidFill>
                <a:latin typeface="Times New Roman" panose="02020603050405020304" pitchFamily="18" charset="0"/>
              </a:rPr>
              <a:t>R6</a:t>
            </a:r>
            <a:r>
              <a:rPr lang="en-US" altLang="zh-CN" sz="2400">
                <a:solidFill>
                  <a:srgbClr val="FF00FF"/>
                </a:solidFill>
                <a:latin typeface="Times New Roman" panose="02020603050405020304" pitchFamily="18" charset="0"/>
              </a:rPr>
              <a:t>   </a:t>
            </a:r>
            <a:endParaRPr lang="en-US" altLang="zh-CN" sz="2400">
              <a:solidFill>
                <a:srgbClr val="FF00FF"/>
              </a:solidFill>
              <a:latin typeface="Times New Roman" panose="02020603050405020304" pitchFamily="18" charset="0"/>
            </a:endParaRPr>
          </a:p>
        </p:txBody>
      </p:sp>
      <p:graphicFrame>
        <p:nvGraphicFramePr>
          <p:cNvPr id="3" name="对象 2"/>
          <p:cNvGraphicFramePr/>
          <p:nvPr/>
        </p:nvGraphicFramePr>
        <p:xfrm>
          <a:off x="251460" y="3500755"/>
          <a:ext cx="6151245" cy="3088640"/>
        </p:xfrm>
        <a:graphic>
          <a:graphicData uri="http://schemas.openxmlformats.org/presentationml/2006/ole">
            <mc:AlternateContent xmlns:mc="http://schemas.openxmlformats.org/markup-compatibility/2006">
              <mc:Choice xmlns:v="urn:schemas-microsoft-com:vml" Requires="v">
                <p:oleObj spid="_x0000_s4" name="" r:id="rId1" imgW="6146800" imgH="3086100" progId="Paint.Picture">
                  <p:embed/>
                </p:oleObj>
              </mc:Choice>
              <mc:Fallback>
                <p:oleObj name="" r:id="rId1" imgW="6146800" imgH="3086100" progId="Paint.Picture">
                  <p:embed/>
                  <p:pic>
                    <p:nvPicPr>
                      <p:cNvPr id="0" name="图片 3"/>
                      <p:cNvPicPr/>
                      <p:nvPr/>
                    </p:nvPicPr>
                    <p:blipFill>
                      <a:blip r:embed="rId2"/>
                      <a:stretch>
                        <a:fillRect/>
                      </a:stretch>
                    </p:blipFill>
                    <p:spPr>
                      <a:xfrm>
                        <a:off x="251460" y="3500755"/>
                        <a:ext cx="6151245" cy="3088640"/>
                      </a:xfrm>
                      <a:prstGeom prst="rect">
                        <a:avLst/>
                      </a:prstGeom>
                    </p:spPr>
                  </p:pic>
                </p:oleObj>
              </mc:Fallback>
            </mc:AlternateContent>
          </a:graphicData>
        </a:graphic>
      </p:graphicFrame>
      <p:sp>
        <p:nvSpPr>
          <p:cNvPr id="5" name="文本框 4"/>
          <p:cNvSpPr txBox="1"/>
          <p:nvPr/>
        </p:nvSpPr>
        <p:spPr>
          <a:xfrm>
            <a:off x="6402705" y="1484630"/>
            <a:ext cx="2759710" cy="2676525"/>
          </a:xfrm>
          <a:prstGeom prst="rect">
            <a:avLst/>
          </a:prstGeom>
          <a:solidFill>
            <a:schemeClr val="accent1">
              <a:lumMod val="40000"/>
              <a:lumOff val="60000"/>
            </a:schemeClr>
          </a:solidFill>
        </p:spPr>
        <p:txBody>
          <a:bodyPr wrap="square" rtlCol="0">
            <a:spAutoFit/>
          </a:bodyPr>
          <a:p>
            <a:pPr>
              <a:lnSpc>
                <a:spcPct val="100000"/>
              </a:lnSpc>
            </a:pPr>
            <a:r>
              <a:rPr lang="zh-CN" altLang="en-US" sz="2400" b="1">
                <a:solidFill>
                  <a:srgbClr val="FF0000"/>
                </a:solidFill>
                <a:latin typeface="黑体" panose="02010609060101010101" charset="-122"/>
                <a:ea typeface="黑体" panose="02010609060101010101" charset="-122"/>
                <a:cs typeface="黑体" panose="02010609060101010101" charset="-122"/>
              </a:rPr>
              <a:t>说明：</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pP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1.ADD</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和</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SUB</a:t>
            </a:r>
            <a:endParaRPr lang="en-US" altLang="zh-CN" sz="2400" b="1">
              <a:solidFill>
                <a:srgbClr val="0000FF"/>
              </a:solidFill>
              <a:latin typeface="黑体" panose="02010609060101010101" charset="-122"/>
              <a:ea typeface="黑体" panose="02010609060101010101" charset="-122"/>
              <a:cs typeface="黑体" panose="02010609060101010101" charset="-122"/>
              <a:sym typeface="+mn-ea"/>
            </a:endParaRPr>
          </a:p>
          <a:p>
            <a:pPr>
              <a:lnSpc>
                <a:spcPct val="100000"/>
              </a:lnSpc>
              <a:buFont typeface="Wingdings" panose="05000000000000000000" charset="0"/>
            </a:pPr>
            <a:r>
              <a:rPr lang="en-US" altLang="zh-CN" sz="2400" b="1">
                <a:solidFill>
                  <a:srgbClr val="FF00FF"/>
                </a:solidFill>
                <a:latin typeface="黑体" panose="02010609060101010101" charset="-122"/>
                <a:ea typeface="黑体" panose="02010609060101010101" charset="-122"/>
                <a:cs typeface="黑体" panose="02010609060101010101" charset="-122"/>
                <a:sym typeface="+mn-ea"/>
              </a:rPr>
              <a:t>  </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发生</a:t>
            </a:r>
            <a:r>
              <a:rPr lang="zh-CN" altLang="en-US" sz="2400" b="1">
                <a:solidFill>
                  <a:srgbClr val="FF0000"/>
                </a:solidFill>
                <a:latin typeface="黑体" panose="02010609060101010101" charset="-122"/>
                <a:ea typeface="黑体" panose="02010609060101010101" charset="-122"/>
                <a:cs typeface="黑体" panose="02010609060101010101" charset="-122"/>
                <a:sym typeface="+mn-ea"/>
              </a:rPr>
              <a:t>先读后写</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的数据相关冲突</a:t>
            </a:r>
            <a:endParaRPr lang="en-US" altLang="zh-CN" sz="2400" b="1">
              <a:solidFill>
                <a:schemeClr val="tx1"/>
              </a:solidFill>
              <a:latin typeface="黑体" panose="02010609060101010101" charset="-122"/>
              <a:ea typeface="黑体" panose="02010609060101010101" charset="-122"/>
              <a:cs typeface="黑体" panose="02010609060101010101" charset="-122"/>
              <a:sym typeface="+mn-ea"/>
            </a:endParaRPr>
          </a:p>
          <a:p>
            <a:pPr>
              <a:lnSpc>
                <a:spcPct val="100000"/>
              </a:lnSpc>
            </a:pP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2.ADD</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和</a:t>
            </a:r>
            <a:r>
              <a:rPr lang="en-US" altLang="zh-CN" sz="2400" b="1">
                <a:solidFill>
                  <a:srgbClr val="0000FF"/>
                </a:solidFill>
                <a:latin typeface="黑体" panose="02010609060101010101" charset="-122"/>
                <a:ea typeface="黑体" panose="02010609060101010101" charset="-122"/>
                <a:cs typeface="黑体" panose="02010609060101010101" charset="-122"/>
                <a:sym typeface="+mn-ea"/>
              </a:rPr>
              <a:t>AND</a:t>
            </a:r>
            <a:endParaRPr lang="en-US" altLang="zh-CN" sz="2400" b="1">
              <a:solidFill>
                <a:srgbClr val="0000FF"/>
              </a:solidFill>
              <a:latin typeface="黑体" panose="02010609060101010101" charset="-122"/>
              <a:ea typeface="黑体" panose="02010609060101010101" charset="-122"/>
              <a:cs typeface="黑体" panose="02010609060101010101" charset="-122"/>
              <a:sym typeface="+mn-ea"/>
            </a:endParaRPr>
          </a:p>
          <a:p>
            <a:pPr>
              <a:lnSpc>
                <a:spcPct val="100000"/>
              </a:lnSpc>
            </a:pPr>
            <a:r>
              <a:rPr lang="en-US" altLang="zh-CN" sz="2400" b="1">
                <a:solidFill>
                  <a:srgbClr val="FF00FF"/>
                </a:solidFill>
                <a:latin typeface="黑体" panose="02010609060101010101" charset="-122"/>
                <a:ea typeface="黑体" panose="02010609060101010101" charset="-122"/>
                <a:cs typeface="黑体" panose="02010609060101010101" charset="-122"/>
                <a:sym typeface="+mn-ea"/>
              </a:rPr>
              <a:t>  </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发生</a:t>
            </a:r>
            <a:r>
              <a:rPr lang="zh-CN" altLang="en-US" sz="2400" b="1">
                <a:solidFill>
                  <a:srgbClr val="FF0000"/>
                </a:solidFill>
                <a:latin typeface="黑体" panose="02010609060101010101" charset="-122"/>
                <a:ea typeface="黑体" panose="02010609060101010101" charset="-122"/>
                <a:cs typeface="黑体" panose="02010609060101010101" charset="-122"/>
                <a:sym typeface="+mn-ea"/>
              </a:rPr>
              <a:t>同时读写</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的数据相关冲突</a:t>
            </a:r>
            <a:endParaRPr lang="zh-CN" altLang="en-US" sz="2400" b="1">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6299835" y="4551045"/>
            <a:ext cx="2759710" cy="1938020"/>
          </a:xfrm>
          <a:prstGeom prst="rect">
            <a:avLst/>
          </a:prstGeom>
          <a:solidFill>
            <a:schemeClr val="accent1">
              <a:lumMod val="40000"/>
              <a:lumOff val="60000"/>
            </a:schemeClr>
          </a:solidFill>
        </p:spPr>
        <p:txBody>
          <a:bodyPr wrap="square" rtlCol="0">
            <a:spAutoFit/>
          </a:bodyPr>
          <a:p>
            <a:pPr>
              <a:lnSpc>
                <a:spcPct val="100000"/>
              </a:lnSpc>
            </a:pPr>
            <a:r>
              <a:rPr lang="zh-CN" altLang="en-US" sz="2400" b="1">
                <a:solidFill>
                  <a:srgbClr val="FF0000"/>
                </a:solidFill>
                <a:latin typeface="黑体" panose="02010609060101010101" charset="-122"/>
                <a:ea typeface="黑体" panose="02010609060101010101" charset="-122"/>
                <a:cs typeface="黑体" panose="02010609060101010101" charset="-122"/>
              </a:rPr>
              <a:t>解决：</a:t>
            </a:r>
            <a:endParaRPr lang="zh-CN" altLang="en-US" sz="2400" b="1">
              <a:solidFill>
                <a:srgbClr val="FF0000"/>
              </a:solidFill>
              <a:latin typeface="黑体" panose="02010609060101010101" charset="-122"/>
              <a:ea typeface="黑体" panose="02010609060101010101" charset="-122"/>
              <a:cs typeface="黑体" panose="02010609060101010101" charset="-122"/>
            </a:endParaRPr>
          </a:p>
          <a:p>
            <a:pPr>
              <a:lnSpc>
                <a:spcPct val="100000"/>
              </a:lnSpc>
              <a:buFont typeface="Wingdings" panose="05000000000000000000" charset="0"/>
            </a:pPr>
            <a:r>
              <a:rPr lang="en-US" altLang="zh-CN" sz="2400" b="1">
                <a:solidFill>
                  <a:srgbClr val="FF00FF"/>
                </a:solidFill>
                <a:latin typeface="黑体" panose="02010609060101010101" charset="-122"/>
                <a:ea typeface="黑体" panose="02010609060101010101" charset="-122"/>
                <a:cs typeface="黑体" panose="02010609060101010101" charset="-122"/>
                <a:sym typeface="+mn-ea"/>
              </a:rPr>
              <a:t>  </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设置若干</a:t>
            </a:r>
            <a:r>
              <a:rPr lang="zh-CN" altLang="en-US" sz="2400" b="1">
                <a:solidFill>
                  <a:srgbClr val="0000FF"/>
                </a:solidFill>
                <a:latin typeface="黑体" panose="02010609060101010101" charset="-122"/>
                <a:ea typeface="黑体" panose="02010609060101010101" charset="-122"/>
                <a:cs typeface="黑体" panose="02010609060101010101" charset="-122"/>
                <a:sym typeface="+mn-ea"/>
              </a:rPr>
              <a:t>运算结果缓冲寄存器</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，暂时保留运算结果</a:t>
            </a:r>
            <a:endParaRPr lang="en-US" altLang="zh-CN" sz="2400" b="1">
              <a:solidFill>
                <a:schemeClr val="tx1"/>
              </a:solidFill>
              <a:latin typeface="黑体" panose="02010609060101010101" charset="-122"/>
              <a:ea typeface="黑体" panose="02010609060101010101" charset="-122"/>
              <a:cs typeface="黑体" panose="02010609060101010101" charset="-122"/>
              <a:sym typeface="+mn-ea"/>
            </a:endParaRPr>
          </a:p>
          <a:p>
            <a:pPr>
              <a:lnSpc>
                <a:spcPct val="100000"/>
              </a:lnSpc>
            </a:pPr>
            <a:endParaRPr lang="zh-CN" altLang="en-US" sz="2400" b="1">
              <a:solidFill>
                <a:schemeClr val="tx1"/>
              </a:solidFill>
              <a:latin typeface="黑体" panose="02010609060101010101" charset="-122"/>
              <a:ea typeface="黑体" panose="02010609060101010101" charset="-122"/>
              <a:cs typeface="黑体" panose="02010609060101010101"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5363"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.2.1  </a:t>
            </a:r>
            <a:r>
              <a:rPr lang="zh-CN" altLang="en-US" dirty="0">
                <a:solidFill>
                  <a:schemeClr val="tx1"/>
                </a:solidFill>
              </a:rPr>
              <a:t>指令周期的基本概念</a:t>
            </a:r>
            <a:endParaRPr lang="zh-CN" altLang="en-US" dirty="0">
              <a:solidFill>
                <a:schemeClr val="tx1"/>
              </a:solidFill>
            </a:endParaRPr>
          </a:p>
        </p:txBody>
      </p:sp>
      <p:sp>
        <p:nvSpPr>
          <p:cNvPr id="15364" name="Rectangle 3"/>
          <p:cNvSpPr>
            <a:spLocks noGrp="1"/>
          </p:cNvSpPr>
          <p:nvPr>
            <p:ph idx="1"/>
          </p:nvPr>
        </p:nvSpPr>
        <p:spPr>
          <a:xfrm>
            <a:off x="338455" y="1323975"/>
            <a:ext cx="8229600" cy="4659630"/>
          </a:xfrm>
        </p:spPr>
        <p:txBody>
          <a:bodyPr vert="horz" wrap="square" lIns="91440" tIns="45720" rIns="91440" bIns="45720" anchor="t"/>
          <a:p>
            <a:pPr lvl="1" eaLnBrk="1" hangingPunct="1">
              <a:lnSpc>
                <a:spcPct val="150000"/>
              </a:lnSpc>
            </a:pPr>
            <a:r>
              <a:rPr lang="zh-CN" altLang="en-US" dirty="0">
                <a:solidFill>
                  <a:srgbClr val="FF0000"/>
                </a:solidFill>
              </a:rPr>
              <a:t>为什么</a:t>
            </a:r>
            <a:r>
              <a:rPr lang="en-US" altLang="zh-CN" dirty="0">
                <a:solidFill>
                  <a:srgbClr val="FF0000"/>
                </a:solidFill>
              </a:rPr>
              <a:t>CPU</a:t>
            </a:r>
            <a:r>
              <a:rPr lang="zh-CN" altLang="en-US" dirty="0">
                <a:solidFill>
                  <a:srgbClr val="FF0000"/>
                </a:solidFill>
              </a:rPr>
              <a:t>周期要分为若干时钟周期？</a:t>
            </a:r>
            <a:endParaRPr lang="zh-CN" altLang="en-US" dirty="0"/>
          </a:p>
          <a:p>
            <a:pPr lvl="2" eaLnBrk="1" hangingPunct="1">
              <a:lnSpc>
                <a:spcPct val="150000"/>
              </a:lnSpc>
            </a:pPr>
            <a:r>
              <a:rPr lang="zh-CN" altLang="en-US" dirty="0"/>
              <a:t>在一个</a:t>
            </a:r>
            <a:r>
              <a:rPr lang="en-US" altLang="zh-CN"/>
              <a:t>CPU</a:t>
            </a:r>
            <a:r>
              <a:rPr lang="zh-CN" altLang="en-US" dirty="0"/>
              <a:t>周期内，完成一个操作（可包含</a:t>
            </a:r>
            <a:r>
              <a:rPr lang="zh-CN" altLang="en-US" dirty="0"/>
              <a:t>若干个微操作）。这些微操作有的可以同时执行，有的需要按先后次序串行执行。因而需要把一个</a:t>
            </a:r>
            <a:r>
              <a:rPr lang="en-US" altLang="zh-CN"/>
              <a:t>CPU</a:t>
            </a:r>
            <a:r>
              <a:rPr lang="zh-CN" altLang="en-US" dirty="0"/>
              <a:t>周期分为若干个相等的时间段，每一个时间段称为一个 </a:t>
            </a:r>
            <a:r>
              <a:rPr lang="zh-CN" altLang="en-US" dirty="0">
                <a:solidFill>
                  <a:srgbClr val="FF0000"/>
                </a:solidFill>
              </a:rPr>
              <a:t>时钟周期 </a:t>
            </a:r>
            <a:r>
              <a:rPr lang="en-US" altLang="zh-CN" dirty="0"/>
              <a:t>/ </a:t>
            </a:r>
            <a:r>
              <a:rPr lang="zh-CN" altLang="en-US" dirty="0">
                <a:solidFill>
                  <a:srgbClr val="FF0000"/>
                </a:solidFill>
              </a:rPr>
              <a:t>节拍脉冲 </a:t>
            </a:r>
            <a:r>
              <a:rPr lang="en-US" altLang="zh-CN" dirty="0"/>
              <a:t>/ </a:t>
            </a:r>
            <a:r>
              <a:rPr lang="zh-CN" altLang="zh-CN" dirty="0">
                <a:solidFill>
                  <a:srgbClr val="FF0000"/>
                </a:solidFill>
              </a:rPr>
              <a:t>T</a:t>
            </a:r>
            <a:r>
              <a:rPr lang="zh-CN" altLang="en-US" dirty="0">
                <a:solidFill>
                  <a:srgbClr val="FF0000"/>
                </a:solidFill>
              </a:rPr>
              <a:t>周期</a:t>
            </a:r>
            <a:r>
              <a:rPr lang="zh-CN" altLang="en-US" dirty="0"/>
              <a:t>。</a:t>
            </a:r>
            <a:endParaRPr lang="zh-CN" altLang="en-US" dirty="0"/>
          </a:p>
          <a:p>
            <a:pPr lvl="2" eaLnBrk="1" hangingPunct="1">
              <a:lnSpc>
                <a:spcPct val="150000"/>
              </a:lnSpc>
            </a:pPr>
            <a:r>
              <a:rPr lang="zh-CN" altLang="en-US" dirty="0"/>
              <a:t>时钟周期通常定义为</a:t>
            </a:r>
            <a:r>
              <a:rPr lang="zh-CN" altLang="en-US" dirty="0">
                <a:solidFill>
                  <a:srgbClr val="FF00FF"/>
                </a:solidFill>
              </a:rPr>
              <a:t>机器主频的倒数</a:t>
            </a:r>
            <a:r>
              <a:rPr lang="zh-CN" altLang="en-US" dirty="0"/>
              <a:t>。</a:t>
            </a:r>
            <a:endParaRPr lang="zh-CN" altLang="en-US" dirty="0"/>
          </a:p>
          <a:p>
            <a:pPr lvl="2" eaLnBrk="1" hangingPunct="1">
              <a:lnSpc>
                <a:spcPct val="150000"/>
              </a:lnSpc>
            </a:pPr>
            <a:r>
              <a:rPr lang="zh-CN" altLang="en-US" dirty="0">
                <a:solidFill>
                  <a:srgbClr val="FF0000"/>
                </a:solidFill>
              </a:rPr>
              <a:t>注意：</a:t>
            </a:r>
            <a:r>
              <a:rPr lang="zh-CN" altLang="en-US" dirty="0"/>
              <a:t>不同的计算机系统中定义的术语未必相同。</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0115"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5.6</a:t>
            </a:r>
            <a:r>
              <a:rPr lang="en-US" altLang="zh-CN">
                <a:solidFill>
                  <a:srgbClr val="FF0000"/>
                </a:solidFill>
              </a:rPr>
              <a:t>.3</a:t>
            </a:r>
            <a:r>
              <a:rPr lang="zh-CN" altLang="en-US" dirty="0">
                <a:solidFill>
                  <a:srgbClr val="FF0000"/>
                </a:solidFill>
              </a:rPr>
              <a:t>流水线中的主要问题</a:t>
            </a:r>
            <a:endParaRPr lang="zh-CN" altLang="en-US" dirty="0">
              <a:solidFill>
                <a:srgbClr val="FF0000"/>
              </a:solidFill>
            </a:endParaRPr>
          </a:p>
        </p:txBody>
      </p:sp>
      <p:sp>
        <p:nvSpPr>
          <p:cNvPr id="90116" name="Rectangle 3"/>
          <p:cNvSpPr>
            <a:spLocks noGrp="1"/>
          </p:cNvSpPr>
          <p:nvPr>
            <p:ph idx="1"/>
          </p:nvPr>
        </p:nvSpPr>
        <p:spPr>
          <a:xfrm>
            <a:off x="-167005" y="1052830"/>
            <a:ext cx="8792845" cy="4411345"/>
          </a:xfrm>
        </p:spPr>
        <p:txBody>
          <a:bodyPr vert="horz" wrap="square" lIns="91440" tIns="45720" rIns="91440" bIns="45720" anchor="t"/>
          <a:p>
            <a:pPr lvl="1" eaLnBrk="1" hangingPunct="1">
              <a:lnSpc>
                <a:spcPct val="120000"/>
              </a:lnSpc>
            </a:pPr>
            <a:r>
              <a:rPr lang="zh-CN" altLang="en-US" sz="2400" dirty="0">
                <a:solidFill>
                  <a:srgbClr val="FF00FF"/>
                </a:solidFill>
              </a:rPr>
              <a:t>控制相关</a:t>
            </a:r>
            <a:endParaRPr lang="zh-CN" altLang="en-US" sz="2400" dirty="0"/>
          </a:p>
          <a:p>
            <a:pPr lvl="2" eaLnBrk="1" hangingPunct="1">
              <a:lnSpc>
                <a:spcPct val="120000"/>
              </a:lnSpc>
            </a:pPr>
            <a:r>
              <a:rPr lang="zh-CN" altLang="en-US" sz="2400" dirty="0"/>
              <a:t>引起原因：转移指令</a:t>
            </a:r>
            <a:endParaRPr lang="zh-CN" altLang="en-US" sz="2400" dirty="0"/>
          </a:p>
          <a:p>
            <a:pPr lvl="2" eaLnBrk="1" hangingPunct="1">
              <a:lnSpc>
                <a:spcPct val="120000"/>
              </a:lnSpc>
            </a:pPr>
            <a:r>
              <a:rPr lang="zh-CN" altLang="en-US" sz="2400" dirty="0">
                <a:solidFill>
                  <a:srgbClr val="0000FF"/>
                </a:solidFill>
              </a:rPr>
              <a:t>解决办法</a:t>
            </a:r>
            <a:r>
              <a:rPr lang="zh-CN" altLang="en-US" sz="2400" dirty="0"/>
              <a:t>：</a:t>
            </a:r>
            <a:endParaRPr lang="zh-CN" altLang="en-US" sz="2400" dirty="0"/>
          </a:p>
          <a:p>
            <a:pPr marL="693420" lvl="2" indent="0" eaLnBrk="1" hangingPunct="1">
              <a:lnSpc>
                <a:spcPct val="120000"/>
              </a:lnSpc>
              <a:buNone/>
            </a:pPr>
            <a:r>
              <a:rPr lang="en-US" altLang="zh-CN" sz="2400" dirty="0"/>
              <a:t>  1. </a:t>
            </a:r>
            <a:r>
              <a:rPr lang="zh-CN" altLang="en-US" sz="2400" dirty="0"/>
              <a:t>延迟转移法：由编译系统重排指令序列来实现</a:t>
            </a:r>
            <a:endParaRPr lang="zh-CN" altLang="en-US" sz="2400" dirty="0"/>
          </a:p>
          <a:p>
            <a:pPr marL="693420" lvl="2" indent="0" eaLnBrk="1" hangingPunct="1">
              <a:lnSpc>
                <a:spcPct val="120000"/>
              </a:lnSpc>
              <a:buNone/>
            </a:pPr>
            <a:r>
              <a:rPr lang="zh-CN" altLang="en-US" sz="2400" dirty="0"/>
              <a:t> </a:t>
            </a:r>
            <a:r>
              <a:rPr lang="en-US" altLang="zh-CN" sz="2400" dirty="0"/>
              <a:t>                </a:t>
            </a:r>
            <a:r>
              <a:rPr lang="zh-CN" altLang="en-US" sz="2400" dirty="0"/>
              <a:t>（先执行再转移）</a:t>
            </a:r>
            <a:r>
              <a:rPr lang="en-US" altLang="zh-CN" sz="2400" dirty="0"/>
              <a:t> </a:t>
            </a:r>
            <a:endParaRPr lang="zh-CN" altLang="en-US" sz="2400" dirty="0"/>
          </a:p>
          <a:p>
            <a:pPr marL="693420" lvl="2" indent="0" eaLnBrk="1" hangingPunct="1">
              <a:lnSpc>
                <a:spcPct val="120000"/>
              </a:lnSpc>
              <a:buNone/>
            </a:pPr>
            <a:r>
              <a:rPr lang="en-US" altLang="zh-CN" sz="2400" dirty="0"/>
              <a:t>  2. </a:t>
            </a:r>
            <a:r>
              <a:rPr lang="zh-CN" altLang="en-US" sz="2400" dirty="0"/>
              <a:t>转移预测法：按照指令过去的行为预测将来的行为</a:t>
            </a:r>
            <a:endParaRPr lang="zh-CN" altLang="en-US" sz="2400" dirty="0"/>
          </a:p>
          <a:p>
            <a:pPr marL="693420" lvl="2" indent="0" eaLnBrk="1" hangingPunct="1">
              <a:lnSpc>
                <a:spcPct val="120000"/>
              </a:lnSpc>
              <a:buNone/>
            </a:pPr>
            <a:r>
              <a:rPr lang="zh-CN" altLang="en-US" sz="2400" dirty="0"/>
              <a:t> </a:t>
            </a:r>
            <a:r>
              <a:rPr lang="en-US" altLang="zh-CN" sz="2400" dirty="0"/>
              <a:t>                </a:t>
            </a:r>
            <a:r>
              <a:rPr lang="zh-CN" altLang="en-US" dirty="0">
                <a:sym typeface="+mn-ea"/>
              </a:rPr>
              <a:t>硬件实现</a:t>
            </a:r>
            <a:endParaRPr lang="zh-CN" altLang="en-US" dirty="0">
              <a:sym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51460" y="116840"/>
            <a:ext cx="8792845" cy="3930015"/>
          </a:xfrm>
          <a:solidFill>
            <a:schemeClr val="bg1"/>
          </a:solidFill>
        </p:spPr>
        <p:txBody>
          <a:bodyPr vert="horz" wrap="square" lIns="91440" tIns="45720" rIns="91440" bIns="45720" anchor="t"/>
          <a:p>
            <a:pPr eaLnBrk="1" hangingPunct="1">
              <a:lnSpc>
                <a:spcPct val="150000"/>
              </a:lnSpc>
              <a:buNone/>
            </a:pPr>
            <a:r>
              <a:rPr lang="en-US" altLang="zh-CN" sz="2400">
                <a:latin typeface="宋体" panose="02010600030101010101" pitchFamily="2" charset="-122"/>
              </a:rPr>
              <a:t>【</a:t>
            </a:r>
            <a:r>
              <a:rPr lang="zh-CN" altLang="en-US" sz="2400" dirty="0">
                <a:latin typeface="宋体" panose="02010600030101010101" pitchFamily="2" charset="-122"/>
              </a:rPr>
              <a:t>例</a:t>
            </a:r>
            <a:r>
              <a:rPr lang="en-US" altLang="zh-CN" sz="2400">
                <a:latin typeface="宋体" panose="02010600030101010101" pitchFamily="2" charset="-122"/>
              </a:rPr>
              <a:t>4】</a:t>
            </a:r>
            <a:r>
              <a:rPr lang="zh-CN" altLang="en-US" sz="2400" dirty="0">
                <a:solidFill>
                  <a:schemeClr val="tx1"/>
                </a:solidFill>
                <a:latin typeface="宋体" panose="02010600030101010101" pitchFamily="2" charset="-122"/>
              </a:rPr>
              <a:t>流水线中有三类数据相关冲突：</a:t>
            </a:r>
            <a:r>
              <a:rPr lang="zh-CN" altLang="en-US" sz="2400" dirty="0">
                <a:solidFill>
                  <a:srgbClr val="FF0000"/>
                </a:solidFill>
                <a:latin typeface="宋体" panose="02010600030101010101" pitchFamily="2" charset="-122"/>
              </a:rPr>
              <a:t>写后读</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RAW</a:t>
            </a:r>
            <a:r>
              <a:rPr lang="zh-CN" altLang="en-US" sz="2400" dirty="0">
                <a:solidFill>
                  <a:schemeClr val="tx1"/>
                </a:solidFill>
                <a:latin typeface="宋体" panose="02010600030101010101" pitchFamily="2" charset="-122"/>
              </a:rPr>
              <a:t>）相关；</a:t>
            </a:r>
            <a:r>
              <a:rPr lang="zh-CN" altLang="en-US" sz="2400" dirty="0">
                <a:solidFill>
                  <a:srgbClr val="FF0000"/>
                </a:solidFill>
                <a:latin typeface="宋体" panose="02010600030101010101" pitchFamily="2" charset="-122"/>
              </a:rPr>
              <a:t>读后写</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WAR</a:t>
            </a:r>
            <a:r>
              <a:rPr lang="zh-CN" altLang="en-US" sz="2400" dirty="0">
                <a:solidFill>
                  <a:schemeClr val="tx1"/>
                </a:solidFill>
                <a:latin typeface="宋体" panose="02010600030101010101" pitchFamily="2" charset="-122"/>
              </a:rPr>
              <a:t>）相关；</a:t>
            </a:r>
            <a:r>
              <a:rPr lang="zh-CN" altLang="en-US" sz="2400" dirty="0">
                <a:solidFill>
                  <a:srgbClr val="FF0000"/>
                </a:solidFill>
                <a:latin typeface="宋体" panose="02010600030101010101" pitchFamily="2" charset="-122"/>
              </a:rPr>
              <a:t>写后写</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WAW</a:t>
            </a:r>
            <a:r>
              <a:rPr lang="zh-CN" altLang="en-US" sz="2400" dirty="0">
                <a:solidFill>
                  <a:schemeClr val="tx1"/>
                </a:solidFill>
                <a:latin typeface="宋体" panose="02010600030101010101" pitchFamily="2" charset="-122"/>
              </a:rPr>
              <a:t>）相关。判断以下三组指令各存在哪种类型的数据相关。</a:t>
            </a:r>
            <a:endParaRPr lang="zh-CN" altLang="en-US" sz="2400" dirty="0">
              <a:solidFill>
                <a:schemeClr val="tx1"/>
              </a:solidFill>
              <a:latin typeface="宋体" panose="02010600030101010101" pitchFamily="2" charset="-122"/>
            </a:endParaRPr>
          </a:p>
          <a:p>
            <a:pPr eaLnBrk="1" hangingPunct="1">
              <a:lnSpc>
                <a:spcPct val="15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I1  ADD 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rPr>
              <a:t>→ </a:t>
            </a:r>
            <a:r>
              <a:rPr lang="en-US" altLang="zh-CN" sz="2400">
                <a:solidFill>
                  <a:srgbClr val="FF0000"/>
                </a:solidFill>
                <a:latin typeface="宋体" panose="02010600030101010101" pitchFamily="2" charset="-122"/>
              </a:rPr>
              <a:t>R1</a:t>
            </a:r>
            <a:endParaRPr lang="en-US" altLang="zh-CN" sz="2400">
              <a:solidFill>
                <a:schemeClr val="tx1"/>
              </a:solidFill>
              <a:latin typeface="宋体" panose="02010600030101010101" pitchFamily="2" charset="-122"/>
            </a:endParaRPr>
          </a:p>
          <a:p>
            <a:pPr eaLnBrk="1" hangingPunct="1">
              <a:lnSpc>
                <a:spcPct val="150000"/>
              </a:lnSpc>
              <a:buNone/>
            </a:pPr>
            <a:r>
              <a:rPr lang="en-US" altLang="zh-CN" sz="2400">
                <a:solidFill>
                  <a:schemeClr val="tx1"/>
                </a:solidFill>
                <a:latin typeface="宋体" panose="02010600030101010101" pitchFamily="2" charset="-122"/>
              </a:rPr>
              <a:t>    I2  SUB 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rgbClr val="FF0000"/>
                </a:solidFill>
                <a:latin typeface="宋体" panose="02010600030101010101" pitchFamily="2" charset="-122"/>
              </a:rPr>
              <a:t>R1</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chemeClr val="tx1"/>
                </a:solidFill>
                <a:latin typeface="宋体" panose="02010600030101010101" pitchFamily="2" charset="-122"/>
              </a:rPr>
              <a:t>R4</a:t>
            </a:r>
            <a:endParaRPr lang="en-US" altLang="zh-CN" sz="2400">
              <a:solidFill>
                <a:schemeClr val="tx1"/>
              </a:solidFill>
              <a:latin typeface="宋体" panose="02010600030101010101" pitchFamily="2" charset="-122"/>
            </a:endParaRPr>
          </a:p>
          <a:p>
            <a:pPr eaLnBrk="1" hangingPunct="1">
              <a:lnSpc>
                <a:spcPct val="15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2</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I3  STO M</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x</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rgbClr val="FF00FF"/>
                </a:solidFill>
                <a:latin typeface="宋体" panose="02010600030101010101" pitchFamily="2" charset="-122"/>
              </a:rPr>
              <a:t>R3</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err="1">
                <a:solidFill>
                  <a:schemeClr val="tx1"/>
                </a:solidFill>
                <a:latin typeface="宋体" panose="02010600030101010101" pitchFamily="2" charset="-122"/>
              </a:rPr>
              <a:t>M(x</a:t>
            </a:r>
            <a:r>
              <a:rPr lang="en-US" altLang="zh-CN" sz="240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a:t>
            </a:r>
            <a:r>
              <a:rPr lang="en-US" altLang="zh-CN" sz="2400" err="1">
                <a:solidFill>
                  <a:schemeClr val="tx1"/>
                </a:solidFill>
                <a:latin typeface="宋体" panose="02010600030101010101" pitchFamily="2" charset="-122"/>
              </a:rPr>
              <a:t>M(x</a:t>
            </a:r>
            <a:r>
              <a:rPr lang="en-US" altLang="zh-CN" sz="240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是存储器单元</a:t>
            </a:r>
            <a:endParaRPr lang="zh-CN" altLang="en-US" sz="2400" dirty="0">
              <a:solidFill>
                <a:schemeClr val="tx1"/>
              </a:solidFill>
              <a:latin typeface="宋体" panose="02010600030101010101" pitchFamily="2" charset="-122"/>
            </a:endParaRPr>
          </a:p>
          <a:p>
            <a:pPr eaLnBrk="1" hangingPunct="1">
              <a:lnSpc>
                <a:spcPct val="150000"/>
              </a:lnSpc>
              <a:buNone/>
            </a:pPr>
            <a:r>
              <a:rPr lang="zh-CN" altLang="en-US"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I4  ADD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rgbClr val="FF00FF"/>
                </a:solidFill>
                <a:latin typeface="宋体" panose="02010600030101010101" pitchFamily="2" charset="-122"/>
              </a:rPr>
              <a:t>R3</a:t>
            </a:r>
            <a:endParaRPr lang="en-US" altLang="zh-CN" sz="2400">
              <a:solidFill>
                <a:srgbClr val="FF00FF"/>
              </a:solidFill>
              <a:latin typeface="宋体" panose="02010600030101010101" pitchFamily="2" charset="-122"/>
            </a:endParaRPr>
          </a:p>
          <a:p>
            <a:pPr eaLnBrk="1" hangingPunct="1">
              <a:lnSpc>
                <a:spcPct val="15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3</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I5  MUL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rgbClr val="FF00FF"/>
                </a:solidFill>
                <a:latin typeface="宋体" panose="02010600030101010101" pitchFamily="2" charset="-122"/>
              </a:rPr>
              <a:t>R3</a:t>
            </a:r>
            <a:endParaRPr lang="en-US" altLang="zh-CN" sz="2400">
              <a:solidFill>
                <a:srgbClr val="FF00FF"/>
              </a:solidFill>
              <a:latin typeface="宋体" panose="02010600030101010101" pitchFamily="2" charset="-122"/>
            </a:endParaRPr>
          </a:p>
          <a:p>
            <a:pPr eaLnBrk="1" hangingPunct="1">
              <a:lnSpc>
                <a:spcPct val="150000"/>
              </a:lnSpc>
              <a:buNone/>
            </a:pPr>
            <a:r>
              <a:rPr lang="en-US" altLang="zh-CN" sz="2400">
                <a:solidFill>
                  <a:schemeClr val="tx1"/>
                </a:solidFill>
                <a:latin typeface="宋体" panose="02010600030101010101" pitchFamily="2" charset="-122"/>
              </a:rPr>
              <a:t>    I6  ADD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rgbClr val="FF00FF"/>
                </a:solidFill>
                <a:latin typeface="宋体" panose="02010600030101010101" pitchFamily="2" charset="-122"/>
              </a:rPr>
              <a:t>R3</a:t>
            </a:r>
            <a:endParaRPr lang="en-US" altLang="zh-CN" sz="2400">
              <a:solidFill>
                <a:srgbClr val="FF00FF"/>
              </a:solidFill>
              <a:latin typeface="宋体" panose="02010600030101010101" pitchFamily="2" charset="-122"/>
            </a:endParaRPr>
          </a:p>
          <a:p>
            <a:pPr marL="0" indent="0" eaLnBrk="1" hangingPunct="1">
              <a:lnSpc>
                <a:spcPct val="80000"/>
              </a:lnSpc>
              <a:buNone/>
            </a:pPr>
            <a:endParaRPr lang="en-US" altLang="zh-CN" sz="2400" dirty="0">
              <a:solidFill>
                <a:srgbClr val="FF00FF"/>
              </a:solidFill>
              <a:latin typeface="宋体" panose="02010600030101010101"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82575" y="116840"/>
            <a:ext cx="8792845" cy="5438775"/>
          </a:xfrm>
          <a:solidFill>
            <a:schemeClr val="bg1"/>
          </a:solidFill>
        </p:spPr>
        <p:txBody>
          <a:bodyPr vert="horz" wrap="square" lIns="91440" tIns="45720" rIns="91440" bIns="45720" anchor="t"/>
          <a:p>
            <a:pPr eaLnBrk="1" hangingPunct="1">
              <a:lnSpc>
                <a:spcPct val="170000"/>
              </a:lnSpc>
              <a:buNone/>
            </a:pPr>
            <a:r>
              <a:rPr lang="en-US" altLang="zh-CN" sz="2400">
                <a:latin typeface="宋体" panose="02010600030101010101" pitchFamily="2" charset="-122"/>
              </a:rPr>
              <a:t>【</a:t>
            </a:r>
            <a:r>
              <a:rPr lang="zh-CN" altLang="en-US" sz="2400" dirty="0">
                <a:latin typeface="宋体" panose="02010600030101010101" pitchFamily="2" charset="-122"/>
              </a:rPr>
              <a:t>例</a:t>
            </a:r>
            <a:r>
              <a:rPr lang="en-US" altLang="zh-CN" sz="2400">
                <a:latin typeface="宋体" panose="02010600030101010101" pitchFamily="2" charset="-122"/>
              </a:rPr>
              <a:t>4】</a:t>
            </a:r>
            <a:endParaRPr lang="zh-CN" altLang="en-US" sz="2400" dirty="0">
              <a:solidFill>
                <a:schemeClr val="tx1"/>
              </a:solidFill>
              <a:latin typeface="宋体" panose="02010600030101010101" pitchFamily="2" charset="-122"/>
            </a:endParaRPr>
          </a:p>
          <a:p>
            <a:pPr eaLnBrk="1" hangingPunct="1">
              <a:lnSpc>
                <a:spcPct val="17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I1  ADD 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 </a:t>
            </a:r>
            <a:r>
              <a:rPr lang="en-US" altLang="zh-CN" sz="2400">
                <a:solidFill>
                  <a:schemeClr val="tx1"/>
                </a:solidFill>
                <a:latin typeface="Arial" panose="020B0604020202020204" pitchFamily="34" charset="0"/>
                <a:cs typeface="Arial" panose="020B0604020202020204" pitchFamily="34" charset="0"/>
              </a:rPr>
              <a:t>→ </a:t>
            </a:r>
            <a:r>
              <a:rPr lang="en-US" altLang="zh-CN" sz="2400">
                <a:solidFill>
                  <a:srgbClr val="FF0000"/>
                </a:solidFill>
                <a:latin typeface="宋体" panose="02010600030101010101" pitchFamily="2" charset="-122"/>
              </a:rPr>
              <a:t>R1</a:t>
            </a:r>
            <a:endParaRPr lang="en-US" altLang="zh-CN" sz="2400">
              <a:solidFill>
                <a:schemeClr val="tx1"/>
              </a:solidFill>
              <a:latin typeface="宋体" panose="02010600030101010101" pitchFamily="2" charset="-122"/>
            </a:endParaRPr>
          </a:p>
          <a:p>
            <a:pPr eaLnBrk="1" hangingPunct="1">
              <a:lnSpc>
                <a:spcPct val="170000"/>
              </a:lnSpc>
              <a:buNone/>
            </a:pPr>
            <a:r>
              <a:rPr lang="en-US" altLang="zh-CN" sz="2400">
                <a:solidFill>
                  <a:schemeClr val="tx1"/>
                </a:solidFill>
                <a:latin typeface="宋体" panose="02010600030101010101" pitchFamily="2" charset="-122"/>
              </a:rPr>
              <a:t>    I2  SUB 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rgbClr val="FF0000"/>
                </a:solidFill>
                <a:latin typeface="宋体" panose="02010600030101010101" pitchFamily="2" charset="-122"/>
              </a:rPr>
              <a:t>R1</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sym typeface="+mn-ea"/>
              </a:rPr>
              <a:t> </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chemeClr val="tx1"/>
                </a:solidFill>
                <a:latin typeface="宋体" panose="02010600030101010101" pitchFamily="2" charset="-122"/>
              </a:rPr>
              <a:t>R4</a:t>
            </a:r>
            <a:endParaRPr lang="en-US" altLang="zh-CN" sz="2400">
              <a:solidFill>
                <a:schemeClr val="tx1"/>
              </a:solidFill>
              <a:latin typeface="宋体" panose="02010600030101010101" pitchFamily="2" charset="-122"/>
            </a:endParaRPr>
          </a:p>
          <a:p>
            <a:pPr eaLnBrk="1" hangingPunct="1">
              <a:lnSpc>
                <a:spcPct val="170000"/>
              </a:lnSpc>
              <a:buNone/>
            </a:pPr>
            <a:r>
              <a:rPr lang="zh-CN" altLang="en-US" sz="2400" dirty="0">
                <a:latin typeface="宋体" panose="02010600030101010101" pitchFamily="2" charset="-122"/>
              </a:rPr>
              <a:t>解：</a:t>
            </a:r>
            <a:endParaRPr lang="zh-CN" altLang="en-US" sz="2400" dirty="0">
              <a:latin typeface="宋体" panose="02010600030101010101" pitchFamily="2" charset="-122"/>
            </a:endParaRPr>
          </a:p>
          <a:p>
            <a:pPr eaLnBrk="1" hangingPunct="1">
              <a:lnSpc>
                <a:spcPct val="170000"/>
              </a:lnSpc>
            </a:pPr>
            <a:r>
              <a:rPr lang="zh-CN" altLang="en-US" sz="2400" dirty="0">
                <a:solidFill>
                  <a:schemeClr val="tx1"/>
                </a:solidFill>
                <a:latin typeface="宋体" panose="02010600030101010101" pitchFamily="2" charset="-122"/>
              </a:rPr>
              <a:t>第</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1</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组指令中，</a:t>
            </a:r>
            <a:r>
              <a:rPr lang="en-US" altLang="zh-CN" sz="2400">
                <a:solidFill>
                  <a:schemeClr val="tx1"/>
                </a:solidFill>
                <a:latin typeface="宋体" panose="02010600030101010101" pitchFamily="2" charset="-122"/>
              </a:rPr>
              <a:t>I1 ADD </a:t>
            </a:r>
            <a:r>
              <a:rPr lang="zh-CN" altLang="en-US" sz="2400" dirty="0">
                <a:solidFill>
                  <a:schemeClr val="tx1"/>
                </a:solidFill>
                <a:latin typeface="宋体" panose="02010600030101010101" pitchFamily="2" charset="-122"/>
              </a:rPr>
              <a:t>指令运算结果应先写入</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，然后在</a:t>
            </a:r>
            <a:r>
              <a:rPr lang="en-US" altLang="zh-CN" sz="2400">
                <a:solidFill>
                  <a:schemeClr val="tx1"/>
                </a:solidFill>
                <a:latin typeface="宋体" panose="02010600030101010101" pitchFamily="2" charset="-122"/>
              </a:rPr>
              <a:t>I2 SUB </a:t>
            </a:r>
            <a:r>
              <a:rPr lang="zh-CN" altLang="en-US" sz="2400" dirty="0">
                <a:solidFill>
                  <a:schemeClr val="tx1"/>
                </a:solidFill>
                <a:latin typeface="宋体" panose="02010600030101010101" pitchFamily="2" charset="-122"/>
              </a:rPr>
              <a:t>指令中读出</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内容。</a:t>
            </a:r>
            <a:endParaRPr lang="zh-CN" altLang="en-US" sz="2400" dirty="0">
              <a:solidFill>
                <a:schemeClr val="tx1"/>
              </a:solidFill>
              <a:latin typeface="宋体" panose="02010600030101010101" pitchFamily="2" charset="-122"/>
            </a:endParaRPr>
          </a:p>
          <a:p>
            <a:pPr marL="0" indent="0" eaLnBrk="1" hangingPunct="1">
              <a:lnSpc>
                <a:spcPct val="170000"/>
              </a:lnSpc>
              <a:buNone/>
            </a:pPr>
            <a:r>
              <a:rPr lang="en-US" altLang="zh-CN" sz="2400" dirty="0">
                <a:solidFill>
                  <a:schemeClr val="tx1"/>
                </a:solidFill>
                <a:latin typeface="宋体" panose="02010600030101010101" pitchFamily="2" charset="-122"/>
              </a:rPr>
              <a:t>  </a:t>
            </a:r>
            <a:r>
              <a:rPr lang="zh-CN" altLang="en-US" sz="2400" dirty="0">
                <a:solidFill>
                  <a:schemeClr val="tx1"/>
                </a:solidFill>
                <a:latin typeface="宋体" panose="02010600030101010101" pitchFamily="2" charset="-122"/>
              </a:rPr>
              <a:t>由于</a:t>
            </a:r>
            <a:r>
              <a:rPr lang="en-US" altLang="zh-CN" sz="2400">
                <a:solidFill>
                  <a:schemeClr val="tx1"/>
                </a:solidFill>
                <a:latin typeface="宋体" panose="02010600030101010101" pitchFamily="2" charset="-122"/>
              </a:rPr>
              <a:t>I2</a:t>
            </a:r>
            <a:r>
              <a:rPr lang="zh-CN" altLang="en-US" sz="2400" dirty="0">
                <a:solidFill>
                  <a:schemeClr val="tx1"/>
                </a:solidFill>
                <a:latin typeface="宋体" panose="02010600030101010101" pitchFamily="2" charset="-122"/>
              </a:rPr>
              <a:t>指令进入流水线，变成</a:t>
            </a:r>
            <a:r>
              <a:rPr lang="en-US" altLang="zh-CN" sz="2400">
                <a:solidFill>
                  <a:schemeClr val="tx1"/>
                </a:solidFill>
                <a:latin typeface="宋体" panose="02010600030101010101" pitchFamily="2" charset="-122"/>
              </a:rPr>
              <a:t>I2</a:t>
            </a:r>
            <a:r>
              <a:rPr lang="zh-CN" altLang="en-US" sz="2400" dirty="0">
                <a:solidFill>
                  <a:schemeClr val="tx1"/>
                </a:solidFill>
                <a:latin typeface="宋体" panose="02010600030101010101" pitchFamily="2" charset="-122"/>
              </a:rPr>
              <a:t>指令在</a:t>
            </a:r>
            <a:r>
              <a:rPr lang="en-US" altLang="zh-CN" sz="2400">
                <a:solidFill>
                  <a:schemeClr val="tx1"/>
                </a:solidFill>
                <a:latin typeface="宋体" panose="02010600030101010101" pitchFamily="2" charset="-122"/>
              </a:rPr>
              <a:t>I1</a:t>
            </a:r>
            <a:r>
              <a:rPr lang="zh-CN" altLang="en-US" sz="2400" dirty="0">
                <a:solidFill>
                  <a:schemeClr val="tx1"/>
                </a:solidFill>
                <a:latin typeface="宋体" panose="02010600030101010101" pitchFamily="2" charset="-122"/>
              </a:rPr>
              <a:t>指令写入</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前就读出</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内容，发生</a:t>
            </a:r>
            <a:r>
              <a:rPr lang="en-US" altLang="zh-CN" sz="2400">
                <a:solidFill>
                  <a:srgbClr val="FF0000"/>
                </a:solidFill>
                <a:latin typeface="宋体" panose="02010600030101010101" pitchFamily="2" charset="-122"/>
              </a:rPr>
              <a:t>RAW (</a:t>
            </a:r>
            <a:r>
              <a:rPr lang="zh-CN" altLang="en-US" sz="2400">
                <a:solidFill>
                  <a:srgbClr val="FF0000"/>
                </a:solidFill>
                <a:latin typeface="宋体" panose="02010600030101010101" pitchFamily="2" charset="-122"/>
              </a:rPr>
              <a:t>读后写</a:t>
            </a:r>
            <a:r>
              <a:rPr lang="en-US" altLang="zh-CN" sz="2400">
                <a:solidFill>
                  <a:srgbClr val="FF0000"/>
                </a:solidFill>
                <a:latin typeface="宋体" panose="02010600030101010101" pitchFamily="2" charset="-122"/>
              </a:rPr>
              <a:t>)</a:t>
            </a:r>
            <a:r>
              <a:rPr lang="zh-CN" altLang="en-US" sz="2400" dirty="0">
                <a:solidFill>
                  <a:schemeClr val="tx1"/>
                </a:solidFill>
                <a:latin typeface="宋体" panose="02010600030101010101" pitchFamily="2" charset="-122"/>
              </a:rPr>
              <a:t>相关。</a:t>
            </a:r>
            <a:endParaRPr lang="zh-CN" altLang="en-US" sz="2400" dirty="0">
              <a:solidFill>
                <a:schemeClr val="tx1"/>
              </a:solidFill>
              <a:latin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82575" y="116840"/>
            <a:ext cx="8792845" cy="5438775"/>
          </a:xfrm>
          <a:solidFill>
            <a:schemeClr val="bg1"/>
          </a:solidFill>
        </p:spPr>
        <p:txBody>
          <a:bodyPr vert="horz" wrap="square" lIns="91440" tIns="45720" rIns="91440" bIns="45720" anchor="t"/>
          <a:p>
            <a:pPr eaLnBrk="1" hangingPunct="1">
              <a:lnSpc>
                <a:spcPct val="130000"/>
              </a:lnSpc>
              <a:buNone/>
            </a:pPr>
            <a:r>
              <a:rPr lang="en-US" altLang="zh-CN" sz="2400">
                <a:latin typeface="宋体" panose="02010600030101010101" pitchFamily="2" charset="-122"/>
              </a:rPr>
              <a:t>【</a:t>
            </a:r>
            <a:r>
              <a:rPr lang="zh-CN" altLang="en-US" sz="2400" dirty="0">
                <a:latin typeface="宋体" panose="02010600030101010101" pitchFamily="2" charset="-122"/>
              </a:rPr>
              <a:t>例</a:t>
            </a:r>
            <a:r>
              <a:rPr lang="en-US" altLang="zh-CN" sz="2400">
                <a:latin typeface="宋体" panose="02010600030101010101" pitchFamily="2" charset="-122"/>
              </a:rPr>
              <a:t>4】</a:t>
            </a:r>
            <a:endParaRPr lang="zh-CN" altLang="en-US" sz="2400" dirty="0">
              <a:solidFill>
                <a:schemeClr val="tx1"/>
              </a:solidFill>
              <a:latin typeface="宋体" panose="02010600030101010101" pitchFamily="2" charset="-122"/>
            </a:endParaRPr>
          </a:p>
          <a:p>
            <a:pPr eaLnBrk="1" hangingPunct="1">
              <a:lnSpc>
                <a:spcPct val="13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2</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I3  STO M</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x</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R3   </a:t>
            </a:r>
            <a:r>
              <a:rPr lang="zh-CN" altLang="en-US" sz="2400" dirty="0">
                <a:solidFill>
                  <a:schemeClr val="tx1"/>
                </a:solidFill>
                <a:latin typeface="宋体" panose="02010600030101010101" pitchFamily="2" charset="-122"/>
              </a:rPr>
              <a:t>；</a:t>
            </a:r>
            <a:r>
              <a:rPr lang="en-US" altLang="zh-CN" sz="2400" dirty="0">
                <a:solidFill>
                  <a:srgbClr val="FF0000"/>
                </a:solidFill>
                <a:latin typeface="宋体" panose="02010600030101010101" pitchFamily="2" charset="-122"/>
              </a:rPr>
              <a:t>(</a:t>
            </a:r>
            <a:r>
              <a:rPr lang="en-US" altLang="zh-CN" sz="2400">
                <a:solidFill>
                  <a:srgbClr val="FF0000"/>
                </a:solidFill>
                <a:latin typeface="宋体" panose="02010600030101010101" pitchFamily="2" charset="-122"/>
              </a:rPr>
              <a:t>R3</a:t>
            </a:r>
            <a:r>
              <a:rPr lang="en-US" altLang="zh-CN" sz="2400" dirty="0">
                <a:solidFill>
                  <a:srgbClr val="FF0000"/>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a:t>
            </a:r>
            <a:r>
              <a:rPr lang="en-US" altLang="zh-CN" sz="2400" err="1">
                <a:solidFill>
                  <a:schemeClr val="tx1"/>
                </a:solidFill>
                <a:latin typeface="宋体" panose="02010600030101010101" pitchFamily="2" charset="-122"/>
              </a:rPr>
              <a:t>M(x</a:t>
            </a:r>
            <a:r>
              <a:rPr lang="en-US" altLang="zh-CN" sz="240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a:t>
            </a:r>
            <a:r>
              <a:rPr lang="en-US" altLang="zh-CN" sz="2400" err="1">
                <a:solidFill>
                  <a:schemeClr val="tx1"/>
                </a:solidFill>
                <a:latin typeface="宋体" panose="02010600030101010101" pitchFamily="2" charset="-122"/>
              </a:rPr>
              <a:t>M(x</a:t>
            </a:r>
            <a:r>
              <a:rPr lang="en-US" altLang="zh-CN" sz="240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是存储器单元</a:t>
            </a:r>
            <a:endParaRPr lang="zh-CN" altLang="en-US" sz="2400" dirty="0">
              <a:solidFill>
                <a:schemeClr val="tx1"/>
              </a:solidFill>
              <a:latin typeface="宋体" panose="02010600030101010101" pitchFamily="2" charset="-122"/>
            </a:endParaRPr>
          </a:p>
          <a:p>
            <a:pPr eaLnBrk="1" hangingPunct="1">
              <a:lnSpc>
                <a:spcPct val="130000"/>
              </a:lnSpc>
              <a:buNone/>
            </a:pPr>
            <a:r>
              <a:rPr lang="zh-CN" altLang="en-US"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I4  ADD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a:t>
            </a:r>
            <a:r>
              <a:rPr lang="en-US" altLang="zh-CN" sz="2400">
                <a:solidFill>
                  <a:srgbClr val="FF0000"/>
                </a:solidFill>
                <a:latin typeface="宋体" panose="02010600030101010101" pitchFamily="2" charset="-122"/>
              </a:rPr>
              <a:t>R3</a:t>
            </a:r>
            <a:endParaRPr lang="en-US" altLang="zh-CN" sz="2400">
              <a:solidFill>
                <a:srgbClr val="FF0000"/>
              </a:solidFill>
              <a:latin typeface="宋体" panose="02010600030101010101" pitchFamily="2" charset="-122"/>
            </a:endParaRPr>
          </a:p>
          <a:p>
            <a:pPr eaLnBrk="1" hangingPunct="1">
              <a:lnSpc>
                <a:spcPct val="130000"/>
              </a:lnSpc>
              <a:buNone/>
            </a:pPr>
            <a:r>
              <a:rPr lang="zh-CN" altLang="en-US" sz="2400" dirty="0">
                <a:latin typeface="宋体" panose="02010600030101010101" pitchFamily="2" charset="-122"/>
              </a:rPr>
              <a:t>解：</a:t>
            </a:r>
            <a:endParaRPr lang="zh-CN" altLang="en-US" sz="2400" dirty="0">
              <a:latin typeface="宋体" panose="02010600030101010101" pitchFamily="2" charset="-122"/>
            </a:endParaRPr>
          </a:p>
          <a:p>
            <a:pPr eaLnBrk="1" hangingPunct="1">
              <a:lnSpc>
                <a:spcPct val="130000"/>
              </a:lnSpc>
            </a:pPr>
            <a:r>
              <a:rPr lang="zh-CN" altLang="en-US" sz="2400" dirty="0">
                <a:solidFill>
                  <a:schemeClr val="tx1"/>
                </a:solidFill>
                <a:latin typeface="宋体" panose="02010600030101010101" pitchFamily="2" charset="-122"/>
              </a:rPr>
              <a:t>第</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2</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组指令中，</a:t>
            </a:r>
            <a:r>
              <a:rPr lang="en-US" altLang="zh-CN" sz="2400">
                <a:solidFill>
                  <a:schemeClr val="tx1"/>
                </a:solidFill>
                <a:latin typeface="宋体" panose="02010600030101010101" pitchFamily="2" charset="-122"/>
              </a:rPr>
              <a:t>I3</a:t>
            </a:r>
            <a:r>
              <a:rPr lang="zh-CN" altLang="en-US" sz="2400" dirty="0">
                <a:solidFill>
                  <a:schemeClr val="tx1"/>
                </a:solidFill>
                <a:latin typeface="宋体" panose="02010600030101010101" pitchFamily="2" charset="-122"/>
              </a:rPr>
              <a:t>指令应先读出</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内容并存入存储单元</a:t>
            </a:r>
            <a:r>
              <a:rPr lang="en-US" altLang="zh-CN" sz="2400">
                <a:solidFill>
                  <a:schemeClr val="tx1"/>
                </a:solidFill>
                <a:latin typeface="宋体" panose="02010600030101010101" pitchFamily="2" charset="-122"/>
              </a:rPr>
              <a:t>M</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x</a:t>
            </a:r>
            <a:r>
              <a:rPr lang="zh-CN" altLang="en-US" sz="2400" dirty="0">
                <a:solidFill>
                  <a:schemeClr val="tx1"/>
                </a:solidFill>
                <a:latin typeface="宋体" panose="02010600030101010101" pitchFamily="2" charset="-122"/>
              </a:rPr>
              <a:t>），然后在</a:t>
            </a:r>
            <a:r>
              <a:rPr lang="en-US" altLang="zh-CN" sz="2400">
                <a:solidFill>
                  <a:schemeClr val="tx1"/>
                </a:solidFill>
                <a:latin typeface="宋体" panose="02010600030101010101" pitchFamily="2" charset="-122"/>
              </a:rPr>
              <a:t>I4</a:t>
            </a:r>
            <a:r>
              <a:rPr lang="zh-CN" altLang="en-US" sz="2400" dirty="0">
                <a:solidFill>
                  <a:schemeClr val="tx1"/>
                </a:solidFill>
                <a:latin typeface="宋体" panose="02010600030101010101" pitchFamily="2" charset="-122"/>
              </a:rPr>
              <a:t>指令中将运算结果写入</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a:t>
            </a:r>
            <a:endParaRPr lang="zh-CN" altLang="en-US" sz="2400" dirty="0">
              <a:solidFill>
                <a:schemeClr val="tx1"/>
              </a:solidFill>
              <a:latin typeface="宋体" panose="02010600030101010101" pitchFamily="2" charset="-122"/>
            </a:endParaRPr>
          </a:p>
          <a:p>
            <a:pPr marL="0" indent="0" eaLnBrk="1" hangingPunct="1">
              <a:lnSpc>
                <a:spcPct val="130000"/>
              </a:lnSpc>
              <a:buNone/>
            </a:pPr>
            <a:r>
              <a:rPr lang="en-US" altLang="zh-CN" sz="2400" dirty="0">
                <a:solidFill>
                  <a:schemeClr val="tx1"/>
                </a:solidFill>
                <a:latin typeface="宋体" panose="02010600030101010101" pitchFamily="2" charset="-122"/>
              </a:rPr>
              <a:t>  </a:t>
            </a:r>
            <a:r>
              <a:rPr lang="zh-CN" altLang="en-US" sz="2400" dirty="0">
                <a:solidFill>
                  <a:schemeClr val="tx1"/>
                </a:solidFill>
                <a:latin typeface="宋体" panose="02010600030101010101" pitchFamily="2" charset="-122"/>
              </a:rPr>
              <a:t>但由于</a:t>
            </a:r>
            <a:r>
              <a:rPr lang="en-US" altLang="zh-CN" sz="2400">
                <a:solidFill>
                  <a:schemeClr val="tx1"/>
                </a:solidFill>
                <a:latin typeface="宋体" panose="02010600030101010101" pitchFamily="2" charset="-122"/>
              </a:rPr>
              <a:t>I4</a:t>
            </a:r>
            <a:r>
              <a:rPr lang="zh-CN" altLang="en-US" sz="2400" dirty="0">
                <a:solidFill>
                  <a:schemeClr val="tx1"/>
                </a:solidFill>
                <a:latin typeface="宋体" panose="02010600030101010101" pitchFamily="2" charset="-122"/>
              </a:rPr>
              <a:t>指令进入流水线，变成</a:t>
            </a:r>
            <a:r>
              <a:rPr lang="en-US" altLang="zh-CN" sz="2400">
                <a:solidFill>
                  <a:schemeClr val="tx1"/>
                </a:solidFill>
                <a:latin typeface="宋体" panose="02010600030101010101" pitchFamily="2" charset="-122"/>
              </a:rPr>
              <a:t>I4</a:t>
            </a:r>
            <a:r>
              <a:rPr lang="zh-CN" altLang="en-US" sz="2400" dirty="0">
                <a:solidFill>
                  <a:schemeClr val="tx1"/>
                </a:solidFill>
                <a:latin typeface="宋体" panose="02010600030101010101" pitchFamily="2" charset="-122"/>
              </a:rPr>
              <a:t>指令在</a:t>
            </a:r>
            <a:r>
              <a:rPr lang="en-US" altLang="zh-CN" sz="2400">
                <a:solidFill>
                  <a:schemeClr val="tx1"/>
                </a:solidFill>
                <a:latin typeface="宋体" panose="02010600030101010101" pitchFamily="2" charset="-122"/>
              </a:rPr>
              <a:t>I3</a:t>
            </a:r>
            <a:r>
              <a:rPr lang="zh-CN" altLang="en-US" sz="2400" dirty="0">
                <a:solidFill>
                  <a:schemeClr val="tx1"/>
                </a:solidFill>
                <a:latin typeface="宋体" panose="02010600030101010101" pitchFamily="2" charset="-122"/>
              </a:rPr>
              <a:t>指令读出</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内容前就写入</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，发生</a:t>
            </a:r>
            <a:r>
              <a:rPr lang="en-US" altLang="zh-CN" sz="2400">
                <a:solidFill>
                  <a:srgbClr val="FF0000"/>
                </a:solidFill>
                <a:latin typeface="宋体" panose="02010600030101010101" pitchFamily="2" charset="-122"/>
              </a:rPr>
              <a:t>WAR(</a:t>
            </a:r>
            <a:r>
              <a:rPr lang="zh-CN" altLang="en-US" sz="2400">
                <a:solidFill>
                  <a:srgbClr val="FF0000"/>
                </a:solidFill>
                <a:latin typeface="宋体" panose="02010600030101010101" pitchFamily="2" charset="-122"/>
              </a:rPr>
              <a:t>写后读</a:t>
            </a:r>
            <a:r>
              <a:rPr lang="en-US" altLang="zh-CN" sz="2400">
                <a:solidFill>
                  <a:srgbClr val="FF0000"/>
                </a:solidFill>
                <a:latin typeface="宋体" panose="02010600030101010101" pitchFamily="2" charset="-122"/>
              </a:rPr>
              <a:t>)</a:t>
            </a:r>
            <a:r>
              <a:rPr lang="zh-CN" altLang="en-US" sz="2400" dirty="0">
                <a:solidFill>
                  <a:schemeClr val="tx1"/>
                </a:solidFill>
                <a:latin typeface="宋体" panose="02010600030101010101" pitchFamily="2" charset="-122"/>
              </a:rPr>
              <a:t>相关。</a:t>
            </a:r>
            <a:endParaRPr lang="zh-CN" altLang="en-US" sz="2400" dirty="0">
              <a:solidFill>
                <a:schemeClr val="tx1"/>
              </a:solidFill>
              <a:latin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82575" y="116840"/>
            <a:ext cx="8792845" cy="5438775"/>
          </a:xfrm>
          <a:solidFill>
            <a:schemeClr val="bg1"/>
          </a:solidFill>
        </p:spPr>
        <p:txBody>
          <a:bodyPr vert="horz" wrap="square" lIns="91440" tIns="45720" rIns="91440" bIns="45720" anchor="t"/>
          <a:p>
            <a:pPr eaLnBrk="1" hangingPunct="1">
              <a:lnSpc>
                <a:spcPct val="160000"/>
              </a:lnSpc>
              <a:buNone/>
            </a:pPr>
            <a:r>
              <a:rPr lang="en-US" altLang="zh-CN" sz="2400">
                <a:latin typeface="宋体" panose="02010600030101010101" pitchFamily="2" charset="-122"/>
              </a:rPr>
              <a:t>【</a:t>
            </a:r>
            <a:r>
              <a:rPr lang="zh-CN" altLang="en-US" sz="2400" dirty="0">
                <a:latin typeface="宋体" panose="02010600030101010101" pitchFamily="2" charset="-122"/>
              </a:rPr>
              <a:t>例</a:t>
            </a:r>
            <a:r>
              <a:rPr lang="en-US" altLang="zh-CN" sz="2400">
                <a:latin typeface="宋体" panose="02010600030101010101" pitchFamily="2" charset="-122"/>
              </a:rPr>
              <a:t>4】</a:t>
            </a:r>
            <a:endParaRPr lang="zh-CN" altLang="en-US" sz="2400" dirty="0">
              <a:solidFill>
                <a:schemeClr val="tx1"/>
              </a:solidFill>
              <a:latin typeface="宋体" panose="02010600030101010101" pitchFamily="2" charset="-122"/>
            </a:endParaRPr>
          </a:p>
          <a:p>
            <a:pPr eaLnBrk="1" hangingPunct="1">
              <a:lnSpc>
                <a:spcPct val="160000"/>
              </a:lnSpc>
              <a:buNone/>
            </a:pP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3</a:t>
            </a:r>
            <a:r>
              <a:rPr lang="en-US" altLang="zh-CN" sz="2400" dirty="0">
                <a:solidFill>
                  <a:schemeClr val="tx1"/>
                </a:solidFill>
                <a:latin typeface="宋体" panose="02010600030101010101" pitchFamily="2" charset="-122"/>
              </a:rPr>
              <a:t>) </a:t>
            </a:r>
            <a:r>
              <a:rPr lang="en-US" altLang="zh-CN" sz="2400">
                <a:solidFill>
                  <a:schemeClr val="tx1"/>
                </a:solidFill>
                <a:latin typeface="宋体" panose="02010600030101010101" pitchFamily="2" charset="-122"/>
              </a:rPr>
              <a:t>I5  MUL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R1</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R2</a:t>
            </a:r>
            <a:r>
              <a:rPr lang="en-US" altLang="zh-CN" sz="2400" dirty="0">
                <a:solidFill>
                  <a:schemeClr val="tx1"/>
                </a:solidFill>
                <a:latin typeface="宋体" panose="02010600030101010101" pitchFamily="2" charset="-122"/>
              </a:rPr>
              <a:t>)</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rgbClr val="FF0000"/>
                </a:solidFill>
                <a:latin typeface="宋体" panose="02010600030101010101" pitchFamily="2" charset="-122"/>
              </a:rPr>
              <a:t>R3</a:t>
            </a:r>
            <a:endParaRPr lang="en-US" altLang="zh-CN" sz="2400">
              <a:solidFill>
                <a:schemeClr val="tx1"/>
              </a:solidFill>
              <a:latin typeface="宋体" panose="02010600030101010101" pitchFamily="2" charset="-122"/>
            </a:endParaRPr>
          </a:p>
          <a:p>
            <a:pPr eaLnBrk="1" hangingPunct="1">
              <a:lnSpc>
                <a:spcPct val="160000"/>
              </a:lnSpc>
              <a:buNone/>
            </a:pPr>
            <a:r>
              <a:rPr lang="en-US" altLang="zh-CN" sz="2400">
                <a:solidFill>
                  <a:schemeClr val="tx1"/>
                </a:solidFill>
                <a:latin typeface="宋体" panose="02010600030101010101" pitchFamily="2" charset="-122"/>
              </a:rPr>
              <a:t>    I6  ADD R3</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zh-CN" altLang="en-US"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 </a:t>
            </a:r>
            <a:r>
              <a:rPr lang="zh-CN" altLang="en-US" sz="2400" dirty="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R4</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R5</a:t>
            </a:r>
            <a:r>
              <a:rPr lang="en-US" altLang="zh-CN" sz="2400" dirty="0">
                <a:solidFill>
                  <a:schemeClr val="tx1"/>
                </a:solidFill>
                <a:latin typeface="宋体" panose="02010600030101010101" pitchFamily="2" charset="-122"/>
              </a:rPr>
              <a:t>) </a:t>
            </a:r>
            <a:r>
              <a:rPr lang="en-US" altLang="zh-CN" sz="2400">
                <a:solidFill>
                  <a:schemeClr val="tx1"/>
                </a:solidFill>
                <a:latin typeface="Arial" panose="020B0604020202020204" pitchFamily="34" charset="0"/>
                <a:cs typeface="Arial" panose="020B0604020202020204" pitchFamily="34" charset="0"/>
                <a:sym typeface="+mn-ea"/>
              </a:rPr>
              <a:t>→ </a:t>
            </a:r>
            <a:r>
              <a:rPr lang="en-US" altLang="zh-CN" sz="2400">
                <a:solidFill>
                  <a:srgbClr val="FF0000"/>
                </a:solidFill>
                <a:latin typeface="宋体" panose="02010600030101010101" pitchFamily="2" charset="-122"/>
              </a:rPr>
              <a:t>R3</a:t>
            </a:r>
            <a:endParaRPr lang="en-US" altLang="zh-CN" sz="2400">
              <a:solidFill>
                <a:schemeClr val="tx1"/>
              </a:solidFill>
              <a:latin typeface="宋体" panose="02010600030101010101" pitchFamily="2" charset="-122"/>
            </a:endParaRPr>
          </a:p>
          <a:p>
            <a:pPr eaLnBrk="1" hangingPunct="1">
              <a:lnSpc>
                <a:spcPct val="160000"/>
              </a:lnSpc>
              <a:buNone/>
            </a:pPr>
            <a:r>
              <a:rPr lang="zh-CN" altLang="en-US" sz="2400" dirty="0">
                <a:latin typeface="宋体" panose="02010600030101010101" pitchFamily="2" charset="-122"/>
              </a:rPr>
              <a:t>解：</a:t>
            </a:r>
            <a:endParaRPr lang="zh-CN" altLang="en-US" sz="2400" dirty="0">
              <a:latin typeface="宋体" panose="02010600030101010101" pitchFamily="2" charset="-122"/>
            </a:endParaRPr>
          </a:p>
          <a:p>
            <a:pPr eaLnBrk="1" hangingPunct="1">
              <a:lnSpc>
                <a:spcPct val="160000"/>
              </a:lnSpc>
            </a:pPr>
            <a:r>
              <a:rPr lang="zh-CN" altLang="en-US" sz="2400" dirty="0">
                <a:solidFill>
                  <a:schemeClr val="tx1"/>
                </a:solidFill>
                <a:latin typeface="宋体" panose="02010600030101010101" pitchFamily="2" charset="-122"/>
              </a:rPr>
              <a:t>第</a:t>
            </a:r>
            <a:r>
              <a:rPr lang="en-US" altLang="zh-CN" sz="2400" dirty="0">
                <a:solidFill>
                  <a:schemeClr val="tx1"/>
                </a:solidFill>
                <a:latin typeface="宋体" panose="02010600030101010101" pitchFamily="2" charset="-122"/>
              </a:rPr>
              <a:t>(</a:t>
            </a:r>
            <a:r>
              <a:rPr lang="en-US" altLang="zh-CN" sz="2400">
                <a:solidFill>
                  <a:schemeClr val="tx1"/>
                </a:solidFill>
                <a:latin typeface="宋体" panose="02010600030101010101" pitchFamily="2" charset="-122"/>
              </a:rPr>
              <a:t>3</a:t>
            </a:r>
            <a:r>
              <a:rPr lang="en-US" altLang="zh-CN" sz="2400" dirty="0">
                <a:solidFill>
                  <a:schemeClr val="tx1"/>
                </a:solidFill>
                <a:latin typeface="宋体" panose="02010600030101010101" pitchFamily="2" charset="-122"/>
              </a:rPr>
              <a:t>)</a:t>
            </a:r>
            <a:r>
              <a:rPr lang="zh-CN" altLang="en-US" sz="2400" dirty="0">
                <a:solidFill>
                  <a:schemeClr val="tx1"/>
                </a:solidFill>
                <a:latin typeface="宋体" panose="02010600030101010101" pitchFamily="2" charset="-122"/>
              </a:rPr>
              <a:t>组指令中，如果</a:t>
            </a:r>
            <a:r>
              <a:rPr lang="en-US" altLang="zh-CN" sz="2400">
                <a:solidFill>
                  <a:schemeClr val="tx1"/>
                </a:solidFill>
                <a:latin typeface="宋体" panose="02010600030101010101" pitchFamily="2" charset="-122"/>
              </a:rPr>
              <a:t>I6 ADD</a:t>
            </a:r>
            <a:r>
              <a:rPr lang="zh-CN" altLang="en-US" sz="2400" dirty="0">
                <a:solidFill>
                  <a:schemeClr val="tx1"/>
                </a:solidFill>
                <a:latin typeface="宋体" panose="02010600030101010101" pitchFamily="2" charset="-122"/>
              </a:rPr>
              <a:t>指令的加法运算完成时间早于</a:t>
            </a:r>
            <a:r>
              <a:rPr lang="en-US" altLang="zh-CN" sz="2400">
                <a:solidFill>
                  <a:schemeClr val="tx1"/>
                </a:solidFill>
                <a:latin typeface="宋体" panose="02010600030101010101" pitchFamily="2" charset="-122"/>
              </a:rPr>
              <a:t>I5</a:t>
            </a:r>
            <a:r>
              <a:rPr lang="zh-CN" altLang="en-US" sz="2400" dirty="0">
                <a:solidFill>
                  <a:schemeClr val="tx1"/>
                </a:solidFill>
                <a:latin typeface="宋体" panose="02010600030101010101" pitchFamily="2" charset="-122"/>
              </a:rPr>
              <a:t>指令的乘法运算时间，变成指令</a:t>
            </a:r>
            <a:r>
              <a:rPr lang="en-US" altLang="zh-CN" sz="2400">
                <a:solidFill>
                  <a:schemeClr val="tx1"/>
                </a:solidFill>
                <a:latin typeface="宋体" panose="02010600030101010101" pitchFamily="2" charset="-122"/>
              </a:rPr>
              <a:t>I6</a:t>
            </a:r>
            <a:r>
              <a:rPr lang="zh-CN" altLang="en-US" sz="2400" dirty="0">
                <a:solidFill>
                  <a:schemeClr val="tx1"/>
                </a:solidFill>
                <a:latin typeface="宋体" panose="02010600030101010101" pitchFamily="2" charset="-122"/>
              </a:rPr>
              <a:t>在指令</a:t>
            </a:r>
            <a:r>
              <a:rPr lang="en-US" altLang="zh-CN" sz="2400">
                <a:solidFill>
                  <a:schemeClr val="tx1"/>
                </a:solidFill>
                <a:latin typeface="宋体" panose="02010600030101010101" pitchFamily="2" charset="-122"/>
              </a:rPr>
              <a:t>I5</a:t>
            </a:r>
            <a:r>
              <a:rPr lang="zh-CN" altLang="en-US" sz="2400" dirty="0">
                <a:solidFill>
                  <a:schemeClr val="tx1"/>
                </a:solidFill>
                <a:latin typeface="宋体" panose="02010600030101010101" pitchFamily="2" charset="-122"/>
              </a:rPr>
              <a:t>写入</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前就写入</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，导致</a:t>
            </a:r>
            <a:r>
              <a:rPr lang="en-US" altLang="zh-CN" sz="2400">
                <a:solidFill>
                  <a:schemeClr val="tx1"/>
                </a:solidFill>
                <a:latin typeface="宋体" panose="02010600030101010101" pitchFamily="2" charset="-122"/>
              </a:rPr>
              <a:t>R3</a:t>
            </a:r>
            <a:r>
              <a:rPr lang="zh-CN" altLang="en-US" sz="2400" dirty="0">
                <a:solidFill>
                  <a:schemeClr val="tx1"/>
                </a:solidFill>
                <a:latin typeface="宋体" panose="02010600030101010101" pitchFamily="2" charset="-122"/>
              </a:rPr>
              <a:t>的内容错误，发生</a:t>
            </a:r>
            <a:r>
              <a:rPr lang="en-US" altLang="zh-CN" sz="2400">
                <a:solidFill>
                  <a:srgbClr val="FF0000"/>
                </a:solidFill>
                <a:latin typeface="宋体" panose="02010600030101010101" pitchFamily="2" charset="-122"/>
              </a:rPr>
              <a:t>WAW</a:t>
            </a:r>
            <a:r>
              <a:rPr lang="zh-CN" altLang="en-US" sz="2400">
                <a:solidFill>
                  <a:srgbClr val="FF0000"/>
                </a:solidFill>
                <a:latin typeface="宋体" panose="02010600030101010101" pitchFamily="2" charset="-122"/>
              </a:rPr>
              <a:t>（写后写）</a:t>
            </a:r>
            <a:r>
              <a:rPr lang="zh-CN" altLang="en-US" sz="2400" dirty="0">
                <a:solidFill>
                  <a:schemeClr val="tx1"/>
                </a:solidFill>
                <a:latin typeface="宋体" panose="02010600030101010101" pitchFamily="2" charset="-122"/>
              </a:rPr>
              <a:t>相关。</a:t>
            </a:r>
            <a:endParaRPr lang="zh-CN" altLang="en-US" sz="2400" dirty="0">
              <a:solidFill>
                <a:schemeClr val="tx1"/>
              </a:solidFill>
              <a:latin typeface="宋体" panose="02010600030101010101" pitchFamily="2" charset="-122"/>
            </a:endParaRPr>
          </a:p>
          <a:p>
            <a:pPr eaLnBrk="1" hangingPunct="1">
              <a:lnSpc>
                <a:spcPct val="80000"/>
              </a:lnSpc>
            </a:pPr>
            <a:endParaRPr lang="zh-CN" altLang="en-US" sz="2400" dirty="0">
              <a:solidFill>
                <a:schemeClr val="tx1"/>
              </a:solidFill>
              <a:latin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solidFill>
                <a:srgbClr val="0000FF"/>
              </a:solidFill>
              <a:latin typeface="黑体" panose="02010609060101010101" charset="-122"/>
              <a:ea typeface="黑体" panose="02010609060101010101" charset="-122"/>
              <a:cs typeface="+mn-cs"/>
              <a:sym typeface="+mn-ea"/>
            </a:endParaRPr>
          </a:p>
          <a:p>
            <a:pPr marL="0" indent="0">
              <a:lnSpc>
                <a:spcPct val="110000"/>
              </a:lnSpc>
              <a:buSzPct val="70000"/>
              <a:buFont typeface="Wingdings" panose="05000000000000000000" pitchFamily="2" charset="2"/>
              <a:buNone/>
            </a:pPr>
            <a:r>
              <a:rPr lang="en-US" altLang="zh-CN" sz="2800">
                <a:sym typeface="+mn-ea"/>
              </a:rPr>
              <a:t>2</a:t>
            </a:r>
            <a:r>
              <a:rPr lang="zh-CN" altLang="en-US" sz="2800">
                <a:sym typeface="+mn-ea"/>
              </a:rPr>
              <a:t>、</a:t>
            </a:r>
            <a:r>
              <a:rPr lang="zh-CN" altLang="en-US" sz="2800">
                <a:solidFill>
                  <a:srgbClr val="0000FF"/>
                </a:solidFill>
                <a:sym typeface="+mn-ea"/>
              </a:rPr>
              <a:t>画</a:t>
            </a:r>
            <a:r>
              <a:rPr lang="zh-CN" altLang="en-US" sz="2800">
                <a:solidFill>
                  <a:srgbClr val="FF0000"/>
                </a:solidFill>
                <a:sym typeface="+mn-ea"/>
              </a:rPr>
              <a:t>第</a:t>
            </a:r>
            <a:r>
              <a:rPr lang="en-US" altLang="zh-CN" sz="2800">
                <a:solidFill>
                  <a:srgbClr val="FF0000"/>
                </a:solidFill>
                <a:sym typeface="+mn-ea"/>
              </a:rPr>
              <a:t>5</a:t>
            </a:r>
            <a:r>
              <a:rPr lang="zh-CN" altLang="en-US" sz="2800">
                <a:solidFill>
                  <a:srgbClr val="FF0000"/>
                </a:solidFill>
                <a:sym typeface="+mn-ea"/>
              </a:rPr>
              <a:t>章</a:t>
            </a:r>
            <a:r>
              <a:rPr lang="zh-CN" altLang="en-US" sz="2800">
                <a:solidFill>
                  <a:srgbClr val="0000FF"/>
                </a:solidFill>
                <a:sym typeface="+mn-ea"/>
              </a:rPr>
              <a:t>的</a:t>
            </a:r>
            <a:r>
              <a:rPr lang="en-US" altLang="zh-CN" sz="2800">
                <a:sym typeface="+mn-ea"/>
              </a:rPr>
              <a:t>“</a:t>
            </a:r>
            <a:r>
              <a:rPr lang="zh-CN" altLang="en-US" sz="2800">
                <a:solidFill>
                  <a:srgbClr val="FF0000"/>
                </a:solidFill>
                <a:sym typeface="+mn-ea"/>
              </a:rPr>
              <a:t>章节知识结构图</a:t>
            </a:r>
            <a:r>
              <a:rPr lang="en-US" altLang="zh-CN" sz="2800">
                <a:sym typeface="+mn-ea"/>
              </a:rPr>
              <a:t>”</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ym typeface="+mn-ea"/>
              </a:rPr>
              <a:t>   （以上课内容为准，</a:t>
            </a:r>
            <a:r>
              <a:rPr lang="en-US" altLang="zh-CN" sz="2800">
                <a:sym typeface="+mn-ea"/>
              </a:rPr>
              <a:t>A4</a:t>
            </a:r>
            <a:r>
              <a:rPr lang="zh-CN" altLang="en-US" sz="2800">
                <a:sym typeface="+mn-ea"/>
              </a:rPr>
              <a:t>大小的纸，彩笔标重点，</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ym typeface="+mn-ea"/>
              </a:rPr>
              <a:t>     随堂携带，课间抽查）</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2800985" cy="36893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zh-CN" sz="2400" dirty="0">
                <a:latin typeface="黑体" panose="02010609060101010101" charset="-122"/>
                <a:ea typeface="黑体" panose="02010609060101010101" charset="-122"/>
                <a:sym typeface="+mn-ea"/>
              </a:rPr>
              <a:t>仅做简单了解</a:t>
            </a:r>
            <a:endParaRPr lang="zh-CN" sz="2400" dirty="0">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6"/>
          <p:cNvSpPr>
            <a:spLocks noGrp="1"/>
          </p:cNvSpPr>
          <p:nvPr>
            <p:ph type="title"/>
          </p:nvPr>
        </p:nvSpPr>
        <p:spPr>
          <a:xfrm>
            <a:off x="457200" y="122238"/>
            <a:ext cx="7543800" cy="792162"/>
          </a:xfrm>
        </p:spPr>
        <p:txBody>
          <a:bodyPr wrap="square" lIns="91440" tIns="45720" rIns="91440" bIns="45720" anchor="b" anchorCtr="0"/>
          <a:p>
            <a:r>
              <a:rPr lang="zh-CN" altLang="en-US" dirty="0">
                <a:latin typeface="黑体" panose="02010609060101010101" charset="-122"/>
                <a:ea typeface="黑体" panose="02010609060101010101" charset="-122"/>
                <a:cs typeface="+mj-cs"/>
              </a:rPr>
              <a:t>计算机硬件组成</a:t>
            </a:r>
            <a:endParaRPr lang="zh-CN" altLang="en-US" dirty="0">
              <a:latin typeface="黑体" panose="02010609060101010101" charset="-122"/>
              <a:ea typeface="黑体" panose="02010609060101010101" charset="-122"/>
              <a:cs typeface="+mj-cs"/>
            </a:endParaRPr>
          </a:p>
        </p:txBody>
      </p:sp>
      <p:sp>
        <p:nvSpPr>
          <p:cNvPr id="27650" name="日期占位符 4"/>
          <p:cNvSpPr>
            <a:spLocks noGrp="1"/>
          </p:cNvSpPr>
          <p:nvPr>
            <p:ph type="dt" sz="half" idx="10"/>
          </p:nvPr>
        </p:nvSpPr>
        <p:spPr>
          <a:xfrm>
            <a:off x="457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fld id="{BB962C8B-B14F-4D97-AF65-F5344CB8AC3E}" type="datetime1">
              <a:rPr lang="zh-CN" altLang="en-US" sz="1000" dirty="0">
                <a:latin typeface="Arial" panose="020B0604020202020204" pitchFamily="34" charset="0"/>
                <a:ea typeface="宋体" panose="02010600030101010101" pitchFamily="2" charset="-122"/>
              </a:rPr>
            </a:fld>
            <a:endParaRPr lang="zh-CN" altLang="en-US" sz="1000" dirty="0">
              <a:latin typeface="Arial" panose="020B0604020202020204" pitchFamily="34" charset="0"/>
              <a:ea typeface="宋体" panose="02010600030101010101" pitchFamily="2" charset="-122"/>
            </a:endParaRPr>
          </a:p>
        </p:txBody>
      </p:sp>
      <p:sp>
        <p:nvSpPr>
          <p:cNvPr id="27651" name="灯片编号占位符 5"/>
          <p:cNvSpPr>
            <a:spLocks noGrp="1"/>
          </p:cNvSpPr>
          <p:nvPr>
            <p:ph type="sldNum" sz="quarter" idx="12"/>
          </p:nvPr>
        </p:nvSpPr>
        <p:spPr>
          <a:xfrm>
            <a:off x="6553200" y="6248400"/>
            <a:ext cx="2133600" cy="457200"/>
          </a:xfrm>
          <a:prstGeom prst="rect">
            <a:avLst/>
          </a:prstGeom>
          <a:noFill/>
          <a:ln w="9525">
            <a:noFill/>
          </a:ln>
        </p:spPr>
        <p:txBody>
          <a:bodyPr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000" dirty="0">
                <a:latin typeface="Arial" panose="020B0604020202020204" pitchFamily="34" charset="0"/>
              </a:rPr>
            </a:fld>
            <a:endParaRPr lang="en-US" altLang="zh-CN" sz="1000" dirty="0">
              <a:latin typeface="Arial" panose="020B0604020202020204" pitchFamily="34" charset="0"/>
            </a:endParaRPr>
          </a:p>
        </p:txBody>
      </p:sp>
      <p:pic>
        <p:nvPicPr>
          <p:cNvPr id="27652" name="图片 8" descr="t1.png"/>
          <p:cNvPicPr>
            <a:picLocks noChangeAspect="1"/>
          </p:cNvPicPr>
          <p:nvPr/>
        </p:nvPicPr>
        <p:blipFill>
          <a:blip r:embed="rId1"/>
          <a:stretch>
            <a:fillRect/>
          </a:stretch>
        </p:blipFill>
        <p:spPr>
          <a:xfrm>
            <a:off x="0" y="1077913"/>
            <a:ext cx="3698875" cy="5780087"/>
          </a:xfrm>
          <a:prstGeom prst="rect">
            <a:avLst/>
          </a:prstGeom>
          <a:noFill/>
          <a:ln w="9525">
            <a:noFill/>
          </a:ln>
        </p:spPr>
      </p:pic>
      <p:sp>
        <p:nvSpPr>
          <p:cNvPr id="4" name="文本框 3"/>
          <p:cNvSpPr txBox="1"/>
          <p:nvPr/>
        </p:nvSpPr>
        <p:spPr>
          <a:xfrm>
            <a:off x="3698875" y="914400"/>
            <a:ext cx="5305425" cy="5630863"/>
          </a:xfrm>
          <a:prstGeom prst="rect">
            <a:avLst/>
          </a:prstGeom>
          <a:noFill/>
        </p:spPr>
        <p:txBody>
          <a:bodyPr wrap="square" rtlCol="0" anchor="t">
            <a:spAutoFit/>
          </a:bodyPr>
          <a:p>
            <a:pPr>
              <a:lnSpc>
                <a:spcPct val="150000"/>
              </a:lnSpc>
              <a:buFont typeface="Wingdings" panose="05000000000000000000" charset="0"/>
            </a:pPr>
            <a:r>
              <a:rPr lang="zh-CN" altLang="en-US" sz="2400" noProof="1" dirty="0">
                <a:solidFill>
                  <a:srgbClr val="FF0000"/>
                </a:solidFill>
                <a:latin typeface="黑体" panose="02010609060101010101" charset="-122"/>
                <a:ea typeface="黑体" panose="02010609060101010101" charset="-122"/>
                <a:cs typeface="+mn-cs"/>
                <a:sym typeface="宋体" panose="02010600030101010101" pitchFamily="2" charset="-122"/>
              </a:rPr>
              <a:t>问题： 控制器</a:t>
            </a:r>
            <a:endParaRPr lang="zh-CN" altLang="en-US" sz="2400" noProof="1" dirty="0">
              <a:solidFill>
                <a:srgbClr val="FF0000"/>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控制器的内部结构是这样的？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控制器是如何对计算机的各器件进行控制的？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何时发出某控制信号，何时结束它，多种控制信号之间有时序要求吗？</a:t>
            </a:r>
            <a:endParaRPr lang="zh-CN" altLang="en-US" sz="2400" noProof="1" dirty="0">
              <a:solidFill>
                <a:srgbClr val="0000FF"/>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指令的执行是如何实现的？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solidFill>
                  <a:srgbClr val="0000FF"/>
                </a:solidFill>
                <a:latin typeface="黑体" panose="02010609060101010101" charset="-122"/>
                <a:ea typeface="黑体" panose="02010609060101010101" charset="-122"/>
                <a:cs typeface="+mn-cs"/>
                <a:sym typeface="宋体" panose="02010600030101010101" pitchFamily="2" charset="-122"/>
              </a:rPr>
              <a:t>指令是如何变成控制信号的？</a:t>
            </a:r>
            <a:endParaRPr lang="zh-CN" altLang="en-US" sz="2400" noProof="1" dirty="0">
              <a:solidFill>
                <a:srgbClr val="0000FF"/>
              </a:solidFill>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zh-CN" altLang="en-US" sz="2400" noProof="1" dirty="0">
                <a:latin typeface="黑体" panose="02010609060101010101" charset="-122"/>
                <a:ea typeface="黑体" panose="02010609060101010101" charset="-122"/>
                <a:cs typeface="+mn-cs"/>
                <a:sym typeface="宋体" panose="02010600030101010101" pitchFamily="2" charset="-122"/>
              </a:rPr>
              <a:t>指令是如何自动执行的？</a:t>
            </a:r>
            <a:endParaRPr lang="zh-CN" altLang="en-US" sz="2400" noProof="1" dirty="0">
              <a:latin typeface="黑体" panose="02010609060101010101" charset="-122"/>
              <a:ea typeface="黑体" panose="02010609060101010101" charset="-122"/>
              <a:sym typeface="宋体" panose="02010600030101010101" pitchFamily="2" charset="-122"/>
            </a:endParaRPr>
          </a:p>
          <a:p>
            <a:pPr marL="457200" indent="-457200">
              <a:lnSpc>
                <a:spcPct val="150000"/>
              </a:lnSpc>
              <a:buFont typeface="Wingdings" panose="05000000000000000000" charset="0"/>
              <a:buChar char="l"/>
            </a:pPr>
            <a:r>
              <a:rPr lang="en-US" altLang="zh-CN" sz="2400" noProof="1" dirty="0">
                <a:solidFill>
                  <a:srgbClr val="FF0000"/>
                </a:solidFill>
                <a:latin typeface="黑体" panose="02010609060101010101" charset="-122"/>
                <a:ea typeface="黑体" panose="02010609060101010101" charset="-122"/>
                <a:cs typeface="+mn-cs"/>
                <a:sym typeface="宋体" panose="02010600030101010101" pitchFamily="2" charset="-122"/>
              </a:rPr>
              <a:t>……</a:t>
            </a:r>
            <a:endParaRPr lang="en-US" altLang="zh-CN" sz="2400" noProof="1" dirty="0">
              <a:solidFill>
                <a:srgbClr val="FF0000"/>
              </a:solidFill>
              <a:latin typeface="黑体" panose="02010609060101010101" charset="-122"/>
              <a:ea typeface="黑体" panose="02010609060101010101" charset="-122"/>
              <a:sym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QQ图片20201102101700"/>
          <p:cNvPicPr>
            <a:picLocks noChangeAspect="1"/>
          </p:cNvPicPr>
          <p:nvPr/>
        </p:nvPicPr>
        <p:blipFill>
          <a:blip r:embed="rId1"/>
          <a:stretch>
            <a:fillRect/>
          </a:stretch>
        </p:blipFill>
        <p:spPr>
          <a:xfrm>
            <a:off x="263525" y="873125"/>
            <a:ext cx="8347075" cy="3281680"/>
          </a:xfrm>
          <a:prstGeom prst="rect">
            <a:avLst/>
          </a:prstGeom>
        </p:spPr>
      </p:pic>
      <p:pic>
        <p:nvPicPr>
          <p:cNvPr id="5" name="图片 4" descr="QQ图片20201102101712"/>
          <p:cNvPicPr>
            <a:picLocks noChangeAspect="1"/>
          </p:cNvPicPr>
          <p:nvPr/>
        </p:nvPicPr>
        <p:blipFill>
          <a:blip r:embed="rId2"/>
          <a:stretch>
            <a:fillRect/>
          </a:stretch>
        </p:blipFill>
        <p:spPr>
          <a:xfrm>
            <a:off x="323215" y="4086225"/>
            <a:ext cx="8298815" cy="27844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7411" name="Rectangle 2"/>
          <p:cNvSpPr>
            <a:spLocks noGrp="1"/>
          </p:cNvSpPr>
          <p:nvPr>
            <p:ph type="title"/>
          </p:nvPr>
        </p:nvSpPr>
        <p:spPr>
          <a:xfrm>
            <a:off x="0" y="0"/>
            <a:ext cx="7543800" cy="811530"/>
          </a:xfrm>
        </p:spPr>
        <p:txBody>
          <a:bodyPr vert="horz" wrap="square" lIns="91440" tIns="45720" rIns="91440" bIns="45720" anchor="b"/>
          <a:p>
            <a:pPr eaLnBrk="1" hangingPunct="1"/>
            <a:r>
              <a:rPr lang="en-US" altLang="zh-CN"/>
              <a:t>5.2.2 MOV</a:t>
            </a:r>
            <a:r>
              <a:rPr lang="zh-CN" altLang="en-US" dirty="0"/>
              <a:t>指令的指令周期</a:t>
            </a:r>
            <a:endParaRPr lang="zh-CN" altLang="en-US" dirty="0"/>
          </a:p>
        </p:txBody>
      </p:sp>
      <p:sp>
        <p:nvSpPr>
          <p:cNvPr id="17412" name="Rectangle 3"/>
          <p:cNvSpPr>
            <a:spLocks noGrp="1"/>
          </p:cNvSpPr>
          <p:nvPr>
            <p:ph idx="1"/>
          </p:nvPr>
        </p:nvSpPr>
        <p:spPr>
          <a:xfrm>
            <a:off x="179070" y="811213"/>
            <a:ext cx="8229600" cy="4411662"/>
          </a:xfrm>
        </p:spPr>
        <p:txBody>
          <a:bodyPr vert="horz" wrap="square" lIns="91440" tIns="45720" rIns="91440" bIns="45720" anchor="t"/>
          <a:p>
            <a:pPr eaLnBrk="1" hangingPunct="1"/>
            <a:r>
              <a:rPr lang="en-US" altLang="zh-CN" dirty="0">
                <a:solidFill>
                  <a:srgbClr val="0070C0"/>
                </a:solidFill>
              </a:rPr>
              <a:t>MOV R0,R1</a:t>
            </a:r>
            <a:endParaRPr lang="zh-CN" altLang="en-US" dirty="0">
              <a:solidFill>
                <a:srgbClr val="0070C0"/>
              </a:solidFill>
            </a:endParaRPr>
          </a:p>
          <a:p>
            <a:pPr eaLnBrk="1" hangingPunct="1"/>
            <a:r>
              <a:rPr lang="zh-CN" altLang="en-US" dirty="0"/>
              <a:t>取指周期</a:t>
            </a:r>
            <a:endParaRPr lang="zh-CN" altLang="en-US" dirty="0"/>
          </a:p>
          <a:p>
            <a:pPr eaLnBrk="1" hangingPunct="1"/>
            <a:r>
              <a:rPr lang="zh-CN" altLang="en-US" dirty="0"/>
              <a:t>执行周期</a:t>
            </a:r>
            <a:endParaRPr lang="zh-CN" altLang="en-US" dirty="0"/>
          </a:p>
        </p:txBody>
      </p:sp>
      <p:pic>
        <p:nvPicPr>
          <p:cNvPr id="17413" name="Picture 4" descr="5a4"/>
          <p:cNvPicPr>
            <a:picLocks noChangeAspect="1"/>
          </p:cNvPicPr>
          <p:nvPr/>
        </p:nvPicPr>
        <p:blipFill>
          <a:blip r:embed="rId1"/>
          <a:stretch>
            <a:fillRect/>
          </a:stretch>
        </p:blipFill>
        <p:spPr>
          <a:xfrm>
            <a:off x="2339975" y="953135"/>
            <a:ext cx="5955665" cy="575246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8436" name="Rectangle 3"/>
          <p:cNvSpPr>
            <a:spLocks noGrp="1"/>
          </p:cNvSpPr>
          <p:nvPr>
            <p:ph idx="1"/>
          </p:nvPr>
        </p:nvSpPr>
        <p:spPr/>
        <p:txBody>
          <a:bodyPr vert="horz" wrap="square" lIns="91440" tIns="45720" rIns="91440" bIns="45720" anchor="t"/>
          <a:p>
            <a:pPr eaLnBrk="1" hangingPunct="1"/>
            <a:endParaRPr lang="zh-CN" altLang="zh-CN" dirty="0"/>
          </a:p>
        </p:txBody>
      </p:sp>
      <p:pic>
        <p:nvPicPr>
          <p:cNvPr id="18437" name="Picture 4" descr="5a5"/>
          <p:cNvPicPr>
            <a:picLocks noChangeAspect="1"/>
          </p:cNvPicPr>
          <p:nvPr/>
        </p:nvPicPr>
        <p:blipFill>
          <a:blip r:embed="rId1"/>
          <a:stretch>
            <a:fillRect/>
          </a:stretch>
        </p:blipFill>
        <p:spPr>
          <a:xfrm>
            <a:off x="395288" y="359410"/>
            <a:ext cx="8135937" cy="6138863"/>
          </a:xfrm>
          <a:prstGeom prst="rect">
            <a:avLst/>
          </a:prstGeom>
          <a:noFill/>
          <a:ln w="9525">
            <a:noFill/>
          </a:ln>
        </p:spPr>
      </p:pic>
      <p:sp>
        <p:nvSpPr>
          <p:cNvPr id="18438" name="Rectangle 5"/>
          <p:cNvSpPr/>
          <p:nvPr/>
        </p:nvSpPr>
        <p:spPr>
          <a:xfrm>
            <a:off x="59690" y="109220"/>
            <a:ext cx="4367530" cy="368300"/>
          </a:xfrm>
          <a:prstGeom prst="rect">
            <a:avLst/>
          </a:prstGeom>
          <a:noFill/>
          <a:ln w="12700">
            <a:noFill/>
          </a:ln>
        </p:spPr>
        <p:txBody>
          <a:bodyPr wrap="square">
            <a:spAutoFit/>
          </a:bodyPr>
          <a:p>
            <a:r>
              <a:rPr lang="en-US" altLang="zh-CN" b="1">
                <a:solidFill>
                  <a:srgbClr val="FF0000"/>
                </a:solidFill>
                <a:latin typeface="黑体" panose="02010609060101010101" charset="-122"/>
                <a:ea typeface="黑体" panose="02010609060101010101" charset="-122"/>
                <a:cs typeface="黑体" panose="02010609060101010101" charset="-122"/>
              </a:rPr>
              <a:t>5.2.2 MOV</a:t>
            </a:r>
            <a:r>
              <a:rPr lang="zh-CN" altLang="en-US" b="1" dirty="0">
                <a:solidFill>
                  <a:srgbClr val="FF0000"/>
                </a:solidFill>
                <a:latin typeface="黑体" panose="02010609060101010101" charset="-122"/>
                <a:ea typeface="黑体" panose="02010609060101010101" charset="-122"/>
                <a:cs typeface="黑体" panose="02010609060101010101" charset="-122"/>
              </a:rPr>
              <a:t>指令的指令周期</a:t>
            </a:r>
            <a:r>
              <a:rPr lang="en-US" altLang="zh-CN" b="1">
                <a:solidFill>
                  <a:srgbClr val="FF0000"/>
                </a:solidFill>
                <a:latin typeface="黑体" panose="02010609060101010101" charset="-122"/>
                <a:ea typeface="黑体" panose="02010609060101010101" charset="-122"/>
                <a:cs typeface="黑体" panose="02010609060101010101" charset="-122"/>
              </a:rPr>
              <a:t>-</a:t>
            </a:r>
            <a:r>
              <a:rPr lang="zh-CN" altLang="en-US" b="1" dirty="0">
                <a:solidFill>
                  <a:srgbClr val="FF0000"/>
                </a:solidFill>
                <a:latin typeface="黑体" panose="02010609060101010101" charset="-122"/>
                <a:ea typeface="黑体" panose="02010609060101010101" charset="-122"/>
                <a:cs typeface="黑体" panose="02010609060101010101" charset="-122"/>
              </a:rPr>
              <a:t>取指</a:t>
            </a:r>
            <a:endParaRPr lang="zh-CN" altLang="en-US" b="1" dirty="0">
              <a:solidFill>
                <a:srgbClr val="FF0000"/>
              </a:solidFill>
              <a:latin typeface="黑体" panose="02010609060101010101" charset="-122"/>
              <a:ea typeface="黑体" panose="02010609060101010101" charset="-122"/>
              <a:cs typeface="黑体" panose="02010609060101010101" charset="-122"/>
            </a:endParaRPr>
          </a:p>
        </p:txBody>
      </p:sp>
      <p:sp>
        <p:nvSpPr>
          <p:cNvPr id="26630" name="Text Box 6"/>
          <p:cNvSpPr txBox="1"/>
          <p:nvPr/>
        </p:nvSpPr>
        <p:spPr>
          <a:xfrm>
            <a:off x="-317" y="6336983"/>
            <a:ext cx="6002020" cy="368300"/>
          </a:xfrm>
          <a:prstGeom prst="rect">
            <a:avLst/>
          </a:prstGeom>
          <a:solidFill>
            <a:srgbClr val="0000FF"/>
          </a:solidFill>
          <a:ln w="12700">
            <a:noFill/>
          </a:ln>
        </p:spPr>
        <p:txBody>
          <a:bodyPr wrap="none">
            <a:spAutoFit/>
          </a:bodyPr>
          <a:p>
            <a:r>
              <a:rPr lang="en-US" altLang="zh-CN" b="1">
                <a:solidFill>
                  <a:schemeClr val="accent1">
                    <a:lumMod val="40000"/>
                    <a:lumOff val="60000"/>
                  </a:schemeClr>
                </a:solidFill>
                <a:latin typeface="Arial" panose="020B0604020202020204" pitchFamily="34" charset="0"/>
              </a:rPr>
              <a:t>① </a:t>
            </a:r>
            <a:r>
              <a:rPr lang="zh-CN" altLang="en-US" b="1" dirty="0">
                <a:solidFill>
                  <a:schemeClr val="accent1">
                    <a:lumMod val="40000"/>
                    <a:lumOff val="60000"/>
                  </a:schemeClr>
                </a:solidFill>
                <a:latin typeface="黑体" panose="02010609060101010101" charset="-122"/>
                <a:ea typeface="黑体" panose="02010609060101010101" charset="-122"/>
              </a:rPr>
              <a:t>程序</a:t>
            </a:r>
            <a:r>
              <a:rPr lang="zh-CN" altLang="en-US" b="1" dirty="0">
                <a:solidFill>
                  <a:schemeClr val="accent1">
                    <a:lumMod val="40000"/>
                    <a:lumOff val="60000"/>
                  </a:schemeClr>
                </a:solidFill>
                <a:latin typeface="Arial" panose="020B0604020202020204" pitchFamily="34" charset="0"/>
              </a:rPr>
              <a:t>计数器</a:t>
            </a:r>
            <a:r>
              <a:rPr lang="en-US" altLang="zh-CN" b="1">
                <a:solidFill>
                  <a:schemeClr val="accent1">
                    <a:lumMod val="40000"/>
                    <a:lumOff val="60000"/>
                  </a:schemeClr>
                </a:solidFill>
                <a:latin typeface="Arial" panose="020B0604020202020204" pitchFamily="34" charset="0"/>
              </a:rPr>
              <a:t>PC</a:t>
            </a:r>
            <a:r>
              <a:rPr lang="zh-CN" altLang="en-US" b="1" dirty="0">
                <a:solidFill>
                  <a:schemeClr val="accent1">
                    <a:lumMod val="40000"/>
                    <a:lumOff val="60000"/>
                  </a:schemeClr>
                </a:solidFill>
                <a:latin typeface="Arial" panose="020B0604020202020204" pitchFamily="34" charset="0"/>
              </a:rPr>
              <a:t>中装入第一条指令地址</a:t>
            </a:r>
            <a:r>
              <a:rPr lang="en-US" altLang="zh-CN" b="1">
                <a:solidFill>
                  <a:schemeClr val="accent1">
                    <a:lumMod val="40000"/>
                    <a:lumOff val="60000"/>
                  </a:schemeClr>
                </a:solidFill>
                <a:latin typeface="Arial" panose="020B0604020202020204" pitchFamily="34" charset="0"/>
              </a:rPr>
              <a:t>101</a:t>
            </a:r>
            <a:r>
              <a:rPr lang="zh-CN" altLang="en-US" b="1" dirty="0">
                <a:solidFill>
                  <a:schemeClr val="accent1">
                    <a:lumMod val="40000"/>
                    <a:lumOff val="60000"/>
                  </a:schemeClr>
                </a:solidFill>
                <a:latin typeface="Arial" panose="020B0604020202020204" pitchFamily="34" charset="0"/>
              </a:rPr>
              <a:t>（八进制）；</a:t>
            </a:r>
            <a:endParaRPr lang="zh-CN" altLang="en-US" b="1" dirty="0">
              <a:solidFill>
                <a:schemeClr val="accent1">
                  <a:lumMod val="40000"/>
                  <a:lumOff val="60000"/>
                </a:schemeClr>
              </a:solidFill>
              <a:latin typeface="Arial" panose="020B0604020202020204" pitchFamily="34" charset="0"/>
            </a:endParaRPr>
          </a:p>
        </p:txBody>
      </p:sp>
      <p:sp>
        <p:nvSpPr>
          <p:cNvPr id="18440" name="Text Box 7"/>
          <p:cNvSpPr txBox="1"/>
          <p:nvPr/>
        </p:nvSpPr>
        <p:spPr>
          <a:xfrm>
            <a:off x="2463800" y="4802188"/>
            <a:ext cx="184150" cy="366712"/>
          </a:xfrm>
          <a:prstGeom prst="rect">
            <a:avLst/>
          </a:prstGeom>
          <a:noFill/>
          <a:ln w="12700">
            <a:noFill/>
          </a:ln>
        </p:spPr>
        <p:txBody>
          <a:bodyPr wrap="none">
            <a:spAutoFit/>
          </a:bodyPr>
          <a:p>
            <a:endParaRPr lang="zh-CN" altLang="zh-CN" dirty="0">
              <a:latin typeface="Arial" panose="020B0604020202020204" pitchFamily="34" charset="0"/>
            </a:endParaRPr>
          </a:p>
        </p:txBody>
      </p:sp>
      <p:sp>
        <p:nvSpPr>
          <p:cNvPr id="26632" name="Rectangle 8"/>
          <p:cNvSpPr/>
          <p:nvPr/>
        </p:nvSpPr>
        <p:spPr>
          <a:xfrm>
            <a:off x="394970" y="6299835"/>
            <a:ext cx="8642350" cy="368300"/>
          </a:xfrm>
          <a:prstGeom prst="rect">
            <a:avLst/>
          </a:prstGeom>
          <a:solidFill>
            <a:srgbClr val="0000FF"/>
          </a:solidFill>
          <a:ln w="12700">
            <a:noFill/>
          </a:ln>
        </p:spPr>
        <p:txBody>
          <a:bodyPr wrap="squar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② PC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的内容被放到指令地址总线</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ABUS</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I</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）上，并启动读命令；</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6633" name="Rectangle 9"/>
          <p:cNvSpPr/>
          <p:nvPr/>
        </p:nvSpPr>
        <p:spPr>
          <a:xfrm>
            <a:off x="862013" y="6303963"/>
            <a:ext cx="7202170" cy="368300"/>
          </a:xfrm>
          <a:prstGeom prst="rect">
            <a:avLst/>
          </a:prstGeom>
          <a:solidFill>
            <a:srgbClr val="0000FF"/>
          </a:solidFill>
          <a:ln w="12700">
            <a:noFill/>
          </a:ln>
        </p:spPr>
        <p:txBody>
          <a:bodyPr wrap="non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③ </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从</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101</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号地址读出的</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MOV</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指令通过指令总线</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IBUS</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装入指令寄存器</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IR</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6634" name="Rectangle 10"/>
          <p:cNvSpPr/>
          <p:nvPr/>
        </p:nvSpPr>
        <p:spPr>
          <a:xfrm>
            <a:off x="1187450" y="6309360"/>
            <a:ext cx="6813550" cy="368300"/>
          </a:xfrm>
          <a:prstGeom prst="rect">
            <a:avLst/>
          </a:prstGeom>
          <a:solidFill>
            <a:srgbClr val="0000FF"/>
          </a:solidFill>
          <a:ln w="12700">
            <a:noFill/>
          </a:ln>
        </p:spPr>
        <p:txBody>
          <a:bodyPr wrap="squar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④  </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程序计数器内容加</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，变成</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102</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，为取下一条指令做好准备；</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6635" name="Rectangle 11"/>
          <p:cNvSpPr/>
          <p:nvPr/>
        </p:nvSpPr>
        <p:spPr>
          <a:xfrm>
            <a:off x="1691640" y="6336983"/>
            <a:ext cx="4437380" cy="368300"/>
          </a:xfrm>
          <a:prstGeom prst="rect">
            <a:avLst/>
          </a:prstGeom>
          <a:solidFill>
            <a:srgbClr val="0000FF"/>
          </a:solidFill>
          <a:ln w="12700">
            <a:noFill/>
          </a:ln>
        </p:spPr>
        <p:txBody>
          <a:bodyPr wrap="non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⑤ </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指令寄存器中的操作码（</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OP</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）被译码；</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6636" name="Rectangle 12"/>
          <p:cNvSpPr/>
          <p:nvPr/>
        </p:nvSpPr>
        <p:spPr>
          <a:xfrm>
            <a:off x="2123440" y="6299518"/>
            <a:ext cx="5589270" cy="368300"/>
          </a:xfrm>
          <a:prstGeom prst="rect">
            <a:avLst/>
          </a:prstGeom>
          <a:solidFill>
            <a:srgbClr val="0000FF"/>
          </a:solidFill>
          <a:ln w="12700">
            <a:noFill/>
          </a:ln>
        </p:spPr>
        <p:txBody>
          <a:bodyPr wrap="non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⑥ CPU</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识别出是</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MOV</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指令，至此，取指周期即告结束。</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6637" name="Line 13"/>
          <p:cNvSpPr/>
          <p:nvPr/>
        </p:nvSpPr>
        <p:spPr>
          <a:xfrm flipH="1">
            <a:off x="3779838" y="4797425"/>
            <a:ext cx="647700" cy="0"/>
          </a:xfrm>
          <a:prstGeom prst="line">
            <a:avLst/>
          </a:prstGeom>
          <a:ln w="76200" cap="sq" cmpd="sng">
            <a:solidFill>
              <a:srgbClr val="EE2200"/>
            </a:solidFill>
            <a:prstDash val="solid"/>
            <a:headEnd type="none" w="sm" len="sm"/>
            <a:tailEnd type="none" w="sm" len="sm"/>
          </a:ln>
        </p:spPr>
      </p:sp>
      <p:sp>
        <p:nvSpPr>
          <p:cNvPr id="26638" name="Line 14"/>
          <p:cNvSpPr/>
          <p:nvPr/>
        </p:nvSpPr>
        <p:spPr>
          <a:xfrm flipV="1">
            <a:off x="3779838" y="4437063"/>
            <a:ext cx="0" cy="360362"/>
          </a:xfrm>
          <a:prstGeom prst="line">
            <a:avLst/>
          </a:prstGeom>
          <a:ln w="76200" cap="sq" cmpd="sng">
            <a:solidFill>
              <a:srgbClr val="E8060B"/>
            </a:solidFill>
            <a:prstDash val="solid"/>
            <a:headEnd type="none" w="sm" len="sm"/>
            <a:tailEnd type="none" w="sm" len="sm"/>
          </a:ln>
        </p:spPr>
      </p:sp>
      <p:sp>
        <p:nvSpPr>
          <p:cNvPr id="26639" name="Line 15"/>
          <p:cNvSpPr/>
          <p:nvPr/>
        </p:nvSpPr>
        <p:spPr>
          <a:xfrm>
            <a:off x="3779838" y="4437063"/>
            <a:ext cx="3455987" cy="0"/>
          </a:xfrm>
          <a:prstGeom prst="line">
            <a:avLst/>
          </a:prstGeom>
          <a:ln w="76200" cap="sq" cmpd="sng">
            <a:solidFill>
              <a:srgbClr val="E8060B"/>
            </a:solidFill>
            <a:prstDash val="solid"/>
            <a:headEnd type="none" w="sm" len="sm"/>
            <a:tailEnd type="none" w="sm" len="sm"/>
          </a:ln>
        </p:spPr>
      </p:sp>
      <p:sp>
        <p:nvSpPr>
          <p:cNvPr id="26640" name="Line 16"/>
          <p:cNvSpPr/>
          <p:nvPr/>
        </p:nvSpPr>
        <p:spPr>
          <a:xfrm flipV="1">
            <a:off x="7235825" y="3933825"/>
            <a:ext cx="0" cy="503238"/>
          </a:xfrm>
          <a:prstGeom prst="line">
            <a:avLst/>
          </a:prstGeom>
          <a:ln w="76200" cap="sq" cmpd="sng">
            <a:solidFill>
              <a:srgbClr val="E8060B"/>
            </a:solidFill>
            <a:prstDash val="solid"/>
            <a:headEnd type="none" w="sm" len="sm"/>
            <a:tailEnd type="triangle" w="sm" len="sm"/>
          </a:ln>
        </p:spPr>
      </p:sp>
      <p:sp>
        <p:nvSpPr>
          <p:cNvPr id="26641" name="Line 17" descr="WR/RD"/>
          <p:cNvSpPr/>
          <p:nvPr/>
        </p:nvSpPr>
        <p:spPr>
          <a:xfrm flipH="1">
            <a:off x="7740650" y="2924175"/>
            <a:ext cx="503238" cy="0"/>
          </a:xfrm>
          <a:prstGeom prst="line">
            <a:avLst/>
          </a:prstGeom>
          <a:ln w="76200" cap="sq" cmpd="sng">
            <a:solidFill>
              <a:srgbClr val="EE2200"/>
            </a:solidFill>
            <a:prstDash val="solid"/>
            <a:headEnd type="none" w="sm" len="sm"/>
            <a:tailEnd type="triangle" w="sm" len="sm"/>
          </a:ln>
        </p:spPr>
      </p:sp>
      <p:sp>
        <p:nvSpPr>
          <p:cNvPr id="26642" name="Text Box 18"/>
          <p:cNvSpPr txBox="1"/>
          <p:nvPr/>
        </p:nvSpPr>
        <p:spPr>
          <a:xfrm>
            <a:off x="7740650" y="2658745"/>
            <a:ext cx="615950" cy="244475"/>
          </a:xfrm>
          <a:prstGeom prst="rect">
            <a:avLst/>
          </a:prstGeom>
          <a:noFill/>
          <a:ln w="12700">
            <a:noFill/>
          </a:ln>
        </p:spPr>
        <p:txBody>
          <a:bodyPr wrap="none">
            <a:spAutoFit/>
          </a:bodyPr>
          <a:p>
            <a:r>
              <a:rPr lang="en-US" altLang="zh-CN" sz="1000">
                <a:solidFill>
                  <a:srgbClr val="FF00FF"/>
                </a:solidFill>
                <a:latin typeface="Arial" panose="020B0604020202020204" pitchFamily="34" charset="0"/>
              </a:rPr>
              <a:t>WR/RD</a:t>
            </a:r>
            <a:endParaRPr lang="en-US" altLang="zh-CN" sz="1000">
              <a:solidFill>
                <a:srgbClr val="FF00FF"/>
              </a:solidFill>
              <a:latin typeface="Arial" panose="020B0604020202020204" pitchFamily="34" charset="0"/>
            </a:endParaRPr>
          </a:p>
        </p:txBody>
      </p:sp>
      <p:sp>
        <p:nvSpPr>
          <p:cNvPr id="18452" name="Line 19"/>
          <p:cNvSpPr/>
          <p:nvPr/>
        </p:nvSpPr>
        <p:spPr>
          <a:xfrm flipH="1">
            <a:off x="2843213" y="3068638"/>
            <a:ext cx="360362" cy="0"/>
          </a:xfrm>
          <a:prstGeom prst="line">
            <a:avLst/>
          </a:prstGeom>
          <a:ln w="12700" cap="sq" cmpd="sng">
            <a:solidFill>
              <a:schemeClr val="tx1"/>
            </a:solidFill>
            <a:prstDash val="solid"/>
            <a:headEnd type="none" w="sm" len="sm"/>
            <a:tailEnd type="triangle" w="sm" len="sm"/>
          </a:ln>
        </p:spPr>
      </p:sp>
      <p:sp>
        <p:nvSpPr>
          <p:cNvPr id="18453" name="Line 20"/>
          <p:cNvSpPr/>
          <p:nvPr/>
        </p:nvSpPr>
        <p:spPr>
          <a:xfrm flipH="1">
            <a:off x="2843213" y="2492375"/>
            <a:ext cx="360362" cy="0"/>
          </a:xfrm>
          <a:prstGeom prst="line">
            <a:avLst/>
          </a:prstGeom>
          <a:ln w="12700" cap="sq" cmpd="sng">
            <a:solidFill>
              <a:schemeClr val="tx1"/>
            </a:solidFill>
            <a:prstDash val="solid"/>
            <a:headEnd type="none" w="sm" len="sm"/>
            <a:tailEnd type="triangle" w="sm" len="sm"/>
          </a:ln>
        </p:spPr>
      </p:sp>
      <p:sp>
        <p:nvSpPr>
          <p:cNvPr id="18454" name="Line 21"/>
          <p:cNvSpPr/>
          <p:nvPr/>
        </p:nvSpPr>
        <p:spPr>
          <a:xfrm flipH="1">
            <a:off x="2843213" y="2781300"/>
            <a:ext cx="360362" cy="0"/>
          </a:xfrm>
          <a:prstGeom prst="line">
            <a:avLst/>
          </a:prstGeom>
          <a:ln w="12700" cap="sq" cmpd="sng">
            <a:solidFill>
              <a:schemeClr val="tx1"/>
            </a:solidFill>
            <a:prstDash val="solid"/>
            <a:headEnd type="none" w="sm" len="sm"/>
            <a:tailEnd type="triangl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6630"/>
                                        </p:tgtEl>
                                        <p:attrNameLst>
                                          <p:attrName>style.visibility</p:attrName>
                                        </p:attrNameLst>
                                      </p:cBhvr>
                                      <p:to>
                                        <p:strVal val="visible"/>
                                      </p:to>
                                    </p:set>
                                    <p:anim calcmode="lin" valueType="num">
                                      <p:cBhvr additive="base">
                                        <p:cTn id="7" dur="2000" fill="hold"/>
                                        <p:tgtEl>
                                          <p:spTgt spid="26630"/>
                                        </p:tgtEl>
                                        <p:attrNameLst>
                                          <p:attrName>ppt_x</p:attrName>
                                        </p:attrNameLst>
                                      </p:cBhvr>
                                      <p:tavLst>
                                        <p:tav tm="0">
                                          <p:val>
                                            <p:strVal val="#ppt_x"/>
                                          </p:val>
                                        </p:tav>
                                        <p:tav tm="100000">
                                          <p:val>
                                            <p:strVal val="#ppt_x"/>
                                          </p:val>
                                        </p:tav>
                                      </p:tavLst>
                                    </p:anim>
                                    <p:anim calcmode="lin" valueType="num">
                                      <p:cBhvr additive="base">
                                        <p:cTn id="8" dur="2000" fill="hold"/>
                                        <p:tgtEl>
                                          <p:spTgt spid="266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6637"/>
                                        </p:tgtEl>
                                        <p:attrNameLst>
                                          <p:attrName>style.visibility</p:attrName>
                                        </p:attrNameLst>
                                      </p:cBhvr>
                                      <p:to>
                                        <p:strVal val="visible"/>
                                      </p:to>
                                    </p:set>
                                    <p:animEffect transition="in" filter="wipe(down)">
                                      <p:cBhvr>
                                        <p:cTn id="13" dur="500"/>
                                        <p:tgtEl>
                                          <p:spTgt spid="2663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26638"/>
                                        </p:tgtEl>
                                        <p:attrNameLst>
                                          <p:attrName>style.visibility</p:attrName>
                                        </p:attrNameLst>
                                      </p:cBhvr>
                                      <p:to>
                                        <p:strVal val="visible"/>
                                      </p:to>
                                    </p:set>
                                    <p:animEffect transition="in" filter="wipe(down)">
                                      <p:cBhvr>
                                        <p:cTn id="17" dur="500"/>
                                        <p:tgtEl>
                                          <p:spTgt spid="26638"/>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6639"/>
                                        </p:tgtEl>
                                        <p:attrNameLst>
                                          <p:attrName>style.visibility</p:attrName>
                                        </p:attrNameLst>
                                      </p:cBhvr>
                                      <p:to>
                                        <p:strVal val="visible"/>
                                      </p:to>
                                    </p:set>
                                    <p:animEffect transition="in" filter="wipe(left)">
                                      <p:cBhvr>
                                        <p:cTn id="21" dur="500"/>
                                        <p:tgtEl>
                                          <p:spTgt spid="26639"/>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26640"/>
                                        </p:tgtEl>
                                        <p:attrNameLst>
                                          <p:attrName>style.visibility</p:attrName>
                                        </p:attrNameLst>
                                      </p:cBhvr>
                                      <p:to>
                                        <p:strVal val="visible"/>
                                      </p:to>
                                    </p:set>
                                    <p:animEffect transition="in" filter="wipe(down)">
                                      <p:cBhvr>
                                        <p:cTn id="25" dur="500"/>
                                        <p:tgtEl>
                                          <p:spTgt spid="266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grpId="0" nodeType="clickEffect">
                                  <p:stCondLst>
                                    <p:cond delay="0"/>
                                  </p:stCondLst>
                                  <p:childTnLst>
                                    <p:anim calcmode="lin" valueType="num">
                                      <p:cBhvr additive="base">
                                        <p:cTn id="29" dur="500"/>
                                        <p:tgtEl>
                                          <p:spTgt spid="26630"/>
                                        </p:tgtEl>
                                        <p:attrNameLst>
                                          <p:attrName>ppt_x</p:attrName>
                                        </p:attrNameLst>
                                      </p:cBhvr>
                                      <p:tavLst>
                                        <p:tav tm="0">
                                          <p:val>
                                            <p:strVal val="ppt_x"/>
                                          </p:val>
                                        </p:tav>
                                        <p:tav tm="100000">
                                          <p:val>
                                            <p:strVal val="ppt_x"/>
                                          </p:val>
                                        </p:tav>
                                      </p:tavLst>
                                    </p:anim>
                                    <p:anim calcmode="lin" valueType="num">
                                      <p:cBhvr additive="base">
                                        <p:cTn id="30" dur="500"/>
                                        <p:tgtEl>
                                          <p:spTgt spid="26630"/>
                                        </p:tgtEl>
                                        <p:attrNameLst>
                                          <p:attrName>ppt_y</p:attrName>
                                        </p:attrNameLst>
                                      </p:cBhvr>
                                      <p:tavLst>
                                        <p:tav tm="0">
                                          <p:val>
                                            <p:strVal val="ppt_y"/>
                                          </p:val>
                                        </p:tav>
                                        <p:tav tm="100000">
                                          <p:val>
                                            <p:strVal val="1+ppt_h/2"/>
                                          </p:val>
                                        </p:tav>
                                      </p:tavLst>
                                    </p:anim>
                                    <p:set>
                                      <p:cBhvr>
                                        <p:cTn id="31" dur="1" fill="hold">
                                          <p:stCondLst>
                                            <p:cond delay="500"/>
                                          </p:stCondLst>
                                        </p:cTn>
                                        <p:tgtEl>
                                          <p:spTgt spid="26630"/>
                                        </p:tgtEl>
                                        <p:attrNameLst>
                                          <p:attrName>style.visibility</p:attrName>
                                        </p:attrNameLst>
                                      </p:cBhvr>
                                      <p:to>
                                        <p:strVal val="hidden"/>
                                      </p:to>
                                    </p:se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26642"/>
                                        </p:tgtEl>
                                        <p:attrNameLst>
                                          <p:attrName>style.visibility</p:attrName>
                                        </p:attrNameLst>
                                      </p:cBhvr>
                                      <p:to>
                                        <p:strVal val="visible"/>
                                      </p:to>
                                    </p:set>
                                    <p:anim calcmode="lin" valueType="num">
                                      <p:cBhvr additive="base">
                                        <p:cTn id="35" dur="2000" fill="hold"/>
                                        <p:tgtEl>
                                          <p:spTgt spid="26642"/>
                                        </p:tgtEl>
                                        <p:attrNameLst>
                                          <p:attrName>ppt_x</p:attrName>
                                        </p:attrNameLst>
                                      </p:cBhvr>
                                      <p:tavLst>
                                        <p:tav tm="0">
                                          <p:val>
                                            <p:strVal val="#ppt_x"/>
                                          </p:val>
                                        </p:tav>
                                        <p:tav tm="100000">
                                          <p:val>
                                            <p:strVal val="#ppt_x"/>
                                          </p:val>
                                        </p:tav>
                                      </p:tavLst>
                                    </p:anim>
                                    <p:anim calcmode="lin" valueType="num">
                                      <p:cBhvr additive="base">
                                        <p:cTn id="36" dur="2000" fill="hold"/>
                                        <p:tgtEl>
                                          <p:spTgt spid="26642"/>
                                        </p:tgtEl>
                                        <p:attrNameLst>
                                          <p:attrName>ppt_y</p:attrName>
                                        </p:attrNameLst>
                                      </p:cBhvr>
                                      <p:tavLst>
                                        <p:tav tm="0">
                                          <p:val>
                                            <p:strVal val="1+#ppt_h/2"/>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6641"/>
                                        </p:tgtEl>
                                        <p:attrNameLst>
                                          <p:attrName>style.visibility</p:attrName>
                                        </p:attrNameLst>
                                      </p:cBhvr>
                                      <p:to>
                                        <p:strVal val="visible"/>
                                      </p:to>
                                    </p:set>
                                    <p:anim calcmode="lin" valueType="num">
                                      <p:cBhvr additive="base">
                                        <p:cTn id="39" dur="2000" fill="hold"/>
                                        <p:tgtEl>
                                          <p:spTgt spid="26641"/>
                                        </p:tgtEl>
                                        <p:attrNameLst>
                                          <p:attrName>ppt_x</p:attrName>
                                        </p:attrNameLst>
                                      </p:cBhvr>
                                      <p:tavLst>
                                        <p:tav tm="0">
                                          <p:val>
                                            <p:strVal val="1+#ppt_w/2"/>
                                          </p:val>
                                        </p:tav>
                                        <p:tav tm="100000">
                                          <p:val>
                                            <p:strVal val="#ppt_x"/>
                                          </p:val>
                                        </p:tav>
                                      </p:tavLst>
                                    </p:anim>
                                    <p:anim calcmode="lin" valueType="num">
                                      <p:cBhvr additive="base">
                                        <p:cTn id="40" dur="2000" fill="hold"/>
                                        <p:tgtEl>
                                          <p:spTgt spid="26641"/>
                                        </p:tgtEl>
                                        <p:attrNameLst>
                                          <p:attrName>ppt_y</p:attrName>
                                        </p:attrNameLst>
                                      </p:cBhvr>
                                      <p:tavLst>
                                        <p:tav tm="0">
                                          <p:val>
                                            <p:strVal val="#ppt_y"/>
                                          </p:val>
                                        </p:tav>
                                        <p:tav tm="100000">
                                          <p:val>
                                            <p:strVal val="#ppt_y"/>
                                          </p:val>
                                        </p:tav>
                                      </p:tavLst>
                                    </p:anim>
                                  </p:childTnLst>
                                </p:cTn>
                              </p:par>
                            </p:childTnLst>
                          </p:cTn>
                        </p:par>
                        <p:par>
                          <p:cTn id="41" fill="hold">
                            <p:stCondLst>
                              <p:cond delay="2500"/>
                            </p:stCondLst>
                            <p:childTnLst>
                              <p:par>
                                <p:cTn id="42" presetID="5" presetClass="entr" presetSubtype="10" fill="hold" grpId="0" nodeType="afterEffect">
                                  <p:stCondLst>
                                    <p:cond delay="0"/>
                                  </p:stCondLst>
                                  <p:childTnLst>
                                    <p:set>
                                      <p:cBhvr>
                                        <p:cTn id="43" dur="1" fill="hold">
                                          <p:stCondLst>
                                            <p:cond delay="0"/>
                                          </p:stCondLst>
                                        </p:cTn>
                                        <p:tgtEl>
                                          <p:spTgt spid="26632"/>
                                        </p:tgtEl>
                                        <p:attrNameLst>
                                          <p:attrName>style.visibility</p:attrName>
                                        </p:attrNameLst>
                                      </p:cBhvr>
                                      <p:to>
                                        <p:strVal val="visible"/>
                                      </p:to>
                                    </p:set>
                                    <p:animEffect transition="in" filter="checkerboard(across)">
                                      <p:cBhvr>
                                        <p:cTn id="44" dur="2000"/>
                                        <p:tgtEl>
                                          <p:spTgt spid="26632"/>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xit" presetSubtype="10" fill="hold" grpId="1" nodeType="clickEffect">
                                  <p:stCondLst>
                                    <p:cond delay="0"/>
                                  </p:stCondLst>
                                  <p:childTnLst>
                                    <p:animEffect transition="out" filter="checkerboard(across)">
                                      <p:cBhvr>
                                        <p:cTn id="48" dur="500"/>
                                        <p:tgtEl>
                                          <p:spTgt spid="26632"/>
                                        </p:tgtEl>
                                      </p:cBhvr>
                                    </p:animEffect>
                                    <p:set>
                                      <p:cBhvr>
                                        <p:cTn id="49" dur="1" fill="hold">
                                          <p:stCondLst>
                                            <p:cond delay="500"/>
                                          </p:stCondLst>
                                        </p:cTn>
                                        <p:tgtEl>
                                          <p:spTgt spid="26632"/>
                                        </p:tgtEl>
                                        <p:attrNameLst>
                                          <p:attrName>style.visibility</p:attrName>
                                        </p:attrNameLst>
                                      </p:cBhvr>
                                      <p:to>
                                        <p:strVal val="hidden"/>
                                      </p:to>
                                    </p:set>
                                  </p:childTnLst>
                                </p:cTn>
                              </p:par>
                            </p:childTnLst>
                          </p:cTn>
                        </p:par>
                        <p:par>
                          <p:cTn id="50" fill="hold">
                            <p:stCondLst>
                              <p:cond delay="500"/>
                            </p:stCondLst>
                            <p:childTnLst>
                              <p:par>
                                <p:cTn id="51" presetID="3" presetClass="entr" presetSubtype="10" fill="hold" grpId="0" nodeType="afterEffect">
                                  <p:stCondLst>
                                    <p:cond delay="0"/>
                                  </p:stCondLst>
                                  <p:childTnLst>
                                    <p:set>
                                      <p:cBhvr>
                                        <p:cTn id="52" dur="1" fill="hold">
                                          <p:stCondLst>
                                            <p:cond delay="0"/>
                                          </p:stCondLst>
                                        </p:cTn>
                                        <p:tgtEl>
                                          <p:spTgt spid="26633"/>
                                        </p:tgtEl>
                                        <p:attrNameLst>
                                          <p:attrName>style.visibility</p:attrName>
                                        </p:attrNameLst>
                                      </p:cBhvr>
                                      <p:to>
                                        <p:strVal val="visible"/>
                                      </p:to>
                                    </p:set>
                                    <p:animEffect transition="in" filter="blinds(horizontal)">
                                      <p:cBhvr>
                                        <p:cTn id="53" dur="2000"/>
                                        <p:tgtEl>
                                          <p:spTgt spid="2663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xit" presetSubtype="10" fill="hold" grpId="1" nodeType="clickEffect">
                                  <p:stCondLst>
                                    <p:cond delay="0"/>
                                  </p:stCondLst>
                                  <p:childTnLst>
                                    <p:animEffect transition="out" filter="blinds(horizontal)">
                                      <p:cBhvr>
                                        <p:cTn id="57" dur="500"/>
                                        <p:tgtEl>
                                          <p:spTgt spid="26633"/>
                                        </p:tgtEl>
                                      </p:cBhvr>
                                    </p:animEffect>
                                    <p:set>
                                      <p:cBhvr>
                                        <p:cTn id="58" dur="1" fill="hold">
                                          <p:stCondLst>
                                            <p:cond delay="500"/>
                                          </p:stCondLst>
                                        </p:cTn>
                                        <p:tgtEl>
                                          <p:spTgt spid="26633"/>
                                        </p:tgtEl>
                                        <p:attrNameLst>
                                          <p:attrName>style.visibility</p:attrName>
                                        </p:attrNameLst>
                                      </p:cBhvr>
                                      <p:to>
                                        <p:strVal val="hidden"/>
                                      </p:to>
                                    </p:se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26634"/>
                                        </p:tgtEl>
                                        <p:attrNameLst>
                                          <p:attrName>style.visibility</p:attrName>
                                        </p:attrNameLst>
                                      </p:cBhvr>
                                      <p:to>
                                        <p:strVal val="visible"/>
                                      </p:to>
                                    </p:set>
                                    <p:anim calcmode="lin" valueType="num">
                                      <p:cBhvr additive="base">
                                        <p:cTn id="62" dur="2000" fill="hold"/>
                                        <p:tgtEl>
                                          <p:spTgt spid="26634"/>
                                        </p:tgtEl>
                                        <p:attrNameLst>
                                          <p:attrName>ppt_x</p:attrName>
                                        </p:attrNameLst>
                                      </p:cBhvr>
                                      <p:tavLst>
                                        <p:tav tm="0">
                                          <p:val>
                                            <p:strVal val="#ppt_x"/>
                                          </p:val>
                                        </p:tav>
                                        <p:tav tm="100000">
                                          <p:val>
                                            <p:strVal val="#ppt_x"/>
                                          </p:val>
                                        </p:tav>
                                      </p:tavLst>
                                    </p:anim>
                                    <p:anim calcmode="lin" valueType="num">
                                      <p:cBhvr additive="base">
                                        <p:cTn id="63" dur="2000" fill="hold"/>
                                        <p:tgtEl>
                                          <p:spTgt spid="2663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grpId="1" nodeType="clickEffect">
                                  <p:stCondLst>
                                    <p:cond delay="0"/>
                                  </p:stCondLst>
                                  <p:childTnLst>
                                    <p:anim calcmode="lin" valueType="num">
                                      <p:cBhvr additive="base">
                                        <p:cTn id="67" dur="500"/>
                                        <p:tgtEl>
                                          <p:spTgt spid="26634"/>
                                        </p:tgtEl>
                                        <p:attrNameLst>
                                          <p:attrName>ppt_x</p:attrName>
                                        </p:attrNameLst>
                                      </p:cBhvr>
                                      <p:tavLst>
                                        <p:tav tm="0">
                                          <p:val>
                                            <p:strVal val="ppt_x"/>
                                          </p:val>
                                        </p:tav>
                                        <p:tav tm="100000">
                                          <p:val>
                                            <p:strVal val="ppt_x"/>
                                          </p:val>
                                        </p:tav>
                                      </p:tavLst>
                                    </p:anim>
                                    <p:anim calcmode="lin" valueType="num">
                                      <p:cBhvr additive="base">
                                        <p:cTn id="68" dur="500"/>
                                        <p:tgtEl>
                                          <p:spTgt spid="26634"/>
                                        </p:tgtEl>
                                        <p:attrNameLst>
                                          <p:attrName>ppt_y</p:attrName>
                                        </p:attrNameLst>
                                      </p:cBhvr>
                                      <p:tavLst>
                                        <p:tav tm="0">
                                          <p:val>
                                            <p:strVal val="ppt_y"/>
                                          </p:val>
                                        </p:tav>
                                        <p:tav tm="100000">
                                          <p:val>
                                            <p:strVal val="1+ppt_h/2"/>
                                          </p:val>
                                        </p:tav>
                                      </p:tavLst>
                                    </p:anim>
                                    <p:set>
                                      <p:cBhvr>
                                        <p:cTn id="69" dur="1" fill="hold">
                                          <p:stCondLst>
                                            <p:cond delay="500"/>
                                          </p:stCondLst>
                                        </p:cTn>
                                        <p:tgtEl>
                                          <p:spTgt spid="26634"/>
                                        </p:tgtEl>
                                        <p:attrNameLst>
                                          <p:attrName>style.visibility</p:attrName>
                                        </p:attrNameLst>
                                      </p:cBhvr>
                                      <p:to>
                                        <p:strVal val="hidden"/>
                                      </p:to>
                                    </p:set>
                                  </p:childTnLst>
                                </p:cTn>
                              </p:par>
                            </p:childTnLst>
                          </p:cTn>
                        </p:par>
                        <p:par>
                          <p:cTn id="70" fill="hold">
                            <p:stCondLst>
                              <p:cond delay="500"/>
                            </p:stCondLst>
                            <p:childTnLst>
                              <p:par>
                                <p:cTn id="71" presetID="2" presetClass="entr" presetSubtype="4" fill="hold" grpId="0" nodeType="afterEffect">
                                  <p:stCondLst>
                                    <p:cond delay="0"/>
                                  </p:stCondLst>
                                  <p:childTnLst>
                                    <p:set>
                                      <p:cBhvr>
                                        <p:cTn id="72" dur="1" fill="hold">
                                          <p:stCondLst>
                                            <p:cond delay="0"/>
                                          </p:stCondLst>
                                        </p:cTn>
                                        <p:tgtEl>
                                          <p:spTgt spid="26635"/>
                                        </p:tgtEl>
                                        <p:attrNameLst>
                                          <p:attrName>style.visibility</p:attrName>
                                        </p:attrNameLst>
                                      </p:cBhvr>
                                      <p:to>
                                        <p:strVal val="visible"/>
                                      </p:to>
                                    </p:set>
                                    <p:anim calcmode="lin" valueType="num">
                                      <p:cBhvr additive="base">
                                        <p:cTn id="73" dur="2000" fill="hold"/>
                                        <p:tgtEl>
                                          <p:spTgt spid="26635"/>
                                        </p:tgtEl>
                                        <p:attrNameLst>
                                          <p:attrName>ppt_x</p:attrName>
                                        </p:attrNameLst>
                                      </p:cBhvr>
                                      <p:tavLst>
                                        <p:tav tm="0">
                                          <p:val>
                                            <p:strVal val="#ppt_x"/>
                                          </p:val>
                                        </p:tav>
                                        <p:tav tm="100000">
                                          <p:val>
                                            <p:strVal val="#ppt_x"/>
                                          </p:val>
                                        </p:tav>
                                      </p:tavLst>
                                    </p:anim>
                                    <p:anim calcmode="lin" valueType="num">
                                      <p:cBhvr additive="base">
                                        <p:cTn id="74" dur="2000" fill="hold"/>
                                        <p:tgtEl>
                                          <p:spTgt spid="2663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26635"/>
                                        </p:tgtEl>
                                        <p:attrNameLst>
                                          <p:attrName>ppt_x</p:attrName>
                                        </p:attrNameLst>
                                      </p:cBhvr>
                                      <p:tavLst>
                                        <p:tav tm="0">
                                          <p:val>
                                            <p:strVal val="ppt_x"/>
                                          </p:val>
                                        </p:tav>
                                        <p:tav tm="100000">
                                          <p:val>
                                            <p:strVal val="ppt_x"/>
                                          </p:val>
                                        </p:tav>
                                      </p:tavLst>
                                    </p:anim>
                                    <p:anim calcmode="lin" valueType="num">
                                      <p:cBhvr additive="base">
                                        <p:cTn id="79" dur="500"/>
                                        <p:tgtEl>
                                          <p:spTgt spid="26635"/>
                                        </p:tgtEl>
                                        <p:attrNameLst>
                                          <p:attrName>ppt_y</p:attrName>
                                        </p:attrNameLst>
                                      </p:cBhvr>
                                      <p:tavLst>
                                        <p:tav tm="0">
                                          <p:val>
                                            <p:strVal val="ppt_y"/>
                                          </p:val>
                                        </p:tav>
                                        <p:tav tm="100000">
                                          <p:val>
                                            <p:strVal val="1+ppt_h/2"/>
                                          </p:val>
                                        </p:tav>
                                      </p:tavLst>
                                    </p:anim>
                                    <p:set>
                                      <p:cBhvr>
                                        <p:cTn id="80" dur="1" fill="hold">
                                          <p:stCondLst>
                                            <p:cond delay="500"/>
                                          </p:stCondLst>
                                        </p:cTn>
                                        <p:tgtEl>
                                          <p:spTgt spid="26635"/>
                                        </p:tgtEl>
                                        <p:attrNameLst>
                                          <p:attrName>style.visibility</p:attrName>
                                        </p:attrNameLst>
                                      </p:cBhvr>
                                      <p:to>
                                        <p:strVal val="hidden"/>
                                      </p:to>
                                    </p:set>
                                  </p:childTnLst>
                                </p:cTn>
                              </p:par>
                            </p:childTnLst>
                          </p:cTn>
                        </p:par>
                        <p:par>
                          <p:cTn id="81" fill="hold">
                            <p:stCondLst>
                              <p:cond delay="500"/>
                            </p:stCondLst>
                            <p:childTnLst>
                              <p:par>
                                <p:cTn id="82" presetID="3" presetClass="entr" presetSubtype="10" fill="hold" grpId="0" nodeType="afterEffect">
                                  <p:stCondLst>
                                    <p:cond delay="0"/>
                                  </p:stCondLst>
                                  <p:childTnLst>
                                    <p:set>
                                      <p:cBhvr>
                                        <p:cTn id="83" dur="1" fill="hold">
                                          <p:stCondLst>
                                            <p:cond delay="0"/>
                                          </p:stCondLst>
                                        </p:cTn>
                                        <p:tgtEl>
                                          <p:spTgt spid="26636"/>
                                        </p:tgtEl>
                                        <p:attrNameLst>
                                          <p:attrName>style.visibility</p:attrName>
                                        </p:attrNameLst>
                                      </p:cBhvr>
                                      <p:to>
                                        <p:strVal val="visible"/>
                                      </p:to>
                                    </p:set>
                                    <p:animEffect transition="in" filter="blinds(horizontal)">
                                      <p:cBhvr>
                                        <p:cTn id="84" dur="2000"/>
                                        <p:tgtEl>
                                          <p:spTgt spid="2663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grpId="1" nodeType="clickEffect">
                                  <p:stCondLst>
                                    <p:cond delay="0"/>
                                  </p:stCondLst>
                                  <p:childTnLst>
                                    <p:animEffect transition="out" filter="blinds(horizontal)">
                                      <p:cBhvr>
                                        <p:cTn id="88" dur="500"/>
                                        <p:tgtEl>
                                          <p:spTgt spid="26636"/>
                                        </p:tgtEl>
                                      </p:cBhvr>
                                    </p:animEffect>
                                    <p:set>
                                      <p:cBhvr>
                                        <p:cTn id="89" dur="1" fill="hold">
                                          <p:stCondLst>
                                            <p:cond delay="500"/>
                                          </p:stCondLst>
                                        </p:cTn>
                                        <p:tgtEl>
                                          <p:spTgt spid="26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ldLvl="0" animBg="1"/>
      <p:bldP spid="26630" grpId="1" bldLvl="0" animBg="1"/>
      <p:bldP spid="26632" grpId="0" bldLvl="0" animBg="1"/>
      <p:bldP spid="26632" grpId="1" bldLvl="0" animBg="1"/>
      <p:bldP spid="26633" grpId="0" bldLvl="0" animBg="1"/>
      <p:bldP spid="26633" grpId="1" bldLvl="0" animBg="1"/>
      <p:bldP spid="26634" grpId="0" bldLvl="0" animBg="1"/>
      <p:bldP spid="26634" grpId="1" bldLvl="0" animBg="1"/>
      <p:bldP spid="26635" grpId="0" bldLvl="0" animBg="1"/>
      <p:bldP spid="26635" grpId="1" bldLvl="0" animBg="1"/>
      <p:bldP spid="26636" grpId="0" bldLvl="0" animBg="1"/>
      <p:bldP spid="26636" grpId="1" bldLvl="0" animBg="1"/>
      <p:bldP spid="266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b="1">
                <a:solidFill>
                  <a:schemeClr val="accent1">
                    <a:lumMod val="40000"/>
                    <a:lumOff val="60000"/>
                  </a:schemeClr>
                </a:solidFill>
                <a:latin typeface="黑体" panose="02010609060101010101" charset="-122"/>
                <a:ea typeface="黑体" panose="02010609060101010101" charset="-122"/>
              </a:rPr>
            </a:fld>
            <a:endParaRPr lang="en-US" altLang="zh-CN" sz="1000" b="1">
              <a:solidFill>
                <a:schemeClr val="accent1">
                  <a:lumMod val="40000"/>
                  <a:lumOff val="60000"/>
                </a:schemeClr>
              </a:solidFill>
              <a:latin typeface="黑体" panose="02010609060101010101" charset="-122"/>
              <a:ea typeface="黑体" panose="02010609060101010101" charset="-122"/>
            </a:endParaRPr>
          </a:p>
        </p:txBody>
      </p:sp>
      <p:sp>
        <p:nvSpPr>
          <p:cNvPr id="19459" name="Rectangle 2"/>
          <p:cNvSpPr>
            <a:spLocks noGrp="1"/>
          </p:cNvSpPr>
          <p:nvPr>
            <p:ph type="title"/>
          </p:nvPr>
        </p:nvSpPr>
        <p:spPr/>
        <p:txBody>
          <a:bodyPr vert="horz" wrap="square" lIns="91440" tIns="45720" rIns="91440" bIns="45720" anchor="b"/>
          <a:p>
            <a:pPr eaLnBrk="1" hangingPunct="1"/>
            <a:endParaRPr lang="zh-CN" altLang="zh-CN" dirty="0"/>
          </a:p>
        </p:txBody>
      </p:sp>
      <p:sp>
        <p:nvSpPr>
          <p:cNvPr id="19460" name="Rectangle 3"/>
          <p:cNvSpPr>
            <a:spLocks noGrp="1"/>
          </p:cNvSpPr>
          <p:nvPr>
            <p:ph idx="1"/>
          </p:nvPr>
        </p:nvSpPr>
        <p:spPr/>
        <p:txBody>
          <a:bodyPr vert="horz" wrap="square" lIns="91440" tIns="45720" rIns="91440" bIns="45720" anchor="t"/>
          <a:p>
            <a:pPr eaLnBrk="1" hangingPunct="1"/>
            <a:endParaRPr lang="zh-CN" altLang="zh-CN" dirty="0"/>
          </a:p>
        </p:txBody>
      </p:sp>
      <p:pic>
        <p:nvPicPr>
          <p:cNvPr id="19461" name="Picture 4" descr="5a6">
            <a:hlinkClick r:id="rId1" action="ppaction://hlinkfile"/>
          </p:cNvPr>
          <p:cNvPicPr>
            <a:picLocks noChangeAspect="1"/>
          </p:cNvPicPr>
          <p:nvPr/>
        </p:nvPicPr>
        <p:blipFill>
          <a:blip r:embed="rId2"/>
          <a:stretch>
            <a:fillRect/>
          </a:stretch>
        </p:blipFill>
        <p:spPr>
          <a:xfrm>
            <a:off x="468313" y="188913"/>
            <a:ext cx="7920037" cy="5976937"/>
          </a:xfrm>
          <a:prstGeom prst="rect">
            <a:avLst/>
          </a:prstGeom>
          <a:noFill/>
          <a:ln w="9525">
            <a:noFill/>
          </a:ln>
        </p:spPr>
      </p:pic>
      <p:sp>
        <p:nvSpPr>
          <p:cNvPr id="19462" name="Rectangle 5"/>
          <p:cNvSpPr/>
          <p:nvPr/>
        </p:nvSpPr>
        <p:spPr>
          <a:xfrm>
            <a:off x="1619250" y="6237288"/>
            <a:ext cx="3356610" cy="368300"/>
          </a:xfrm>
          <a:prstGeom prst="rect">
            <a:avLst/>
          </a:prstGeom>
          <a:noFill/>
          <a:ln w="12700">
            <a:noFill/>
          </a:ln>
        </p:spPr>
        <p:txBody>
          <a:bodyPr wrap="non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5.2.2MOV</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指令的指令周期</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执行</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8678" name="Rectangle 6"/>
          <p:cNvSpPr/>
          <p:nvPr/>
        </p:nvSpPr>
        <p:spPr>
          <a:xfrm>
            <a:off x="-317" y="6212523"/>
            <a:ext cx="8178800" cy="645160"/>
          </a:xfrm>
          <a:prstGeom prst="rect">
            <a:avLst/>
          </a:prstGeom>
          <a:solidFill>
            <a:srgbClr val="0000FF"/>
          </a:solidFill>
          <a:ln w="12700">
            <a:noFill/>
          </a:ln>
        </p:spPr>
        <p:txBody>
          <a:bodyPr>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① </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操作控制器（</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OC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）送出控制信号到通用寄存器，选择</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R1</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）作源寄存器，选择</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R0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作目标寄存器；</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8679" name="Rectangle 7"/>
          <p:cNvSpPr/>
          <p:nvPr/>
        </p:nvSpPr>
        <p:spPr>
          <a:xfrm>
            <a:off x="338138" y="6212840"/>
            <a:ext cx="5594350" cy="368300"/>
          </a:xfrm>
          <a:prstGeom prst="rect">
            <a:avLst/>
          </a:prstGeom>
          <a:solidFill>
            <a:srgbClr val="0000FF"/>
          </a:solidFill>
          <a:ln w="12700">
            <a:noFill/>
          </a:ln>
        </p:spPr>
        <p:txBody>
          <a:bodyPr>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② OC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送出控制信号到</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ALU</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，指定</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ALU</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做传送操作；</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8680" name="Rectangle 8"/>
          <p:cNvSpPr/>
          <p:nvPr/>
        </p:nvSpPr>
        <p:spPr>
          <a:xfrm>
            <a:off x="754063" y="6212840"/>
            <a:ext cx="8389937" cy="645160"/>
          </a:xfrm>
          <a:prstGeom prst="rect">
            <a:avLst/>
          </a:prstGeom>
          <a:solidFill>
            <a:srgbClr val="0000FF"/>
          </a:solidFill>
          <a:ln w="12700">
            <a:noFill/>
          </a:ln>
        </p:spPr>
        <p:txBody>
          <a:bodyPr>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③ OC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送出控制信号，打开</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ALU</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输出三态门，将</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ALU</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输出送到数据总线</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DBUS</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上。注意，任何时候</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DBUS</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上只能有一个数据。</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8681" name="Rectangle 9"/>
          <p:cNvSpPr/>
          <p:nvPr/>
        </p:nvSpPr>
        <p:spPr>
          <a:xfrm>
            <a:off x="1162050" y="6237605"/>
            <a:ext cx="7524750" cy="368300"/>
          </a:xfrm>
          <a:prstGeom prst="rect">
            <a:avLst/>
          </a:prstGeom>
          <a:solidFill>
            <a:srgbClr val="0000FF"/>
          </a:solidFill>
          <a:ln w="12700">
            <a:noFill/>
          </a:ln>
        </p:spPr>
        <p:txBody>
          <a:bodyPr wrap="squar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④ OC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送出控制信号，将</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DBUS</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上的数据打入到数据缓冲寄存器</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DR</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28682" name="Rectangle 10"/>
          <p:cNvSpPr/>
          <p:nvPr/>
        </p:nvSpPr>
        <p:spPr>
          <a:xfrm>
            <a:off x="1619250" y="6237605"/>
            <a:ext cx="7402195" cy="645160"/>
          </a:xfrm>
          <a:prstGeom prst="rect">
            <a:avLst/>
          </a:prstGeom>
          <a:solidFill>
            <a:srgbClr val="0000FF"/>
          </a:solidFill>
          <a:ln w="12700">
            <a:noFill/>
          </a:ln>
        </p:spPr>
        <p:txBody>
          <a:bodyPr wrap="square">
            <a:spAutoFit/>
          </a:bodyPr>
          <a:p>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⑤ OC</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送出控制信号，将</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DR</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中的数据</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打入到目标寄存器</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R0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R0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的内容由</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00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变为</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10</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。至此，</a:t>
            </a:r>
            <a:r>
              <a:rPr lang="en-US" altLang="zh-CN" b="1">
                <a:solidFill>
                  <a:schemeClr val="accent1">
                    <a:lumMod val="40000"/>
                    <a:lumOff val="60000"/>
                  </a:schemeClr>
                </a:solidFill>
                <a:latin typeface="黑体" panose="02010609060101010101" charset="-122"/>
                <a:ea typeface="黑体" panose="02010609060101010101" charset="-122"/>
                <a:cs typeface="黑体" panose="02010609060101010101" charset="-122"/>
              </a:rPr>
              <a:t>MOV</a:t>
            </a:r>
            <a:r>
              <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rPr>
              <a:t>指令执行结束。</a:t>
            </a:r>
            <a:endParaRPr lang="zh-CN" altLang="en-US" b="1" dirty="0">
              <a:solidFill>
                <a:schemeClr val="accent1">
                  <a:lumMod val="40000"/>
                  <a:lumOff val="60000"/>
                </a:schemeClr>
              </a:solidFill>
              <a:latin typeface="黑体" panose="02010609060101010101" charset="-122"/>
              <a:ea typeface="黑体" panose="02010609060101010101" charset="-122"/>
              <a:cs typeface="黑体" panose="02010609060101010101" charset="-122"/>
            </a:endParaRPr>
          </a:p>
        </p:txBody>
      </p:sp>
      <p:sp>
        <p:nvSpPr>
          <p:cNvPr id="19470" name="矩形 17"/>
          <p:cNvSpPr/>
          <p:nvPr/>
        </p:nvSpPr>
        <p:spPr>
          <a:xfrm>
            <a:off x="0" y="0"/>
            <a:ext cx="3751580" cy="368300"/>
          </a:xfrm>
          <a:prstGeom prst="rect">
            <a:avLst/>
          </a:prstGeom>
          <a:noFill/>
          <a:ln w="9525">
            <a:noFill/>
          </a:ln>
        </p:spPr>
        <p:txBody>
          <a:bodyPr wrap="none">
            <a:spAutoFit/>
          </a:bodyPr>
          <a:p>
            <a:r>
              <a:rPr lang="en-US" altLang="zh-CN" b="1">
                <a:solidFill>
                  <a:srgbClr val="FF0000"/>
                </a:solidFill>
                <a:latin typeface="黑体" panose="02010609060101010101" charset="-122"/>
                <a:ea typeface="黑体" panose="02010609060101010101" charset="-122"/>
                <a:cs typeface="黑体" panose="02010609060101010101" charset="-122"/>
              </a:rPr>
              <a:t>5.2.2 MOV</a:t>
            </a:r>
            <a:r>
              <a:rPr lang="zh-CN" altLang="en-US" b="1" dirty="0">
                <a:solidFill>
                  <a:srgbClr val="FF0000"/>
                </a:solidFill>
                <a:latin typeface="黑体" panose="02010609060101010101" charset="-122"/>
                <a:ea typeface="黑体" panose="02010609060101010101" charset="-122"/>
                <a:cs typeface="黑体" panose="02010609060101010101" charset="-122"/>
              </a:rPr>
              <a:t>指令的指令周期</a:t>
            </a:r>
            <a:r>
              <a:rPr lang="en-US" altLang="zh-CN" b="1">
                <a:solidFill>
                  <a:srgbClr val="FF0000"/>
                </a:solidFill>
                <a:latin typeface="黑体" panose="02010609060101010101" charset="-122"/>
                <a:ea typeface="黑体" panose="02010609060101010101" charset="-122"/>
                <a:cs typeface="黑体" panose="02010609060101010101" charset="-122"/>
              </a:rPr>
              <a:t>——</a:t>
            </a:r>
            <a:r>
              <a:rPr lang="zh-CN" altLang="en-US" b="1" dirty="0">
                <a:solidFill>
                  <a:srgbClr val="FF0000"/>
                </a:solidFill>
                <a:latin typeface="黑体" panose="02010609060101010101" charset="-122"/>
                <a:ea typeface="黑体" panose="02010609060101010101" charset="-122"/>
                <a:cs typeface="黑体" panose="02010609060101010101" charset="-122"/>
              </a:rPr>
              <a:t>执行</a:t>
            </a:r>
            <a:endParaRPr lang="zh-CN" altLang="en-US" b="1" dirty="0">
              <a:solidFill>
                <a:srgbClr val="FF0000"/>
              </a:solidFill>
              <a:latin typeface="黑体" panose="02010609060101010101" charset="-122"/>
              <a:ea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 calcmode="lin" valueType="num">
                                      <p:cBhvr additive="base">
                                        <p:cTn id="7" dur="500" fill="hold"/>
                                        <p:tgtEl>
                                          <p:spTgt spid="28678"/>
                                        </p:tgtEl>
                                        <p:attrNameLst>
                                          <p:attrName>ppt_x</p:attrName>
                                        </p:attrNameLst>
                                      </p:cBhvr>
                                      <p:tavLst>
                                        <p:tav tm="0">
                                          <p:val>
                                            <p:strVal val="#ppt_x"/>
                                          </p:val>
                                        </p:tav>
                                        <p:tav tm="100000">
                                          <p:val>
                                            <p:strVal val="#ppt_x"/>
                                          </p:val>
                                        </p:tav>
                                      </p:tavLst>
                                    </p:anim>
                                    <p:anim calcmode="lin" valueType="num">
                                      <p:cBhvr additive="base">
                                        <p:cTn id="8"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8678"/>
                                        </p:tgtEl>
                                        <p:attrNameLst>
                                          <p:attrName>ppt_x</p:attrName>
                                        </p:attrNameLst>
                                      </p:cBhvr>
                                      <p:tavLst>
                                        <p:tav tm="0">
                                          <p:val>
                                            <p:strVal val="ppt_x"/>
                                          </p:val>
                                        </p:tav>
                                        <p:tav tm="100000">
                                          <p:val>
                                            <p:strVal val="ppt_x"/>
                                          </p:val>
                                        </p:tav>
                                      </p:tavLst>
                                    </p:anim>
                                    <p:anim calcmode="lin" valueType="num">
                                      <p:cBhvr additive="base">
                                        <p:cTn id="13" dur="500"/>
                                        <p:tgtEl>
                                          <p:spTgt spid="28678"/>
                                        </p:tgtEl>
                                        <p:attrNameLst>
                                          <p:attrName>ppt_y</p:attrName>
                                        </p:attrNameLst>
                                      </p:cBhvr>
                                      <p:tavLst>
                                        <p:tav tm="0">
                                          <p:val>
                                            <p:strVal val="ppt_y"/>
                                          </p:val>
                                        </p:tav>
                                        <p:tav tm="100000">
                                          <p:val>
                                            <p:strVal val="1+ppt_h/2"/>
                                          </p:val>
                                        </p:tav>
                                      </p:tavLst>
                                    </p:anim>
                                    <p:set>
                                      <p:cBhvr>
                                        <p:cTn id="14" dur="1" fill="hold">
                                          <p:stCondLst>
                                            <p:cond delay="499"/>
                                          </p:stCondLst>
                                        </p:cTn>
                                        <p:tgtEl>
                                          <p:spTgt spid="2867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9"/>
                                        </p:tgtEl>
                                        <p:attrNameLst>
                                          <p:attrName>style.visibility</p:attrName>
                                        </p:attrNameLst>
                                      </p:cBhvr>
                                      <p:to>
                                        <p:strVal val="visible"/>
                                      </p:to>
                                    </p:set>
                                    <p:anim calcmode="lin" valueType="num">
                                      <p:cBhvr additive="base">
                                        <p:cTn id="19" dur="500" fill="hold"/>
                                        <p:tgtEl>
                                          <p:spTgt spid="28679"/>
                                        </p:tgtEl>
                                        <p:attrNameLst>
                                          <p:attrName>ppt_x</p:attrName>
                                        </p:attrNameLst>
                                      </p:cBhvr>
                                      <p:tavLst>
                                        <p:tav tm="0">
                                          <p:val>
                                            <p:strVal val="#ppt_x"/>
                                          </p:val>
                                        </p:tav>
                                        <p:tav tm="100000">
                                          <p:val>
                                            <p:strVal val="#ppt_x"/>
                                          </p:val>
                                        </p:tav>
                                      </p:tavLst>
                                    </p:anim>
                                    <p:anim calcmode="lin" valueType="num">
                                      <p:cBhvr additive="base">
                                        <p:cTn id="20"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8679"/>
                                        </p:tgtEl>
                                        <p:attrNameLst>
                                          <p:attrName>ppt_x</p:attrName>
                                        </p:attrNameLst>
                                      </p:cBhvr>
                                      <p:tavLst>
                                        <p:tav tm="0">
                                          <p:val>
                                            <p:strVal val="ppt_x"/>
                                          </p:val>
                                        </p:tav>
                                        <p:tav tm="100000">
                                          <p:val>
                                            <p:strVal val="ppt_x"/>
                                          </p:val>
                                        </p:tav>
                                      </p:tavLst>
                                    </p:anim>
                                    <p:anim calcmode="lin" valueType="num">
                                      <p:cBhvr additive="base">
                                        <p:cTn id="25" dur="500"/>
                                        <p:tgtEl>
                                          <p:spTgt spid="28679"/>
                                        </p:tgtEl>
                                        <p:attrNameLst>
                                          <p:attrName>ppt_y</p:attrName>
                                        </p:attrNameLst>
                                      </p:cBhvr>
                                      <p:tavLst>
                                        <p:tav tm="0">
                                          <p:val>
                                            <p:strVal val="ppt_y"/>
                                          </p:val>
                                        </p:tav>
                                        <p:tav tm="100000">
                                          <p:val>
                                            <p:strVal val="1+ppt_h/2"/>
                                          </p:val>
                                        </p:tav>
                                      </p:tavLst>
                                    </p:anim>
                                    <p:set>
                                      <p:cBhvr>
                                        <p:cTn id="26" dur="1" fill="hold">
                                          <p:stCondLst>
                                            <p:cond delay="499"/>
                                          </p:stCondLst>
                                        </p:cTn>
                                        <p:tgtEl>
                                          <p:spTgt spid="2867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80"/>
                                        </p:tgtEl>
                                        <p:attrNameLst>
                                          <p:attrName>style.visibility</p:attrName>
                                        </p:attrNameLst>
                                      </p:cBhvr>
                                      <p:to>
                                        <p:strVal val="visible"/>
                                      </p:to>
                                    </p:set>
                                    <p:anim calcmode="lin" valueType="num">
                                      <p:cBhvr additive="base">
                                        <p:cTn id="31" dur="500" fill="hold"/>
                                        <p:tgtEl>
                                          <p:spTgt spid="28680"/>
                                        </p:tgtEl>
                                        <p:attrNameLst>
                                          <p:attrName>ppt_x</p:attrName>
                                        </p:attrNameLst>
                                      </p:cBhvr>
                                      <p:tavLst>
                                        <p:tav tm="0">
                                          <p:val>
                                            <p:strVal val="#ppt_x"/>
                                          </p:val>
                                        </p:tav>
                                        <p:tav tm="100000">
                                          <p:val>
                                            <p:strVal val="#ppt_x"/>
                                          </p:val>
                                        </p:tav>
                                      </p:tavLst>
                                    </p:anim>
                                    <p:anim calcmode="lin" valueType="num">
                                      <p:cBhvr additive="base">
                                        <p:cTn id="32"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8680"/>
                                        </p:tgtEl>
                                        <p:attrNameLst>
                                          <p:attrName>ppt_x</p:attrName>
                                        </p:attrNameLst>
                                      </p:cBhvr>
                                      <p:tavLst>
                                        <p:tav tm="0">
                                          <p:val>
                                            <p:strVal val="ppt_x"/>
                                          </p:val>
                                        </p:tav>
                                        <p:tav tm="100000">
                                          <p:val>
                                            <p:strVal val="ppt_x"/>
                                          </p:val>
                                        </p:tav>
                                      </p:tavLst>
                                    </p:anim>
                                    <p:anim calcmode="lin" valueType="num">
                                      <p:cBhvr additive="base">
                                        <p:cTn id="37" dur="500"/>
                                        <p:tgtEl>
                                          <p:spTgt spid="28680"/>
                                        </p:tgtEl>
                                        <p:attrNameLst>
                                          <p:attrName>ppt_y</p:attrName>
                                        </p:attrNameLst>
                                      </p:cBhvr>
                                      <p:tavLst>
                                        <p:tav tm="0">
                                          <p:val>
                                            <p:strVal val="ppt_y"/>
                                          </p:val>
                                        </p:tav>
                                        <p:tav tm="100000">
                                          <p:val>
                                            <p:strVal val="1+ppt_h/2"/>
                                          </p:val>
                                        </p:tav>
                                      </p:tavLst>
                                    </p:anim>
                                    <p:set>
                                      <p:cBhvr>
                                        <p:cTn id="38" dur="1" fill="hold">
                                          <p:stCondLst>
                                            <p:cond delay="499"/>
                                          </p:stCondLst>
                                        </p:cTn>
                                        <p:tgtEl>
                                          <p:spTgt spid="2868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681"/>
                                        </p:tgtEl>
                                        <p:attrNameLst>
                                          <p:attrName>style.visibility</p:attrName>
                                        </p:attrNameLst>
                                      </p:cBhvr>
                                      <p:to>
                                        <p:strVal val="visible"/>
                                      </p:to>
                                    </p:set>
                                    <p:anim calcmode="lin" valueType="num">
                                      <p:cBhvr additive="base">
                                        <p:cTn id="43" dur="500" fill="hold"/>
                                        <p:tgtEl>
                                          <p:spTgt spid="28681"/>
                                        </p:tgtEl>
                                        <p:attrNameLst>
                                          <p:attrName>ppt_x</p:attrName>
                                        </p:attrNameLst>
                                      </p:cBhvr>
                                      <p:tavLst>
                                        <p:tav tm="0">
                                          <p:val>
                                            <p:strVal val="#ppt_x"/>
                                          </p:val>
                                        </p:tav>
                                        <p:tav tm="100000">
                                          <p:val>
                                            <p:strVal val="#ppt_x"/>
                                          </p:val>
                                        </p:tav>
                                      </p:tavLst>
                                    </p:anim>
                                    <p:anim calcmode="lin" valueType="num">
                                      <p:cBhvr additive="base">
                                        <p:cTn id="44"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28681"/>
                                        </p:tgtEl>
                                        <p:attrNameLst>
                                          <p:attrName>ppt_x</p:attrName>
                                        </p:attrNameLst>
                                      </p:cBhvr>
                                      <p:tavLst>
                                        <p:tav tm="0">
                                          <p:val>
                                            <p:strVal val="ppt_x"/>
                                          </p:val>
                                        </p:tav>
                                        <p:tav tm="100000">
                                          <p:val>
                                            <p:strVal val="ppt_x"/>
                                          </p:val>
                                        </p:tav>
                                      </p:tavLst>
                                    </p:anim>
                                    <p:anim calcmode="lin" valueType="num">
                                      <p:cBhvr additive="base">
                                        <p:cTn id="49" dur="500"/>
                                        <p:tgtEl>
                                          <p:spTgt spid="28681"/>
                                        </p:tgtEl>
                                        <p:attrNameLst>
                                          <p:attrName>ppt_y</p:attrName>
                                        </p:attrNameLst>
                                      </p:cBhvr>
                                      <p:tavLst>
                                        <p:tav tm="0">
                                          <p:val>
                                            <p:strVal val="ppt_y"/>
                                          </p:val>
                                        </p:tav>
                                        <p:tav tm="100000">
                                          <p:val>
                                            <p:strVal val="1+ppt_h/2"/>
                                          </p:val>
                                        </p:tav>
                                      </p:tavLst>
                                    </p:anim>
                                    <p:set>
                                      <p:cBhvr>
                                        <p:cTn id="50" dur="1" fill="hold">
                                          <p:stCondLst>
                                            <p:cond delay="499"/>
                                          </p:stCondLst>
                                        </p:cTn>
                                        <p:tgtEl>
                                          <p:spTgt spid="2868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682"/>
                                        </p:tgtEl>
                                        <p:attrNameLst>
                                          <p:attrName>style.visibility</p:attrName>
                                        </p:attrNameLst>
                                      </p:cBhvr>
                                      <p:to>
                                        <p:strVal val="visible"/>
                                      </p:to>
                                    </p:set>
                                    <p:anim calcmode="lin" valueType="num">
                                      <p:cBhvr additive="base">
                                        <p:cTn id="55" dur="500" fill="hold"/>
                                        <p:tgtEl>
                                          <p:spTgt spid="28682"/>
                                        </p:tgtEl>
                                        <p:attrNameLst>
                                          <p:attrName>ppt_x</p:attrName>
                                        </p:attrNameLst>
                                      </p:cBhvr>
                                      <p:tavLst>
                                        <p:tav tm="0">
                                          <p:val>
                                            <p:strVal val="#ppt_x"/>
                                          </p:val>
                                        </p:tav>
                                        <p:tav tm="100000">
                                          <p:val>
                                            <p:strVal val="#ppt_x"/>
                                          </p:val>
                                        </p:tav>
                                      </p:tavLst>
                                    </p:anim>
                                    <p:anim calcmode="lin" valueType="num">
                                      <p:cBhvr additive="base">
                                        <p:cTn id="56" dur="500" fill="hold"/>
                                        <p:tgtEl>
                                          <p:spTgt spid="2868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28682"/>
                                        </p:tgtEl>
                                        <p:attrNameLst>
                                          <p:attrName>ppt_x</p:attrName>
                                        </p:attrNameLst>
                                      </p:cBhvr>
                                      <p:tavLst>
                                        <p:tav tm="0">
                                          <p:val>
                                            <p:strVal val="ppt_x"/>
                                          </p:val>
                                        </p:tav>
                                        <p:tav tm="100000">
                                          <p:val>
                                            <p:strVal val="ppt_x"/>
                                          </p:val>
                                        </p:tav>
                                      </p:tavLst>
                                    </p:anim>
                                    <p:anim calcmode="lin" valueType="num">
                                      <p:cBhvr additive="base">
                                        <p:cTn id="61" dur="500"/>
                                        <p:tgtEl>
                                          <p:spTgt spid="28682"/>
                                        </p:tgtEl>
                                        <p:attrNameLst>
                                          <p:attrName>ppt_y</p:attrName>
                                        </p:attrNameLst>
                                      </p:cBhvr>
                                      <p:tavLst>
                                        <p:tav tm="0">
                                          <p:val>
                                            <p:strVal val="ppt_y"/>
                                          </p:val>
                                        </p:tav>
                                        <p:tav tm="100000">
                                          <p:val>
                                            <p:strVal val="1+ppt_h/2"/>
                                          </p:val>
                                        </p:tav>
                                      </p:tavLst>
                                    </p:anim>
                                    <p:set>
                                      <p:cBhvr>
                                        <p:cTn id="62" dur="1" fill="hold">
                                          <p:stCondLst>
                                            <p:cond delay="499"/>
                                          </p:stCondLst>
                                        </p:cTn>
                                        <p:tgtEl>
                                          <p:spTgt spid="286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ldLvl="0" animBg="1"/>
      <p:bldP spid="28678" grpId="1" bldLvl="0" animBg="1"/>
      <p:bldP spid="28679" grpId="0" bldLvl="0" animBg="1"/>
      <p:bldP spid="28679" grpId="1" bldLvl="0" animBg="1"/>
      <p:bldP spid="28680" grpId="0" bldLvl="0" animBg="1"/>
      <p:bldP spid="28680" grpId="1" bldLvl="0" animBg="1"/>
      <p:bldP spid="28681" grpId="0" bldLvl="0" animBg="1"/>
      <p:bldP spid="28681" grpId="1" bldLvl="0" animBg="1"/>
      <p:bldP spid="28682" grpId="0" bldLvl="0" animBg="1"/>
      <p:bldP spid="28682"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0483" name="Rectangle 2"/>
          <p:cNvSpPr>
            <a:spLocks noGrp="1"/>
          </p:cNvSpPr>
          <p:nvPr>
            <p:ph type="title"/>
          </p:nvPr>
        </p:nvSpPr>
        <p:spPr/>
        <p:txBody>
          <a:bodyPr vert="horz" wrap="square" lIns="91440" tIns="45720" rIns="91440" bIns="45720" anchor="b"/>
          <a:p>
            <a:pPr eaLnBrk="1" hangingPunct="1"/>
            <a:r>
              <a:rPr lang="en-US" altLang="zh-CN"/>
              <a:t>5.2.3 LAD</a:t>
            </a:r>
            <a:r>
              <a:rPr lang="zh-CN" altLang="en-US" dirty="0"/>
              <a:t>指令的指令周期</a:t>
            </a:r>
            <a:endParaRPr lang="zh-CN" altLang="en-US" dirty="0"/>
          </a:p>
        </p:txBody>
      </p:sp>
      <p:sp>
        <p:nvSpPr>
          <p:cNvPr id="20484" name="Rectangle 3"/>
          <p:cNvSpPr>
            <a:spLocks noGrp="1"/>
          </p:cNvSpPr>
          <p:nvPr>
            <p:ph idx="1"/>
          </p:nvPr>
        </p:nvSpPr>
        <p:spPr>
          <a:xfrm>
            <a:off x="114300" y="933768"/>
            <a:ext cx="8229600" cy="4411662"/>
          </a:xfrm>
        </p:spPr>
        <p:txBody>
          <a:bodyPr vert="horz" wrap="square" lIns="91440" tIns="45720" rIns="91440" bIns="45720" anchor="t"/>
          <a:p>
            <a:pPr eaLnBrk="1" hangingPunct="1"/>
            <a:r>
              <a:rPr lang="en-US" altLang="zh-CN" dirty="0">
                <a:solidFill>
                  <a:srgbClr val="0070C0"/>
                </a:solidFill>
              </a:rPr>
              <a:t>LAD R1,6</a:t>
            </a:r>
            <a:endParaRPr lang="en-US" altLang="zh-CN" dirty="0">
              <a:solidFill>
                <a:srgbClr val="0070C0"/>
              </a:solidFill>
            </a:endParaRPr>
          </a:p>
          <a:p>
            <a:pPr eaLnBrk="1" hangingPunct="1"/>
            <a:r>
              <a:rPr lang="zh-CN" altLang="en-US" dirty="0"/>
              <a:t>取指周期</a:t>
            </a:r>
            <a:r>
              <a:rPr lang="en-US" altLang="zh-CN" dirty="0"/>
              <a:t>1</a:t>
            </a:r>
            <a:endParaRPr lang="zh-CN" altLang="en-US" dirty="0"/>
          </a:p>
          <a:p>
            <a:pPr eaLnBrk="1" hangingPunct="1"/>
            <a:r>
              <a:rPr lang="zh-CN" altLang="en-US" dirty="0"/>
              <a:t>执行周期</a:t>
            </a:r>
            <a:r>
              <a:rPr lang="en-US" altLang="zh-CN" dirty="0"/>
              <a:t>2</a:t>
            </a:r>
            <a:endParaRPr lang="en-US" altLang="zh-CN" dirty="0"/>
          </a:p>
        </p:txBody>
      </p:sp>
      <p:pic>
        <p:nvPicPr>
          <p:cNvPr id="20485" name="Picture 4" descr="5a7"/>
          <p:cNvPicPr>
            <a:picLocks noChangeAspect="1"/>
          </p:cNvPicPr>
          <p:nvPr/>
        </p:nvPicPr>
        <p:blipFill>
          <a:blip r:embed="rId1"/>
          <a:stretch>
            <a:fillRect/>
          </a:stretch>
        </p:blipFill>
        <p:spPr>
          <a:xfrm>
            <a:off x="2242185" y="1456690"/>
            <a:ext cx="6748780" cy="502348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1507" name="Rectangle 2"/>
          <p:cNvSpPr>
            <a:spLocks noGrp="1"/>
          </p:cNvSpPr>
          <p:nvPr>
            <p:ph type="title"/>
          </p:nvPr>
        </p:nvSpPr>
        <p:spPr>
          <a:xfrm>
            <a:off x="457200" y="70485"/>
            <a:ext cx="7543800" cy="631190"/>
          </a:xfrm>
        </p:spPr>
        <p:txBody>
          <a:bodyPr vert="horz" wrap="square" lIns="91440" tIns="45720" rIns="91440" bIns="45720" anchor="b"/>
          <a:p>
            <a:pPr eaLnBrk="1" hangingPunct="1"/>
            <a:r>
              <a:rPr lang="en-US" altLang="zh-CN"/>
              <a:t>5.2.3LAD</a:t>
            </a:r>
            <a:r>
              <a:rPr lang="zh-CN" altLang="en-US" dirty="0"/>
              <a:t>指令的指令周期</a:t>
            </a:r>
            <a:endParaRPr lang="zh-CN" altLang="en-US" dirty="0"/>
          </a:p>
        </p:txBody>
      </p:sp>
      <p:pic>
        <p:nvPicPr>
          <p:cNvPr id="21508" name="Picture 3" descr="5a8"/>
          <p:cNvPicPr>
            <a:picLocks noChangeAspect="1"/>
          </p:cNvPicPr>
          <p:nvPr>
            <p:ph idx="1"/>
          </p:nvPr>
        </p:nvPicPr>
        <p:blipFill>
          <a:blip r:embed="rId1"/>
          <a:srcRect/>
          <a:stretch>
            <a:fillRect/>
          </a:stretch>
        </p:blipFill>
        <p:spPr>
          <a:xfrm>
            <a:off x="457200" y="1019810"/>
            <a:ext cx="7736840" cy="5838190"/>
          </a:xfrm>
        </p:spPr>
      </p:pic>
      <p:sp>
        <p:nvSpPr>
          <p:cNvPr id="2" name="Rectangle 3"/>
          <p:cNvSpPr>
            <a:spLocks noGrp="1"/>
          </p:cNvSpPr>
          <p:nvPr/>
        </p:nvSpPr>
        <p:spPr>
          <a:xfrm>
            <a:off x="0" y="625475"/>
            <a:ext cx="2884805" cy="170370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lnSpc>
                <a:spcPct val="80000"/>
              </a:lnSpc>
            </a:pPr>
            <a:r>
              <a:rPr lang="en-US" altLang="zh-CN" dirty="0">
                <a:solidFill>
                  <a:srgbClr val="0070C0"/>
                </a:solidFill>
              </a:rPr>
              <a:t>LAD R1,6</a:t>
            </a:r>
            <a:endParaRPr lang="en-US" altLang="zh-CN" dirty="0">
              <a:solidFill>
                <a:srgbClr val="0070C0"/>
              </a:solidFill>
            </a:endParaRPr>
          </a:p>
          <a:p>
            <a:pPr eaLnBrk="1" hangingPunct="1">
              <a:lnSpc>
                <a:spcPct val="80000"/>
              </a:lnSpc>
            </a:pPr>
            <a:r>
              <a:rPr lang="zh-CN" altLang="en-US" dirty="0"/>
              <a:t>取指周期</a:t>
            </a:r>
            <a:endParaRPr lang="zh-CN" altLang="en-US" dirty="0"/>
          </a:p>
          <a:p>
            <a:pPr eaLnBrk="1" hangingPunct="1">
              <a:lnSpc>
                <a:spcPct val="80000"/>
              </a:lnSpc>
            </a:pPr>
            <a:r>
              <a:rPr lang="zh-CN" altLang="en-US" dirty="0"/>
              <a:t>执行周期</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3555" name="Rectangle 2"/>
          <p:cNvSpPr>
            <a:spLocks noGrp="1"/>
          </p:cNvSpPr>
          <p:nvPr>
            <p:ph type="title"/>
          </p:nvPr>
        </p:nvSpPr>
        <p:spPr/>
        <p:txBody>
          <a:bodyPr vert="horz" wrap="square" lIns="91440" tIns="45720" rIns="91440" bIns="45720" anchor="b"/>
          <a:p>
            <a:pPr eaLnBrk="1" hangingPunct="1"/>
            <a:endParaRPr lang="zh-CN" altLang="zh-CN" dirty="0"/>
          </a:p>
        </p:txBody>
      </p:sp>
      <p:pic>
        <p:nvPicPr>
          <p:cNvPr id="23556" name="Picture 3" descr="5a9"/>
          <p:cNvPicPr>
            <a:picLocks noChangeAspect="1"/>
          </p:cNvPicPr>
          <p:nvPr>
            <p:ph idx="1"/>
          </p:nvPr>
        </p:nvPicPr>
        <p:blipFill>
          <a:blip r:embed="rId1"/>
          <a:srcRect/>
          <a:stretch>
            <a:fillRect/>
          </a:stretch>
        </p:blipFill>
        <p:spPr>
          <a:xfrm>
            <a:off x="67310" y="26670"/>
            <a:ext cx="8945245" cy="6751320"/>
          </a:xfrm>
        </p:spPr>
      </p:pic>
      <p:sp>
        <p:nvSpPr>
          <p:cNvPr id="23557" name="Rectangle 4"/>
          <p:cNvSpPr/>
          <p:nvPr/>
        </p:nvSpPr>
        <p:spPr>
          <a:xfrm>
            <a:off x="3439160" y="6407785"/>
            <a:ext cx="2824163" cy="369888"/>
          </a:xfrm>
          <a:prstGeom prst="rect">
            <a:avLst/>
          </a:prstGeom>
          <a:noFill/>
          <a:ln w="12700">
            <a:noFill/>
          </a:ln>
        </p:spPr>
        <p:txBody>
          <a:bodyPr wrap="none">
            <a:spAutoFit/>
          </a:bodyPr>
          <a:p>
            <a:r>
              <a:rPr lang="en-US" altLang="zh-CN" b="1">
                <a:solidFill>
                  <a:srgbClr val="FF0000"/>
                </a:solidFill>
                <a:latin typeface="Arial" panose="020B0604020202020204" pitchFamily="34" charset="0"/>
              </a:rPr>
              <a:t>5.2.4ADD</a:t>
            </a:r>
            <a:r>
              <a:rPr lang="zh-CN" altLang="en-US" b="1" dirty="0">
                <a:solidFill>
                  <a:srgbClr val="FF0000"/>
                </a:solidFill>
                <a:latin typeface="Arial" panose="020B0604020202020204" pitchFamily="34" charset="0"/>
              </a:rPr>
              <a:t>指令的指令周期</a:t>
            </a:r>
            <a:endParaRPr lang="zh-CN" altLang="en-US" b="1" dirty="0">
              <a:solidFill>
                <a:srgbClr val="FF0000"/>
              </a:solidFill>
              <a:latin typeface="Arial" panose="020B0604020202020204" pitchFamily="34" charset="0"/>
            </a:endParaRPr>
          </a:p>
        </p:txBody>
      </p:sp>
      <p:sp>
        <p:nvSpPr>
          <p:cNvPr id="3" name="Rectangle 3"/>
          <p:cNvSpPr>
            <a:spLocks noGrp="1"/>
          </p:cNvSpPr>
          <p:nvPr/>
        </p:nvSpPr>
        <p:spPr>
          <a:xfrm>
            <a:off x="0" y="0"/>
            <a:ext cx="6906260" cy="1703705"/>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algn="l" eaLnBrk="1" hangingPunct="1">
              <a:lnSpc>
                <a:spcPct val="80000"/>
              </a:lnSpc>
              <a:buNone/>
            </a:pPr>
            <a:r>
              <a:rPr lang="en-US" altLang="zh-CN" sz="2400" dirty="0">
                <a:solidFill>
                  <a:srgbClr val="0070C0"/>
                </a:solidFill>
              </a:rPr>
              <a:t>ADD R1,R2</a:t>
            </a:r>
            <a:endParaRPr lang="en-US" altLang="zh-CN" sz="2400" dirty="0">
              <a:solidFill>
                <a:srgbClr val="0070C0"/>
              </a:solidFill>
            </a:endParaRPr>
          </a:p>
          <a:p>
            <a:pPr marL="0" indent="0" algn="l" eaLnBrk="1" hangingPunct="1">
              <a:lnSpc>
                <a:spcPct val="80000"/>
              </a:lnSpc>
              <a:buNone/>
            </a:pPr>
            <a:r>
              <a:rPr lang="zh-CN" altLang="en-US" sz="2400" dirty="0"/>
              <a:t>取指</a:t>
            </a:r>
            <a:r>
              <a:rPr lang="en-US" altLang="zh-CN" sz="2400" dirty="0"/>
              <a:t>1T</a:t>
            </a:r>
            <a:endParaRPr lang="zh-CN" altLang="en-US" sz="2400" dirty="0"/>
          </a:p>
          <a:p>
            <a:pPr marL="0" indent="0" algn="l" eaLnBrk="1" hangingPunct="1">
              <a:lnSpc>
                <a:spcPct val="80000"/>
              </a:lnSpc>
              <a:buNone/>
            </a:pPr>
            <a:r>
              <a:rPr lang="zh-CN" altLang="en-US" sz="2400" dirty="0"/>
              <a:t>执行</a:t>
            </a:r>
            <a:r>
              <a:rPr lang="en-US" altLang="zh-CN" sz="2400" dirty="0"/>
              <a:t>1T</a:t>
            </a:r>
            <a:endParaRPr lang="en-US" altLang="zh-C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4579" name="Rectangle 2"/>
          <p:cNvSpPr>
            <a:spLocks noGrp="1"/>
          </p:cNvSpPr>
          <p:nvPr>
            <p:ph type="title"/>
          </p:nvPr>
        </p:nvSpPr>
        <p:spPr/>
        <p:txBody>
          <a:bodyPr vert="horz" wrap="square" lIns="91440" tIns="45720" rIns="91440" bIns="45720" anchor="b"/>
          <a:p>
            <a:pPr eaLnBrk="1" hangingPunct="1"/>
            <a:r>
              <a:rPr lang="en-US" altLang="zh-CN"/>
              <a:t>5.2.5 STO</a:t>
            </a:r>
            <a:r>
              <a:rPr lang="zh-CN" altLang="en-US" dirty="0"/>
              <a:t>指令的指令周期</a:t>
            </a:r>
            <a:endParaRPr lang="zh-CN" altLang="en-US" dirty="0"/>
          </a:p>
        </p:txBody>
      </p:sp>
      <p:pic>
        <p:nvPicPr>
          <p:cNvPr id="24580" name="Picture 3" descr="5a10"/>
          <p:cNvPicPr>
            <a:picLocks noChangeAspect="1"/>
          </p:cNvPicPr>
          <p:nvPr>
            <p:ph idx="1"/>
          </p:nvPr>
        </p:nvPicPr>
        <p:blipFill>
          <a:blip r:embed="rId1"/>
          <a:srcRect/>
          <a:stretch>
            <a:fillRect/>
          </a:stretch>
        </p:blipFill>
        <p:spPr>
          <a:xfrm>
            <a:off x="1939290" y="1495425"/>
            <a:ext cx="7204710" cy="5362575"/>
          </a:xfrm>
        </p:spPr>
      </p:pic>
      <p:sp>
        <p:nvSpPr>
          <p:cNvPr id="20484" name="Rectangle 3"/>
          <p:cNvSpPr>
            <a:spLocks noGrp="1"/>
          </p:cNvSpPr>
          <p:nvPr/>
        </p:nvSpPr>
        <p:spPr>
          <a:xfrm>
            <a:off x="114300" y="933768"/>
            <a:ext cx="8229600" cy="4411662"/>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r>
              <a:rPr lang="en-US" altLang="zh-CN" dirty="0">
                <a:solidFill>
                  <a:srgbClr val="0070C0"/>
                </a:solidFill>
              </a:rPr>
              <a:t>STO R2,(R3)</a:t>
            </a:r>
            <a:endParaRPr lang="en-US" altLang="zh-CN" dirty="0">
              <a:solidFill>
                <a:srgbClr val="0070C0"/>
              </a:solidFill>
            </a:endParaRPr>
          </a:p>
          <a:p>
            <a:pPr eaLnBrk="1" hangingPunct="1"/>
            <a:r>
              <a:rPr lang="zh-CN" altLang="en-US" dirty="0"/>
              <a:t>取指周期</a:t>
            </a:r>
            <a:r>
              <a:rPr lang="en-US" altLang="zh-CN" dirty="0"/>
              <a:t>1</a:t>
            </a:r>
            <a:endParaRPr lang="zh-CN" altLang="en-US" dirty="0"/>
          </a:p>
          <a:p>
            <a:pPr eaLnBrk="1" hangingPunct="1"/>
            <a:r>
              <a:rPr lang="zh-CN" altLang="en-US" dirty="0"/>
              <a:t>执行周期</a:t>
            </a:r>
            <a:r>
              <a:rPr lang="en-US" altLang="zh-CN" dirty="0"/>
              <a:t>2</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123" name="Rectangle 2"/>
          <p:cNvSpPr>
            <a:spLocks noGrp="1"/>
          </p:cNvSpPr>
          <p:nvPr>
            <p:ph type="title"/>
          </p:nvPr>
        </p:nvSpPr>
        <p:spPr/>
        <p:txBody>
          <a:bodyPr vert="horz" wrap="square" lIns="91440" tIns="45720" rIns="91440" bIns="45720" anchor="b"/>
          <a:p>
            <a:pPr eaLnBrk="1" hangingPunct="1"/>
            <a:r>
              <a:rPr lang="zh-CN" altLang="en-US" b="0" dirty="0">
                <a:solidFill>
                  <a:schemeClr val="tx1"/>
                </a:solidFill>
              </a:rPr>
              <a:t>第五章   中央处理器</a:t>
            </a:r>
            <a:endParaRPr lang="zh-CN" altLang="en-US" b="0" dirty="0">
              <a:solidFill>
                <a:schemeClr val="tx1"/>
              </a:solidFill>
            </a:endParaRPr>
          </a:p>
        </p:txBody>
      </p:sp>
      <p:sp>
        <p:nvSpPr>
          <p:cNvPr id="5124" name="Rectangle 3"/>
          <p:cNvSpPr>
            <a:spLocks noGrp="1"/>
          </p:cNvSpPr>
          <p:nvPr>
            <p:ph idx="1"/>
          </p:nvPr>
        </p:nvSpPr>
        <p:spPr/>
        <p:txBody>
          <a:bodyPr vert="horz" wrap="square" lIns="91440" tIns="45720" rIns="91440" bIns="45720" anchor="t"/>
          <a:p>
            <a:pPr eaLnBrk="1" hangingPunct="1">
              <a:lnSpc>
                <a:spcPct val="140000"/>
              </a:lnSpc>
              <a:buNone/>
            </a:pPr>
            <a:r>
              <a:rPr lang="en-US" altLang="zh-CN" sz="2600"/>
              <a:t>5.1 CPU</a:t>
            </a:r>
            <a:r>
              <a:rPr lang="zh-CN" altLang="en-US" sz="2600" dirty="0"/>
              <a:t>功能和组成</a:t>
            </a:r>
            <a:endParaRPr lang="zh-CN" altLang="en-US" sz="2600" dirty="0"/>
          </a:p>
          <a:p>
            <a:pPr eaLnBrk="1" hangingPunct="1">
              <a:lnSpc>
                <a:spcPct val="140000"/>
              </a:lnSpc>
              <a:buNone/>
            </a:pPr>
            <a:r>
              <a:rPr lang="en-US" altLang="zh-CN" sz="2600"/>
              <a:t>5.2 </a:t>
            </a:r>
            <a:r>
              <a:rPr lang="zh-CN" altLang="en-US" sz="2600" dirty="0"/>
              <a:t>指令周期</a:t>
            </a:r>
            <a:endParaRPr lang="zh-CN" altLang="en-US" sz="2600" dirty="0"/>
          </a:p>
          <a:p>
            <a:pPr eaLnBrk="1" hangingPunct="1">
              <a:lnSpc>
                <a:spcPct val="140000"/>
              </a:lnSpc>
              <a:buNone/>
            </a:pPr>
            <a:r>
              <a:rPr lang="en-US" altLang="zh-CN" sz="2600"/>
              <a:t>5.3 </a:t>
            </a:r>
            <a:r>
              <a:rPr lang="zh-CN" altLang="en-US" sz="2600" dirty="0"/>
              <a:t>时序产生器和控制方式</a:t>
            </a:r>
            <a:endParaRPr lang="zh-CN" altLang="en-US" sz="2600" dirty="0"/>
          </a:p>
          <a:p>
            <a:pPr eaLnBrk="1" hangingPunct="1">
              <a:lnSpc>
                <a:spcPct val="140000"/>
              </a:lnSpc>
              <a:buNone/>
            </a:pPr>
            <a:r>
              <a:rPr lang="en-US" altLang="zh-CN" sz="2600"/>
              <a:t>5.4 </a:t>
            </a:r>
            <a:r>
              <a:rPr lang="zh-CN" altLang="en-US" sz="2600" dirty="0"/>
              <a:t>微程序控制器</a:t>
            </a:r>
            <a:endParaRPr lang="zh-CN" altLang="en-US" sz="2600" dirty="0"/>
          </a:p>
          <a:p>
            <a:pPr eaLnBrk="1" hangingPunct="1">
              <a:lnSpc>
                <a:spcPct val="140000"/>
              </a:lnSpc>
              <a:buNone/>
            </a:pPr>
            <a:r>
              <a:rPr lang="en-US" altLang="zh-CN" sz="2600"/>
              <a:t>5.5 </a:t>
            </a:r>
            <a:r>
              <a:rPr lang="zh-CN" altLang="en-US" sz="2600" dirty="0"/>
              <a:t>硬连线控制器</a:t>
            </a:r>
            <a:endParaRPr lang="zh-CN" altLang="en-US" sz="2600" dirty="0"/>
          </a:p>
          <a:p>
            <a:pPr eaLnBrk="1" hangingPunct="1">
              <a:lnSpc>
                <a:spcPct val="140000"/>
              </a:lnSpc>
              <a:buNone/>
            </a:pPr>
            <a:r>
              <a:rPr lang="en-US" altLang="zh-CN" sz="2600"/>
              <a:t>5.6 </a:t>
            </a:r>
            <a:r>
              <a:rPr lang="zh-CN" altLang="en-US" sz="2600" dirty="0"/>
              <a:t>流水</a:t>
            </a:r>
            <a:r>
              <a:rPr lang="en-US" altLang="zh-CN" sz="2600"/>
              <a:t>CPU</a:t>
            </a:r>
            <a:endParaRPr lang="en-US" altLang="zh-CN" sz="2600"/>
          </a:p>
          <a:p>
            <a:pPr eaLnBrk="1" hangingPunct="1">
              <a:lnSpc>
                <a:spcPct val="140000"/>
              </a:lnSpc>
              <a:buNone/>
            </a:pPr>
            <a:r>
              <a:rPr lang="en-US" altLang="zh-CN" sz="2600"/>
              <a:t>5.7 RISC</a:t>
            </a:r>
            <a:r>
              <a:rPr lang="zh-CN" altLang="en-US" sz="2600" dirty="0"/>
              <a:t> </a:t>
            </a:r>
            <a:r>
              <a:rPr lang="en-US" altLang="zh-CN" sz="2600"/>
              <a:t>CPU</a:t>
            </a:r>
            <a:endParaRPr lang="en-US" altLang="zh-CN"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5603" name="Rectangle 2"/>
          <p:cNvSpPr>
            <a:spLocks noGrp="1"/>
          </p:cNvSpPr>
          <p:nvPr>
            <p:ph type="title"/>
          </p:nvPr>
        </p:nvSpPr>
        <p:spPr/>
        <p:txBody>
          <a:bodyPr vert="horz" wrap="square" lIns="91440" tIns="45720" rIns="91440" bIns="45720" anchor="b"/>
          <a:p>
            <a:pPr eaLnBrk="1" hangingPunct="1"/>
            <a:endParaRPr lang="zh-CN" altLang="zh-CN" dirty="0"/>
          </a:p>
        </p:txBody>
      </p:sp>
      <p:sp>
        <p:nvSpPr>
          <p:cNvPr id="25604" name="Rectangle 3"/>
          <p:cNvSpPr>
            <a:spLocks noGrp="1"/>
          </p:cNvSpPr>
          <p:nvPr>
            <p:ph idx="1"/>
          </p:nvPr>
        </p:nvSpPr>
        <p:spPr/>
        <p:txBody>
          <a:bodyPr vert="horz" wrap="square" lIns="91440" tIns="45720" rIns="91440" bIns="45720" anchor="t"/>
          <a:p>
            <a:pPr eaLnBrk="1" hangingPunct="1"/>
            <a:endParaRPr lang="zh-CN" altLang="zh-CN" dirty="0"/>
          </a:p>
        </p:txBody>
      </p:sp>
      <p:pic>
        <p:nvPicPr>
          <p:cNvPr id="25605" name="Picture 4" descr="5a11"/>
          <p:cNvPicPr>
            <a:picLocks noChangeAspect="1"/>
          </p:cNvPicPr>
          <p:nvPr/>
        </p:nvPicPr>
        <p:blipFill>
          <a:blip r:embed="rId1"/>
          <a:stretch>
            <a:fillRect/>
          </a:stretch>
        </p:blipFill>
        <p:spPr>
          <a:xfrm>
            <a:off x="101600" y="122555"/>
            <a:ext cx="8590280" cy="6481445"/>
          </a:xfrm>
          <a:prstGeom prst="rect">
            <a:avLst/>
          </a:prstGeom>
          <a:noFill/>
          <a:ln w="9525">
            <a:noFill/>
          </a:ln>
        </p:spPr>
      </p:pic>
      <p:sp>
        <p:nvSpPr>
          <p:cNvPr id="25606" name="Rectangle 5"/>
          <p:cNvSpPr/>
          <p:nvPr/>
        </p:nvSpPr>
        <p:spPr>
          <a:xfrm>
            <a:off x="2987675" y="6237288"/>
            <a:ext cx="2762250" cy="366712"/>
          </a:xfrm>
          <a:prstGeom prst="rect">
            <a:avLst/>
          </a:prstGeom>
          <a:noFill/>
          <a:ln w="12700">
            <a:noFill/>
          </a:ln>
        </p:spPr>
        <p:txBody>
          <a:bodyPr wrap="none">
            <a:spAutoFit/>
          </a:bodyPr>
          <a:p>
            <a:r>
              <a:rPr lang="en-US" altLang="zh-CN" b="1">
                <a:solidFill>
                  <a:srgbClr val="FF0000"/>
                </a:solidFill>
                <a:latin typeface="Arial" panose="020B0604020202020204" pitchFamily="34" charset="0"/>
              </a:rPr>
              <a:t>5.2.5STO</a:t>
            </a:r>
            <a:r>
              <a:rPr lang="zh-CN" altLang="en-US" b="1" dirty="0">
                <a:solidFill>
                  <a:srgbClr val="FF0000"/>
                </a:solidFill>
                <a:latin typeface="Arial" panose="020B0604020202020204" pitchFamily="34" charset="0"/>
              </a:rPr>
              <a:t>指令的指令周期</a:t>
            </a:r>
            <a:endParaRPr lang="zh-CN" altLang="en-US" b="1" dirty="0">
              <a:solidFill>
                <a:srgbClr val="FF0000"/>
              </a:solidFill>
              <a:latin typeface="Arial" panose="020B0604020202020204" pitchFamily="34" charset="0"/>
            </a:endParaRPr>
          </a:p>
        </p:txBody>
      </p:sp>
      <p:sp>
        <p:nvSpPr>
          <p:cNvPr id="20484" name="Rectangle 3"/>
          <p:cNvSpPr>
            <a:spLocks noGrp="1"/>
          </p:cNvSpPr>
          <p:nvPr/>
        </p:nvSpPr>
        <p:spPr>
          <a:xfrm>
            <a:off x="0" y="0"/>
            <a:ext cx="2267585" cy="12268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lnSpc>
                <a:spcPct val="70000"/>
              </a:lnSpc>
              <a:buNone/>
            </a:pPr>
            <a:r>
              <a:rPr lang="en-US" altLang="zh-CN" sz="2400" dirty="0">
                <a:solidFill>
                  <a:srgbClr val="0070C0"/>
                </a:solidFill>
              </a:rPr>
              <a:t>STO R2,(R3)</a:t>
            </a:r>
            <a:endParaRPr lang="en-US" altLang="zh-CN" sz="2400" dirty="0">
              <a:solidFill>
                <a:srgbClr val="0070C0"/>
              </a:solidFill>
            </a:endParaRPr>
          </a:p>
          <a:p>
            <a:pPr marL="0" indent="0" eaLnBrk="1" hangingPunct="1">
              <a:lnSpc>
                <a:spcPct val="70000"/>
              </a:lnSpc>
              <a:buNone/>
            </a:pPr>
            <a:r>
              <a:rPr lang="zh-CN" altLang="en-US" sz="2400" dirty="0"/>
              <a:t>取指周期</a:t>
            </a:r>
            <a:r>
              <a:rPr lang="en-US" altLang="zh-CN" sz="2400" dirty="0"/>
              <a:t>1</a:t>
            </a:r>
            <a:endParaRPr lang="zh-CN" altLang="en-US" sz="2400" dirty="0"/>
          </a:p>
          <a:p>
            <a:pPr marL="0" indent="0" eaLnBrk="1" hangingPunct="1">
              <a:lnSpc>
                <a:spcPct val="70000"/>
              </a:lnSpc>
              <a:buNone/>
            </a:pPr>
            <a:r>
              <a:rPr lang="zh-CN" altLang="en-US" sz="2400" dirty="0"/>
              <a:t>执行周期</a:t>
            </a:r>
            <a:r>
              <a:rPr lang="en-US" altLang="zh-CN" sz="2400" dirty="0"/>
              <a:t>2</a:t>
            </a:r>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6627" name="Rectangle 2"/>
          <p:cNvSpPr>
            <a:spLocks noGrp="1"/>
          </p:cNvSpPr>
          <p:nvPr>
            <p:ph type="title"/>
          </p:nvPr>
        </p:nvSpPr>
        <p:spPr>
          <a:xfrm>
            <a:off x="457200" y="122238"/>
            <a:ext cx="7543800" cy="930275"/>
          </a:xfrm>
        </p:spPr>
        <p:txBody>
          <a:bodyPr vert="horz" wrap="square" lIns="91440" tIns="45720" rIns="91440" bIns="45720" anchor="b"/>
          <a:p>
            <a:pPr eaLnBrk="1" hangingPunct="1"/>
            <a:r>
              <a:rPr lang="en-US" altLang="zh-CN"/>
              <a:t>5.2.6 JMP </a:t>
            </a:r>
            <a:r>
              <a:rPr lang="zh-CN" altLang="en-US" dirty="0"/>
              <a:t>指令的指令周期</a:t>
            </a:r>
            <a:endParaRPr lang="zh-CN" altLang="en-US" dirty="0"/>
          </a:p>
        </p:txBody>
      </p:sp>
      <p:pic>
        <p:nvPicPr>
          <p:cNvPr id="26628" name="Picture 4" descr="5a12"/>
          <p:cNvPicPr>
            <a:picLocks noChangeAspect="1"/>
          </p:cNvPicPr>
          <p:nvPr/>
        </p:nvPicPr>
        <p:blipFill>
          <a:blip r:embed="rId1"/>
          <a:stretch>
            <a:fillRect/>
          </a:stretch>
        </p:blipFill>
        <p:spPr>
          <a:xfrm>
            <a:off x="3019425" y="934085"/>
            <a:ext cx="5875020" cy="5668010"/>
          </a:xfrm>
          <a:prstGeom prst="rect">
            <a:avLst/>
          </a:prstGeom>
          <a:noFill/>
          <a:ln w="9525">
            <a:noFill/>
          </a:ln>
        </p:spPr>
      </p:pic>
      <p:sp>
        <p:nvSpPr>
          <p:cNvPr id="20484" name="Rectangle 3"/>
          <p:cNvSpPr>
            <a:spLocks noGrp="1"/>
          </p:cNvSpPr>
          <p:nvPr/>
        </p:nvSpPr>
        <p:spPr>
          <a:xfrm>
            <a:off x="114300" y="933768"/>
            <a:ext cx="8229600" cy="4411662"/>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eaLnBrk="1" hangingPunct="1"/>
            <a:r>
              <a:rPr lang="en-US" altLang="zh-CN" dirty="0">
                <a:solidFill>
                  <a:srgbClr val="0070C0"/>
                </a:solidFill>
              </a:rPr>
              <a:t>JMP 101</a:t>
            </a:r>
            <a:endParaRPr lang="en-US" altLang="zh-CN" dirty="0">
              <a:solidFill>
                <a:srgbClr val="0070C0"/>
              </a:solidFill>
            </a:endParaRPr>
          </a:p>
          <a:p>
            <a:pPr eaLnBrk="1" hangingPunct="1"/>
            <a:r>
              <a:rPr lang="zh-CN" altLang="en-US" dirty="0"/>
              <a:t>取指周期</a:t>
            </a:r>
            <a:r>
              <a:rPr lang="en-US" altLang="zh-CN" dirty="0"/>
              <a:t>1</a:t>
            </a:r>
            <a:endParaRPr lang="zh-CN" altLang="en-US" dirty="0"/>
          </a:p>
          <a:p>
            <a:pPr eaLnBrk="1" hangingPunct="1"/>
            <a:r>
              <a:rPr lang="zh-CN" altLang="en-US" dirty="0"/>
              <a:t>执行周期</a:t>
            </a:r>
            <a:r>
              <a:rPr lang="en-US" altLang="zh-CN" dirty="0"/>
              <a:t>1</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7651" name="Rectangle 2"/>
          <p:cNvSpPr>
            <a:spLocks noGrp="1"/>
          </p:cNvSpPr>
          <p:nvPr>
            <p:ph type="title"/>
          </p:nvPr>
        </p:nvSpPr>
        <p:spPr/>
        <p:txBody>
          <a:bodyPr vert="horz" wrap="square" lIns="91440" tIns="45720" rIns="91440" bIns="45720" anchor="b"/>
          <a:p>
            <a:pPr eaLnBrk="1" hangingPunct="1"/>
            <a:endParaRPr lang="zh-CN" altLang="zh-CN" dirty="0"/>
          </a:p>
        </p:txBody>
      </p:sp>
      <p:sp>
        <p:nvSpPr>
          <p:cNvPr id="27652" name="Rectangle 3"/>
          <p:cNvSpPr>
            <a:spLocks noGrp="1"/>
          </p:cNvSpPr>
          <p:nvPr>
            <p:ph idx="1"/>
          </p:nvPr>
        </p:nvSpPr>
        <p:spPr/>
        <p:txBody>
          <a:bodyPr vert="horz" wrap="square" lIns="91440" tIns="45720" rIns="91440" bIns="45720" anchor="t"/>
          <a:p>
            <a:pPr eaLnBrk="1" hangingPunct="1"/>
            <a:endParaRPr lang="zh-CN" altLang="zh-CN" dirty="0"/>
          </a:p>
        </p:txBody>
      </p:sp>
      <p:pic>
        <p:nvPicPr>
          <p:cNvPr id="27653" name="Picture 4" descr="5a13"/>
          <p:cNvPicPr>
            <a:picLocks noChangeAspect="1"/>
          </p:cNvPicPr>
          <p:nvPr/>
        </p:nvPicPr>
        <p:blipFill>
          <a:blip r:embed="rId1"/>
          <a:stretch>
            <a:fillRect/>
          </a:stretch>
        </p:blipFill>
        <p:spPr>
          <a:xfrm>
            <a:off x="268605" y="122555"/>
            <a:ext cx="8726170" cy="6583680"/>
          </a:xfrm>
          <a:prstGeom prst="rect">
            <a:avLst/>
          </a:prstGeom>
          <a:noFill/>
          <a:ln w="9525">
            <a:noFill/>
          </a:ln>
        </p:spPr>
      </p:pic>
      <p:sp>
        <p:nvSpPr>
          <p:cNvPr id="27654" name="Rectangle 5"/>
          <p:cNvSpPr/>
          <p:nvPr/>
        </p:nvSpPr>
        <p:spPr>
          <a:xfrm>
            <a:off x="3072130" y="6293803"/>
            <a:ext cx="2762250" cy="366712"/>
          </a:xfrm>
          <a:prstGeom prst="rect">
            <a:avLst/>
          </a:prstGeom>
          <a:noFill/>
          <a:ln w="12700">
            <a:noFill/>
          </a:ln>
        </p:spPr>
        <p:txBody>
          <a:bodyPr wrap="none">
            <a:spAutoFit/>
          </a:bodyPr>
          <a:p>
            <a:r>
              <a:rPr lang="en-US" altLang="zh-CN" b="1">
                <a:solidFill>
                  <a:srgbClr val="FF0000"/>
                </a:solidFill>
                <a:latin typeface="Arial" panose="020B0604020202020204" pitchFamily="34" charset="0"/>
              </a:rPr>
              <a:t>5.2.6JMP</a:t>
            </a:r>
            <a:r>
              <a:rPr lang="zh-CN" altLang="en-US" b="1" dirty="0">
                <a:solidFill>
                  <a:srgbClr val="FF0000"/>
                </a:solidFill>
                <a:latin typeface="Arial" panose="020B0604020202020204" pitchFamily="34" charset="0"/>
              </a:rPr>
              <a:t>指令的指令周期</a:t>
            </a:r>
            <a:endParaRPr lang="zh-CN" altLang="en-US" b="1" dirty="0">
              <a:solidFill>
                <a:srgbClr val="FF0000"/>
              </a:solidFill>
              <a:latin typeface="Arial" panose="020B0604020202020204" pitchFamily="34" charset="0"/>
            </a:endParaRPr>
          </a:p>
        </p:txBody>
      </p:sp>
      <p:sp>
        <p:nvSpPr>
          <p:cNvPr id="20484" name="Rectangle 3"/>
          <p:cNvSpPr>
            <a:spLocks noGrp="1"/>
          </p:cNvSpPr>
          <p:nvPr/>
        </p:nvSpPr>
        <p:spPr>
          <a:xfrm>
            <a:off x="0" y="0"/>
            <a:ext cx="2267585" cy="122682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1">
                <a:solidFill>
                  <a:srgbClr val="FF00FF"/>
                </a:solidFill>
                <a:latin typeface="黑体" panose="02010609060101010101" charset="-122"/>
                <a:ea typeface="黑体" panose="02010609060101010101" charset="-122"/>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b="1">
                <a:solidFill>
                  <a:schemeClr val="tx1"/>
                </a:solidFill>
                <a:latin typeface="黑体" panose="02010609060101010101" charset="-122"/>
                <a:ea typeface="黑体" panose="02010609060101010101" charset="-122"/>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b="1">
                <a:solidFill>
                  <a:schemeClr val="tx1"/>
                </a:solidFill>
                <a:latin typeface="黑体" panose="02010609060101010101" charset="-122"/>
                <a:ea typeface="黑体" panose="02010609060101010101" charset="-122"/>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b="1">
                <a:solidFill>
                  <a:schemeClr val="tx1"/>
                </a:solidFill>
                <a:latin typeface="黑体" panose="02010609060101010101" charset="-122"/>
                <a:ea typeface="黑体" panose="02010609060101010101" charset="-122"/>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b="1">
                <a:solidFill>
                  <a:schemeClr val="tx1"/>
                </a:solidFill>
                <a:latin typeface="黑体" panose="02010609060101010101" charset="-122"/>
                <a:ea typeface="黑体" panose="02010609060101010101" charset="-122"/>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pPr marL="0" indent="0" eaLnBrk="1" hangingPunct="1">
              <a:lnSpc>
                <a:spcPct val="70000"/>
              </a:lnSpc>
              <a:buNone/>
            </a:pPr>
            <a:r>
              <a:rPr lang="en-US" altLang="zh-CN" sz="2400" dirty="0">
                <a:solidFill>
                  <a:srgbClr val="0070C0"/>
                </a:solidFill>
              </a:rPr>
              <a:t>JMP 101</a:t>
            </a:r>
            <a:endParaRPr lang="en-US" altLang="zh-CN" sz="2400" dirty="0">
              <a:solidFill>
                <a:srgbClr val="0070C0"/>
              </a:solidFill>
            </a:endParaRPr>
          </a:p>
          <a:p>
            <a:pPr marL="0" indent="0" eaLnBrk="1" hangingPunct="1">
              <a:lnSpc>
                <a:spcPct val="70000"/>
              </a:lnSpc>
              <a:buNone/>
            </a:pPr>
            <a:r>
              <a:rPr lang="zh-CN" altLang="en-US" sz="2400" dirty="0"/>
              <a:t>取指周期</a:t>
            </a:r>
            <a:r>
              <a:rPr lang="en-US" altLang="zh-CN" sz="2400" dirty="0"/>
              <a:t>1</a:t>
            </a:r>
            <a:endParaRPr lang="zh-CN" altLang="en-US" sz="2400" dirty="0"/>
          </a:p>
          <a:p>
            <a:pPr marL="0" indent="0" eaLnBrk="1" hangingPunct="1">
              <a:lnSpc>
                <a:spcPct val="70000"/>
              </a:lnSpc>
              <a:buNone/>
            </a:pPr>
            <a:r>
              <a:rPr lang="zh-CN" altLang="en-US" sz="2400" dirty="0"/>
              <a:t>执行周期</a:t>
            </a:r>
            <a:r>
              <a:rPr lang="en-US" altLang="zh-CN" sz="2400" dirty="0"/>
              <a:t>1</a:t>
            </a:r>
            <a:endParaRPr lang="en-US" altLang="zh-CN"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a:graphicFrameLocks noChangeAspect="1"/>
          </p:cNvGraphicFramePr>
          <p:nvPr>
            <p:ph idx="1"/>
          </p:nvPr>
        </p:nvGraphicFramePr>
        <p:xfrm>
          <a:off x="0" y="44450"/>
          <a:ext cx="5619115" cy="3740785"/>
        </p:xfrm>
        <a:graphic>
          <a:graphicData uri="http://schemas.openxmlformats.org/presentationml/2006/ole">
            <mc:AlternateContent xmlns:mc="http://schemas.openxmlformats.org/markup-compatibility/2006">
              <mc:Choice xmlns:v="urn:schemas-microsoft-com:vml" Requires="v">
                <p:oleObj spid="_x0000_s5" name="" r:id="rId1" imgW="11686540" imgH="7778750" progId="Paint.Picture">
                  <p:embed/>
                </p:oleObj>
              </mc:Choice>
              <mc:Fallback>
                <p:oleObj name="" r:id="rId1" imgW="11686540" imgH="7778750" progId="Paint.Picture">
                  <p:embed/>
                  <p:pic>
                    <p:nvPicPr>
                      <p:cNvPr id="0" name="图片 4"/>
                      <p:cNvPicPr/>
                      <p:nvPr/>
                    </p:nvPicPr>
                    <p:blipFill>
                      <a:blip r:embed="rId2"/>
                      <a:stretch>
                        <a:fillRect/>
                      </a:stretch>
                    </p:blipFill>
                    <p:spPr>
                      <a:xfrm>
                        <a:off x="0" y="44450"/>
                        <a:ext cx="5619115" cy="3740785"/>
                      </a:xfrm>
                      <a:prstGeom prst="rect">
                        <a:avLst/>
                      </a:prstGeom>
                    </p:spPr>
                  </p:pic>
                </p:oleObj>
              </mc:Fallback>
            </mc:AlternateContent>
          </a:graphicData>
        </a:graphic>
      </p:graphicFrame>
      <p:pic>
        <p:nvPicPr>
          <p:cNvPr id="7172" name="图片 16" descr="slide0030_image015.png"/>
          <p:cNvPicPr>
            <a:picLocks noChangeAspect="1"/>
          </p:cNvPicPr>
          <p:nvPr/>
        </p:nvPicPr>
        <p:blipFill>
          <a:blip r:embed="rId3"/>
          <a:stretch>
            <a:fillRect/>
          </a:stretch>
        </p:blipFill>
        <p:spPr>
          <a:xfrm>
            <a:off x="4211955" y="3140710"/>
            <a:ext cx="4815205" cy="3633470"/>
          </a:xfrm>
          <a:prstGeom prst="rect">
            <a:avLst/>
          </a:prstGeom>
          <a:noFill/>
          <a:ln w="9525">
            <a:noFill/>
          </a:ln>
        </p:spPr>
      </p:pic>
      <p:sp>
        <p:nvSpPr>
          <p:cNvPr id="15" name="文本框 14"/>
          <p:cNvSpPr txBox="1"/>
          <p:nvPr/>
        </p:nvSpPr>
        <p:spPr>
          <a:xfrm>
            <a:off x="107315" y="4220845"/>
            <a:ext cx="4128135" cy="829945"/>
          </a:xfrm>
          <a:prstGeom prst="rect">
            <a:avLst/>
          </a:prstGeom>
          <a:solidFill>
            <a:schemeClr val="accent1">
              <a:lumMod val="60000"/>
              <a:lumOff val="40000"/>
            </a:schemeClr>
          </a:solidFill>
        </p:spPr>
        <p:txBody>
          <a:bodyPr wrap="square" rtlCol="0" anchor="t">
            <a:spAutoFit/>
          </a:bodyPr>
          <a:p>
            <a:r>
              <a:rPr lang="zh-CN" sz="2400" dirty="0">
                <a:solidFill>
                  <a:srgbClr val="FF0000"/>
                </a:solidFill>
                <a:sym typeface="+mn-ea"/>
              </a:rPr>
              <a:t>比较两图，右下图的优势有哪些？</a:t>
            </a:r>
            <a:endParaRPr lang="zh-CN" sz="2400" dirty="0">
              <a:solidFill>
                <a:srgbClr val="FF0000"/>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8675" name="Rectangle 2"/>
          <p:cNvSpPr>
            <a:spLocks noGrp="1"/>
          </p:cNvSpPr>
          <p:nvPr>
            <p:ph type="title"/>
          </p:nvPr>
        </p:nvSpPr>
        <p:spPr/>
        <p:txBody>
          <a:bodyPr vert="horz" wrap="square" lIns="91440" tIns="45720" rIns="91440" bIns="45720" anchor="b"/>
          <a:p>
            <a:pPr eaLnBrk="1" hangingPunct="1"/>
            <a:r>
              <a:rPr lang="en-US" altLang="zh-CN" sz="3000"/>
              <a:t>5.2.7 </a:t>
            </a:r>
            <a:r>
              <a:rPr lang="zh-CN" altLang="en-US" sz="3000" dirty="0"/>
              <a:t>用方框图语言表示的指令周期</a:t>
            </a:r>
            <a:endParaRPr lang="zh-CN" altLang="en-US" sz="3000" dirty="0"/>
          </a:p>
        </p:txBody>
      </p:sp>
      <p:sp>
        <p:nvSpPr>
          <p:cNvPr id="28676" name="Rectangle 3"/>
          <p:cNvSpPr>
            <a:spLocks noGrp="1"/>
          </p:cNvSpPr>
          <p:nvPr>
            <p:ph idx="1"/>
          </p:nvPr>
        </p:nvSpPr>
        <p:spPr/>
        <p:txBody>
          <a:bodyPr vert="horz" wrap="square" lIns="91440" tIns="45720" rIns="91440" bIns="45720" anchor="t"/>
          <a:p>
            <a:pPr eaLnBrk="1" hangingPunct="1"/>
            <a:r>
              <a:rPr lang="zh-CN" altLang="en-US" dirty="0"/>
              <a:t>引入目的主要是为了教学目的（控制器设计）</a:t>
            </a:r>
            <a:endParaRPr lang="zh-CN" altLang="en-US" dirty="0"/>
          </a:p>
          <a:p>
            <a:pPr eaLnBrk="1" hangingPunct="1"/>
            <a:r>
              <a:rPr lang="zh-CN" altLang="en-US" dirty="0"/>
              <a:t>方法：</a:t>
            </a:r>
            <a:endParaRPr lang="zh-CN" altLang="en-US" dirty="0"/>
          </a:p>
          <a:p>
            <a:pPr lvl="1" eaLnBrk="1" hangingPunct="1"/>
            <a:r>
              <a:rPr lang="zh-CN" altLang="en-US" dirty="0"/>
              <a:t>指令系统设计（模型机的五指令系统）</a:t>
            </a:r>
            <a:endParaRPr lang="zh-CN" altLang="en-US" dirty="0"/>
          </a:p>
          <a:p>
            <a:pPr lvl="1" eaLnBrk="1" hangingPunct="1"/>
            <a:r>
              <a:rPr lang="zh-CN" altLang="en-US" dirty="0"/>
              <a:t>方框</a:t>
            </a:r>
            <a:r>
              <a:rPr lang="en-US" altLang="zh-CN"/>
              <a:t>——</a:t>
            </a:r>
            <a:r>
              <a:rPr lang="zh-CN" altLang="en-US" dirty="0"/>
              <a:t>按</a:t>
            </a:r>
            <a:r>
              <a:rPr lang="en-US" altLang="zh-CN"/>
              <a:t>CPU</a:t>
            </a:r>
            <a:r>
              <a:rPr lang="zh-CN" altLang="en-US" dirty="0"/>
              <a:t>周期</a:t>
            </a:r>
            <a:endParaRPr lang="zh-CN" altLang="en-US" dirty="0"/>
          </a:p>
          <a:p>
            <a:pPr lvl="1" eaLnBrk="1" hangingPunct="1"/>
            <a:r>
              <a:rPr lang="zh-CN" altLang="en-US" dirty="0"/>
              <a:t>方框内内容</a:t>
            </a:r>
            <a:r>
              <a:rPr lang="en-US" altLang="zh-CN"/>
              <a:t>——</a:t>
            </a:r>
            <a:r>
              <a:rPr lang="zh-CN" altLang="en-US" dirty="0"/>
              <a:t>数据通路操作或控制操作</a:t>
            </a:r>
            <a:endParaRPr lang="zh-CN" altLang="en-US" dirty="0"/>
          </a:p>
          <a:p>
            <a:pPr lvl="1" eaLnBrk="1" hangingPunct="1"/>
            <a:r>
              <a:rPr lang="zh-CN" altLang="en-US" dirty="0"/>
              <a:t>菱形符号</a:t>
            </a:r>
            <a:r>
              <a:rPr lang="en-US" altLang="zh-CN"/>
              <a:t>——</a:t>
            </a:r>
            <a:r>
              <a:rPr lang="zh-CN" altLang="en-US" dirty="0"/>
              <a:t>判别或测试</a:t>
            </a:r>
            <a:endParaRPr lang="zh-CN" altLang="en-US" dirty="0"/>
          </a:p>
          <a:p>
            <a:pPr lvl="1" eaLnBrk="1" hangingPunct="1"/>
            <a:r>
              <a:rPr lang="en-US" altLang="zh-CN"/>
              <a:t>~——</a:t>
            </a:r>
            <a:r>
              <a:rPr lang="zh-CN" altLang="en-US" dirty="0"/>
              <a:t>公操作</a:t>
            </a:r>
            <a:endParaRPr lang="zh-CN" altLang="en-US" dirty="0"/>
          </a:p>
          <a:p>
            <a:pPr lvl="1" eaLnBrk="1" hangingPunct="1"/>
            <a:r>
              <a:rPr lang="zh-CN" altLang="en-US" dirty="0"/>
              <a:t>前边所讲述的</a:t>
            </a:r>
            <a:r>
              <a:rPr lang="en-US" altLang="zh-CN"/>
              <a:t>5</a:t>
            </a:r>
            <a:r>
              <a:rPr lang="zh-CN" altLang="en-US" dirty="0"/>
              <a:t>种操作的框图描述</a:t>
            </a:r>
            <a:endParaRPr lang="zh-CN" altLang="en-US" dirty="0"/>
          </a:p>
          <a:p>
            <a:pPr lvl="1" eaLnBrk="1" hangingPunct="1"/>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9699" name="Rectangle 2"/>
          <p:cNvSpPr>
            <a:spLocks noGrp="1"/>
          </p:cNvSpPr>
          <p:nvPr>
            <p:ph type="title"/>
          </p:nvPr>
        </p:nvSpPr>
        <p:spPr>
          <a:xfrm>
            <a:off x="122555" y="60960"/>
            <a:ext cx="8665210" cy="678180"/>
          </a:xfrm>
        </p:spPr>
        <p:txBody>
          <a:bodyPr vert="horz" wrap="square" lIns="91440" tIns="45720" rIns="91440" bIns="45720" anchor="b"/>
          <a:p>
            <a:pPr eaLnBrk="1" hangingPunct="1"/>
            <a:r>
              <a:rPr lang="en-US" altLang="zh-CN"/>
              <a:t>5.2.7</a:t>
            </a:r>
            <a:r>
              <a:rPr lang="zh-CN" altLang="en-US" dirty="0"/>
              <a:t>用方框图语言表示指令周期</a:t>
            </a:r>
            <a:endParaRPr lang="zh-CN" altLang="en-US" dirty="0"/>
          </a:p>
        </p:txBody>
      </p:sp>
      <p:pic>
        <p:nvPicPr>
          <p:cNvPr id="29700" name="Picture 3" descr="5a14"/>
          <p:cNvPicPr>
            <a:picLocks noChangeAspect="1"/>
          </p:cNvPicPr>
          <p:nvPr>
            <p:ph idx="1"/>
          </p:nvPr>
        </p:nvPicPr>
        <p:blipFill>
          <a:blip r:embed="rId1"/>
          <a:srcRect/>
          <a:stretch>
            <a:fillRect/>
          </a:stretch>
        </p:blipFill>
        <p:spPr>
          <a:xfrm>
            <a:off x="122555" y="739140"/>
            <a:ext cx="9039225" cy="5795645"/>
          </a:xfrm>
        </p:spPr>
      </p:pic>
      <p:sp>
        <p:nvSpPr>
          <p:cNvPr id="29701" name="Line 4"/>
          <p:cNvSpPr/>
          <p:nvPr/>
        </p:nvSpPr>
        <p:spPr>
          <a:xfrm flipV="1">
            <a:off x="123190" y="3442335"/>
            <a:ext cx="8885555" cy="13335"/>
          </a:xfrm>
          <a:prstGeom prst="line">
            <a:avLst/>
          </a:prstGeom>
          <a:ln w="76200" cap="flat" cmpd="sng">
            <a:solidFill>
              <a:srgbClr val="EE2200"/>
            </a:solidFill>
            <a:prstDash val="dashDot"/>
            <a:headEnd type="none" w="sm" len="sm"/>
            <a:tailEnd type="none" w="sm" len="sm"/>
          </a:ln>
        </p:spPr>
      </p:sp>
      <p:sp>
        <p:nvSpPr>
          <p:cNvPr id="29702" name="Text Box 5"/>
          <p:cNvSpPr txBox="1"/>
          <p:nvPr/>
        </p:nvSpPr>
        <p:spPr>
          <a:xfrm>
            <a:off x="8368030" y="2865438"/>
            <a:ext cx="642620" cy="368300"/>
          </a:xfrm>
          <a:prstGeom prst="rect">
            <a:avLst/>
          </a:prstGeom>
          <a:noFill/>
          <a:ln w="12700">
            <a:noFill/>
          </a:ln>
        </p:spPr>
        <p:txBody>
          <a:bodyPr wrap="none">
            <a:spAutoFit/>
          </a:bodyPr>
          <a:p>
            <a:r>
              <a:rPr lang="zh-CN" altLang="en-US" b="1" dirty="0">
                <a:solidFill>
                  <a:srgbClr val="FF0000"/>
                </a:solidFill>
                <a:latin typeface="Arial" panose="020B0604020202020204" pitchFamily="34" charset="0"/>
              </a:rPr>
              <a:t>取指</a:t>
            </a:r>
            <a:endParaRPr lang="zh-CN" altLang="en-US" b="1" dirty="0">
              <a:solidFill>
                <a:srgbClr val="FF0000"/>
              </a:solidFill>
              <a:latin typeface="Arial" panose="020B0604020202020204" pitchFamily="34" charset="0"/>
            </a:endParaRPr>
          </a:p>
        </p:txBody>
      </p:sp>
      <p:sp>
        <p:nvSpPr>
          <p:cNvPr id="29703" name="Text Box 6"/>
          <p:cNvSpPr txBox="1"/>
          <p:nvPr/>
        </p:nvSpPr>
        <p:spPr>
          <a:xfrm>
            <a:off x="8368030" y="3663950"/>
            <a:ext cx="642620" cy="368300"/>
          </a:xfrm>
          <a:prstGeom prst="rect">
            <a:avLst/>
          </a:prstGeom>
          <a:noFill/>
          <a:ln w="12700">
            <a:noFill/>
          </a:ln>
        </p:spPr>
        <p:txBody>
          <a:bodyPr wrap="none">
            <a:spAutoFit/>
          </a:bodyPr>
          <a:p>
            <a:r>
              <a:rPr lang="zh-CN" altLang="en-US" b="1" dirty="0">
                <a:solidFill>
                  <a:srgbClr val="FF0000"/>
                </a:solidFill>
                <a:latin typeface="Arial" panose="020B0604020202020204" pitchFamily="34" charset="0"/>
              </a:rPr>
              <a:t>执行</a:t>
            </a:r>
            <a:endParaRPr lang="zh-CN" altLang="en-US" b="1" dirty="0">
              <a:solidFill>
                <a:srgbClr val="FF0000"/>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pic>
        <p:nvPicPr>
          <p:cNvPr id="29700" name="Picture 3" descr="5a14"/>
          <p:cNvPicPr>
            <a:picLocks noChangeAspect="1"/>
          </p:cNvPicPr>
          <p:nvPr>
            <p:ph idx="1"/>
          </p:nvPr>
        </p:nvPicPr>
        <p:blipFill>
          <a:blip r:embed="rId1"/>
          <a:srcRect/>
          <a:stretch>
            <a:fillRect/>
          </a:stretch>
        </p:blipFill>
        <p:spPr>
          <a:xfrm>
            <a:off x="2812415" y="2689860"/>
            <a:ext cx="6500495" cy="4168140"/>
          </a:xfrm>
        </p:spPr>
      </p:pic>
      <p:pic>
        <p:nvPicPr>
          <p:cNvPr id="7172" name="图片 16" descr="slide0030_image015.png"/>
          <p:cNvPicPr>
            <a:picLocks noChangeAspect="1"/>
          </p:cNvPicPr>
          <p:nvPr/>
        </p:nvPicPr>
        <p:blipFill>
          <a:blip r:embed="rId2"/>
          <a:stretch>
            <a:fillRect/>
          </a:stretch>
        </p:blipFill>
        <p:spPr>
          <a:xfrm>
            <a:off x="-36195" y="44450"/>
            <a:ext cx="5434330" cy="4100830"/>
          </a:xfrm>
          <a:prstGeom prst="rect">
            <a:avLst/>
          </a:prstGeom>
          <a:noFill/>
          <a:ln w="9525">
            <a:noFill/>
          </a:ln>
        </p:spPr>
      </p:pic>
      <p:pic>
        <p:nvPicPr>
          <p:cNvPr id="17413" name="Picture 4" descr="5a4"/>
          <p:cNvPicPr>
            <a:picLocks noChangeAspect="1"/>
          </p:cNvPicPr>
          <p:nvPr/>
        </p:nvPicPr>
        <p:blipFill>
          <a:blip r:embed="rId3"/>
          <a:stretch>
            <a:fillRect/>
          </a:stretch>
        </p:blipFill>
        <p:spPr>
          <a:xfrm>
            <a:off x="-36830" y="3963670"/>
            <a:ext cx="2995930" cy="2894330"/>
          </a:xfrm>
          <a:prstGeom prst="rect">
            <a:avLst/>
          </a:prstGeom>
          <a:noFill/>
          <a:ln w="9525">
            <a:noFill/>
          </a:ln>
        </p:spPr>
      </p:pic>
      <p:sp>
        <p:nvSpPr>
          <p:cNvPr id="15" name="文本框 14"/>
          <p:cNvSpPr txBox="1"/>
          <p:nvPr/>
        </p:nvSpPr>
        <p:spPr>
          <a:xfrm>
            <a:off x="1115695" y="4293235"/>
            <a:ext cx="2055495" cy="460375"/>
          </a:xfrm>
          <a:prstGeom prst="rect">
            <a:avLst/>
          </a:prstGeom>
          <a:noFill/>
        </p:spPr>
        <p:txBody>
          <a:bodyPr wrap="square" rtlCol="0" anchor="t">
            <a:spAutoFit/>
          </a:bodyPr>
          <a:p>
            <a:r>
              <a:rPr lang="en-US" altLang="zh-CN" sz="2400" dirty="0">
                <a:solidFill>
                  <a:srgbClr val="FF0000"/>
                </a:solidFill>
                <a:sym typeface="+mn-ea"/>
              </a:rPr>
              <a:t>MOV  R0,</a:t>
            </a:r>
            <a:r>
              <a:rPr lang="en-US" altLang="zh-CN" sz="2400" dirty="0">
                <a:solidFill>
                  <a:srgbClr val="FF0000"/>
                </a:solidFill>
                <a:sym typeface="+mn-ea"/>
              </a:rPr>
              <a:t>R1</a:t>
            </a:r>
            <a:endParaRPr lang="en-US" altLang="zh-CN" sz="2400" dirty="0">
              <a:solidFill>
                <a:srgbClr val="FF0000"/>
              </a:solidFill>
              <a:sym typeface="+mn-ea"/>
            </a:endParaRPr>
          </a:p>
        </p:txBody>
      </p:sp>
      <p:pic>
        <p:nvPicPr>
          <p:cNvPr id="20485" name="Picture 4" descr="5a7"/>
          <p:cNvPicPr>
            <a:picLocks noChangeAspect="1"/>
          </p:cNvPicPr>
          <p:nvPr/>
        </p:nvPicPr>
        <p:blipFill>
          <a:blip r:embed="rId4"/>
          <a:stretch>
            <a:fillRect/>
          </a:stretch>
        </p:blipFill>
        <p:spPr>
          <a:xfrm>
            <a:off x="5607685" y="0"/>
            <a:ext cx="3536315" cy="2632710"/>
          </a:xfrm>
          <a:prstGeom prst="rect">
            <a:avLst/>
          </a:prstGeom>
          <a:noFill/>
          <a:ln w="9525">
            <a:noFill/>
          </a:ln>
        </p:spPr>
      </p:pic>
      <p:sp>
        <p:nvSpPr>
          <p:cNvPr id="3" name="文本框 2"/>
          <p:cNvSpPr txBox="1"/>
          <p:nvPr/>
        </p:nvSpPr>
        <p:spPr>
          <a:xfrm>
            <a:off x="7523480" y="116840"/>
            <a:ext cx="2055495" cy="460375"/>
          </a:xfrm>
          <a:prstGeom prst="rect">
            <a:avLst/>
          </a:prstGeom>
          <a:noFill/>
        </p:spPr>
        <p:txBody>
          <a:bodyPr wrap="square" rtlCol="0" anchor="t">
            <a:spAutoFit/>
          </a:bodyPr>
          <a:p>
            <a:r>
              <a:rPr lang="en-US" altLang="zh-CN" sz="2400" dirty="0">
                <a:solidFill>
                  <a:srgbClr val="FF0000"/>
                </a:solidFill>
                <a:sym typeface="+mn-ea"/>
              </a:rPr>
              <a:t>LOD  R1,6</a:t>
            </a:r>
            <a:endParaRPr lang="en-US" altLang="zh-CN" sz="2400" dirty="0">
              <a:solidFill>
                <a:srgbClr val="FF0000"/>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0723" name="Rectangle 2"/>
          <p:cNvSpPr>
            <a:spLocks noGrp="1"/>
          </p:cNvSpPr>
          <p:nvPr>
            <p:ph type="title"/>
          </p:nvPr>
        </p:nvSpPr>
        <p:spPr>
          <a:xfrm>
            <a:off x="456565" y="0"/>
            <a:ext cx="8602980" cy="662940"/>
          </a:xfrm>
        </p:spPr>
        <p:txBody>
          <a:bodyPr vert="horz" wrap="square" lIns="91440" tIns="45720" rIns="91440" bIns="45720" anchor="b"/>
          <a:p>
            <a:pPr eaLnBrk="1" hangingPunct="1"/>
            <a:r>
              <a:rPr lang="en-US" altLang="zh-CN"/>
              <a:t>5.2.7</a:t>
            </a:r>
            <a:r>
              <a:rPr lang="zh-CN" altLang="en-US" dirty="0"/>
              <a:t>用方框图语言表示指令周期</a:t>
            </a:r>
            <a:endParaRPr lang="zh-CN" altLang="en-US" dirty="0"/>
          </a:p>
        </p:txBody>
      </p:sp>
      <p:pic>
        <p:nvPicPr>
          <p:cNvPr id="30724" name="Picture 3" descr="5a15"/>
          <p:cNvPicPr>
            <a:picLocks noChangeAspect="1"/>
          </p:cNvPicPr>
          <p:nvPr>
            <p:ph idx="1"/>
          </p:nvPr>
        </p:nvPicPr>
        <p:blipFill>
          <a:blip r:embed="rId1"/>
          <a:srcRect/>
          <a:stretch>
            <a:fillRect/>
          </a:stretch>
        </p:blipFill>
        <p:spPr>
          <a:xfrm>
            <a:off x="575945" y="2111375"/>
            <a:ext cx="8568055" cy="4746625"/>
          </a:xfrm>
        </p:spPr>
      </p:pic>
      <p:sp>
        <p:nvSpPr>
          <p:cNvPr id="30725" name="Text Box 4"/>
          <p:cNvSpPr txBox="1"/>
          <p:nvPr/>
        </p:nvSpPr>
        <p:spPr>
          <a:xfrm>
            <a:off x="188595" y="662940"/>
            <a:ext cx="8602345" cy="1568450"/>
          </a:xfrm>
          <a:prstGeom prst="rect">
            <a:avLst/>
          </a:prstGeom>
          <a:noFill/>
          <a:ln w="12700">
            <a:noFill/>
          </a:ln>
        </p:spPr>
        <p:txBody>
          <a:bodyPr wrap="square">
            <a:spAutoFit/>
          </a:bodyPr>
          <a:p>
            <a:r>
              <a:rPr lang="en-US" altLang="zh-CN" sz="2400" b="1">
                <a:solidFill>
                  <a:srgbClr val="FF0000"/>
                </a:solidFill>
                <a:latin typeface="Arial" panose="020B0604020202020204" pitchFamily="34" charset="0"/>
              </a:rPr>
              <a:t>[</a:t>
            </a:r>
            <a:r>
              <a:rPr lang="zh-CN" altLang="en-US" sz="2400" b="1" dirty="0">
                <a:solidFill>
                  <a:srgbClr val="FF0000"/>
                </a:solidFill>
                <a:latin typeface="Arial" panose="020B0604020202020204" pitchFamily="34" charset="0"/>
              </a:rPr>
              <a:t>例</a:t>
            </a:r>
            <a:r>
              <a:rPr lang="en-US" altLang="zh-CN" sz="2400" b="1" dirty="0">
                <a:solidFill>
                  <a:srgbClr val="FF0000"/>
                </a:solidFill>
                <a:latin typeface="Arial" panose="020B0604020202020204" pitchFamily="34" charset="0"/>
              </a:rPr>
              <a:t>5.1</a:t>
            </a:r>
            <a:r>
              <a:rPr lang="en-US" altLang="zh-CN" sz="2400" b="1">
                <a:solidFill>
                  <a:srgbClr val="FF0000"/>
                </a:solidFill>
                <a:latin typeface="Arial" panose="020B0604020202020204" pitchFamily="34" charset="0"/>
              </a:rPr>
              <a:t>]</a:t>
            </a:r>
            <a:r>
              <a:rPr lang="en-US" altLang="zh-CN" sz="2400" b="1">
                <a:latin typeface="Arial" panose="020B0604020202020204" pitchFamily="34" charset="0"/>
              </a:rPr>
              <a:t> </a:t>
            </a:r>
            <a:r>
              <a:rPr lang="zh-CN" altLang="en-US" sz="2400" b="1" dirty="0">
                <a:latin typeface="Arial" panose="020B0604020202020204" pitchFamily="34" charset="0"/>
              </a:rPr>
              <a:t>双总线结构机器的数据通路图，画出一下指令的</a:t>
            </a:r>
            <a:r>
              <a:rPr lang="zh-CN" altLang="en-US" sz="2400" b="1" dirty="0">
                <a:sym typeface="+mn-ea"/>
              </a:rPr>
              <a:t>指令周期流程图</a:t>
            </a:r>
            <a:endParaRPr lang="zh-CN" altLang="en-US" sz="2400" b="1" dirty="0">
              <a:latin typeface="Arial" panose="020B0604020202020204" pitchFamily="34" charset="0"/>
            </a:endParaRPr>
          </a:p>
          <a:p>
            <a:r>
              <a:rPr lang="en-US" altLang="zh-CN" sz="2400" b="1" dirty="0">
                <a:latin typeface="Arial" panose="020B0604020202020204" pitchFamily="34" charset="0"/>
              </a:rPr>
              <a:t>1</a:t>
            </a:r>
            <a:r>
              <a:rPr lang="zh-CN" altLang="en-US" sz="2400" b="1" dirty="0">
                <a:latin typeface="Arial" panose="020B0604020202020204" pitchFamily="34" charset="0"/>
              </a:rPr>
              <a:t>、</a:t>
            </a:r>
            <a:r>
              <a:rPr lang="en-US" altLang="zh-CN" sz="2400" b="1" dirty="0">
                <a:latin typeface="Arial" panose="020B0604020202020204" pitchFamily="34" charset="0"/>
              </a:rPr>
              <a:t>ADD R2</a:t>
            </a:r>
            <a:r>
              <a:rPr lang="zh-CN" altLang="en-US" sz="2400" b="1" dirty="0">
                <a:latin typeface="Arial" panose="020B0604020202020204" pitchFamily="34" charset="0"/>
              </a:rPr>
              <a:t>，</a:t>
            </a:r>
            <a:r>
              <a:rPr lang="en-US" altLang="zh-CN" sz="2400" b="1" dirty="0">
                <a:latin typeface="Arial" panose="020B0604020202020204" pitchFamily="34" charset="0"/>
              </a:rPr>
              <a:t>R0  </a:t>
            </a:r>
            <a:r>
              <a:rPr lang="zh-CN" altLang="en-US" sz="2400" b="1" dirty="0">
                <a:latin typeface="Arial" panose="020B0604020202020204" pitchFamily="34" charset="0"/>
              </a:rPr>
              <a:t>（完成 </a:t>
            </a:r>
            <a:r>
              <a:rPr lang="en-US" altLang="zh-CN" sz="2400" b="1" dirty="0">
                <a:latin typeface="Arial" panose="020B0604020202020204" pitchFamily="34" charset="0"/>
              </a:rPr>
              <a:t>(R0)+(R2)</a:t>
            </a:r>
            <a:r>
              <a:rPr lang="en-US" altLang="zh-CN" sz="2400" b="1" dirty="0">
                <a:latin typeface="黑体" panose="02010609060101010101" charset="-122"/>
                <a:ea typeface="黑体" panose="02010609060101010101" charset="-122"/>
              </a:rPr>
              <a:t>→</a:t>
            </a:r>
            <a:r>
              <a:rPr lang="en-US" altLang="zh-CN" sz="2400" b="1" dirty="0">
                <a:latin typeface="Arial" panose="020B0604020202020204" pitchFamily="34" charset="0"/>
              </a:rPr>
              <a:t> (R0)</a:t>
            </a:r>
            <a:r>
              <a:rPr lang="zh-CN" altLang="en-US" sz="2400" b="1" dirty="0">
                <a:latin typeface="Arial" panose="020B0604020202020204" pitchFamily="34" charset="0"/>
              </a:rPr>
              <a:t>）</a:t>
            </a:r>
            <a:endParaRPr lang="zh-CN" altLang="en-US" sz="2400" b="1" dirty="0">
              <a:latin typeface="Arial" panose="020B0604020202020204" pitchFamily="34" charset="0"/>
            </a:endParaRPr>
          </a:p>
          <a:p>
            <a:r>
              <a:rPr lang="en-US" altLang="zh-CN" sz="2400" b="1" dirty="0">
                <a:latin typeface="Arial" panose="020B0604020202020204" pitchFamily="34" charset="0"/>
              </a:rPr>
              <a:t>2</a:t>
            </a:r>
            <a:r>
              <a:rPr lang="zh-CN" altLang="en-US" sz="2400" b="1" dirty="0">
                <a:latin typeface="Arial" panose="020B0604020202020204" pitchFamily="34" charset="0"/>
              </a:rPr>
              <a:t>、</a:t>
            </a:r>
            <a:r>
              <a:rPr lang="en-US" altLang="zh-CN" sz="2400" b="1" dirty="0">
                <a:latin typeface="Arial" panose="020B0604020202020204" pitchFamily="34" charset="0"/>
              </a:rPr>
              <a:t>SUB</a:t>
            </a:r>
            <a:r>
              <a:rPr lang="en-US" altLang="zh-CN" sz="2400" b="1" dirty="0">
                <a:sym typeface="+mn-ea"/>
              </a:rPr>
              <a:t> R2</a:t>
            </a:r>
            <a:r>
              <a:rPr lang="zh-CN" altLang="en-US" sz="2400" b="1" dirty="0">
                <a:sym typeface="+mn-ea"/>
              </a:rPr>
              <a:t>，</a:t>
            </a:r>
            <a:r>
              <a:rPr lang="en-US" altLang="zh-CN" sz="2400" b="1" dirty="0">
                <a:sym typeface="+mn-ea"/>
              </a:rPr>
              <a:t>R1  </a:t>
            </a:r>
            <a:r>
              <a:rPr lang="zh-CN" altLang="en-US" sz="2400" b="1" dirty="0">
                <a:sym typeface="+mn-ea"/>
              </a:rPr>
              <a:t>（完成 </a:t>
            </a:r>
            <a:r>
              <a:rPr lang="en-US" altLang="zh-CN" sz="2400" b="1" dirty="0">
                <a:sym typeface="+mn-ea"/>
              </a:rPr>
              <a:t>(R3)-(R1)</a:t>
            </a:r>
            <a:r>
              <a:rPr lang="en-US" altLang="zh-CN" sz="2400" b="1" dirty="0">
                <a:latin typeface="黑体" panose="02010609060101010101" charset="-122"/>
                <a:ea typeface="黑体" panose="02010609060101010101" charset="-122"/>
                <a:sym typeface="+mn-ea"/>
              </a:rPr>
              <a:t>→</a:t>
            </a:r>
            <a:r>
              <a:rPr lang="en-US" altLang="zh-CN" sz="2400" b="1" dirty="0">
                <a:sym typeface="+mn-ea"/>
              </a:rPr>
              <a:t> (R3)</a:t>
            </a:r>
            <a:r>
              <a:rPr lang="zh-CN" altLang="en-US" sz="2400" b="1" dirty="0">
                <a:sym typeface="+mn-ea"/>
              </a:rPr>
              <a:t>）</a:t>
            </a:r>
            <a:endParaRPr lang="en-US" altLang="zh-CN" sz="2400" b="1"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pic>
        <p:nvPicPr>
          <p:cNvPr id="31747" name="Picture 2" descr="5a16"/>
          <p:cNvPicPr>
            <a:picLocks noChangeAspect="1"/>
          </p:cNvPicPr>
          <p:nvPr/>
        </p:nvPicPr>
        <p:blipFill>
          <a:blip r:embed="rId1"/>
          <a:stretch>
            <a:fillRect/>
          </a:stretch>
        </p:blipFill>
        <p:spPr>
          <a:xfrm>
            <a:off x="0" y="0"/>
            <a:ext cx="7689215" cy="6539230"/>
          </a:xfrm>
          <a:prstGeom prst="rect">
            <a:avLst/>
          </a:prstGeom>
          <a:noFill/>
          <a:ln w="9525">
            <a:noFill/>
          </a:ln>
        </p:spPr>
      </p:pic>
      <p:sp>
        <p:nvSpPr>
          <p:cNvPr id="31748" name="Rectangle 3"/>
          <p:cNvSpPr/>
          <p:nvPr/>
        </p:nvSpPr>
        <p:spPr>
          <a:xfrm>
            <a:off x="2886393" y="6490970"/>
            <a:ext cx="3155950" cy="366713"/>
          </a:xfrm>
          <a:prstGeom prst="rect">
            <a:avLst/>
          </a:prstGeom>
          <a:noFill/>
          <a:ln w="12700">
            <a:noFill/>
          </a:ln>
        </p:spPr>
        <p:txBody>
          <a:bodyPr wrap="none">
            <a:spAutoFit/>
          </a:bodyPr>
          <a:p>
            <a:r>
              <a:rPr lang="zh-CN" altLang="en-US" b="1" dirty="0">
                <a:solidFill>
                  <a:schemeClr val="tx2"/>
                </a:solidFill>
                <a:latin typeface="Arial" panose="020B0604020202020204" pitchFamily="34" charset="0"/>
              </a:rPr>
              <a:t>注意微操作控制信号（右边）</a:t>
            </a:r>
            <a:endParaRPr lang="zh-CN" altLang="en-US" b="1" dirty="0">
              <a:solidFill>
                <a:schemeClr val="tx2"/>
              </a:solidFill>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0723" name="Rectangle 2"/>
          <p:cNvSpPr>
            <a:spLocks noGrp="1"/>
          </p:cNvSpPr>
          <p:nvPr>
            <p:ph type="title"/>
          </p:nvPr>
        </p:nvSpPr>
        <p:spPr>
          <a:xfrm>
            <a:off x="456565" y="0"/>
            <a:ext cx="8602980" cy="662940"/>
          </a:xfrm>
        </p:spPr>
        <p:txBody>
          <a:bodyPr vert="horz" wrap="square" lIns="91440" tIns="45720" rIns="91440" bIns="45720" anchor="b"/>
          <a:p>
            <a:pPr eaLnBrk="1" hangingPunct="1"/>
            <a:r>
              <a:rPr lang="en-US" altLang="zh-CN"/>
              <a:t>5.2.7</a:t>
            </a:r>
            <a:r>
              <a:rPr lang="zh-CN" altLang="en-US" dirty="0"/>
              <a:t>用方框图语言表示指令周期</a:t>
            </a:r>
            <a:endParaRPr lang="zh-CN" altLang="en-US" dirty="0"/>
          </a:p>
        </p:txBody>
      </p:sp>
      <p:pic>
        <p:nvPicPr>
          <p:cNvPr id="30724" name="Picture 3" descr="5a15"/>
          <p:cNvPicPr>
            <a:picLocks noChangeAspect="1"/>
          </p:cNvPicPr>
          <p:nvPr>
            <p:ph idx="1"/>
            <p:custDataLst>
              <p:tags r:id="rId1"/>
            </p:custDataLst>
          </p:nvPr>
        </p:nvPicPr>
        <p:blipFill>
          <a:blip r:embed="rId2"/>
          <a:srcRect/>
          <a:stretch>
            <a:fillRect/>
          </a:stretch>
        </p:blipFill>
        <p:spPr>
          <a:xfrm>
            <a:off x="-36195" y="1009015"/>
            <a:ext cx="6540500" cy="3623310"/>
          </a:xfrm>
        </p:spPr>
      </p:pic>
      <p:sp>
        <p:nvSpPr>
          <p:cNvPr id="15" name="文本框 14"/>
          <p:cNvSpPr txBox="1"/>
          <p:nvPr/>
        </p:nvSpPr>
        <p:spPr>
          <a:xfrm>
            <a:off x="35560" y="548640"/>
            <a:ext cx="7560310" cy="460375"/>
          </a:xfrm>
          <a:prstGeom prst="rect">
            <a:avLst/>
          </a:prstGeom>
          <a:solidFill>
            <a:schemeClr val="accent1">
              <a:lumMod val="60000"/>
              <a:lumOff val="40000"/>
            </a:schemeClr>
          </a:solidFill>
        </p:spPr>
        <p:txBody>
          <a:bodyPr wrap="square" rtlCol="0" anchor="t">
            <a:spAutoFit/>
          </a:bodyPr>
          <a:p>
            <a:r>
              <a:rPr lang="zh-CN" sz="2400" dirty="0">
                <a:solidFill>
                  <a:srgbClr val="FF0000"/>
                </a:solidFill>
                <a:sym typeface="+mn-ea"/>
              </a:rPr>
              <a:t>如何修改该图，使取指周期缩短</a:t>
            </a:r>
            <a:endParaRPr lang="zh-CN" sz="2400" dirty="0">
              <a:solidFill>
                <a:srgbClr val="FF0000"/>
              </a:solidFill>
              <a:sym typeface="+mn-ea"/>
            </a:endParaRPr>
          </a:p>
        </p:txBody>
      </p:sp>
      <p:pic>
        <p:nvPicPr>
          <p:cNvPr id="31747" name="Picture 2" descr="5a16"/>
          <p:cNvPicPr>
            <a:picLocks noChangeAspect="1"/>
          </p:cNvPicPr>
          <p:nvPr>
            <p:custDataLst>
              <p:tags r:id="rId3"/>
            </p:custDataLst>
          </p:nvPr>
        </p:nvPicPr>
        <p:blipFill>
          <a:blip r:embed="rId4"/>
          <a:srcRect r="45759"/>
          <a:stretch>
            <a:fillRect/>
          </a:stretch>
        </p:blipFill>
        <p:spPr>
          <a:xfrm>
            <a:off x="6623685" y="1412875"/>
            <a:ext cx="2426335" cy="4085590"/>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147"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.1  CPU</a:t>
            </a:r>
            <a:r>
              <a:rPr lang="zh-CN" altLang="en-US" dirty="0">
                <a:solidFill>
                  <a:schemeClr val="tx1"/>
                </a:solidFill>
              </a:rPr>
              <a:t>的功能和组成</a:t>
            </a:r>
            <a:endParaRPr lang="zh-CN" altLang="en-US" dirty="0">
              <a:solidFill>
                <a:schemeClr val="tx1"/>
              </a:solidFill>
            </a:endParaRPr>
          </a:p>
        </p:txBody>
      </p:sp>
      <p:sp>
        <p:nvSpPr>
          <p:cNvPr id="6148" name="Rectangle 3"/>
          <p:cNvSpPr>
            <a:spLocks noGrp="1"/>
          </p:cNvSpPr>
          <p:nvPr>
            <p:ph idx="1"/>
          </p:nvPr>
        </p:nvSpPr>
        <p:spPr/>
        <p:txBody>
          <a:bodyPr vert="horz" wrap="square" lIns="91440" tIns="45720" rIns="91440" bIns="45720" anchor="t"/>
          <a:p>
            <a:pPr eaLnBrk="1" hangingPunct="1">
              <a:lnSpc>
                <a:spcPct val="140000"/>
              </a:lnSpc>
              <a:buNone/>
            </a:pPr>
            <a:r>
              <a:rPr lang="en-US" altLang="zh-CN"/>
              <a:t>5.1.1 CPU</a:t>
            </a:r>
            <a:r>
              <a:rPr lang="zh-CN" altLang="en-US" dirty="0"/>
              <a:t>的功能</a:t>
            </a:r>
            <a:endParaRPr lang="en-US" altLang="zh-CN"/>
          </a:p>
          <a:p>
            <a:pPr eaLnBrk="1" hangingPunct="1">
              <a:lnSpc>
                <a:spcPct val="140000"/>
              </a:lnSpc>
              <a:buNone/>
            </a:pPr>
            <a:r>
              <a:rPr lang="en-US" altLang="zh-CN"/>
              <a:t>5.1.2 CPU</a:t>
            </a:r>
            <a:r>
              <a:rPr lang="zh-CN" altLang="en-US" dirty="0"/>
              <a:t>的基本组成</a:t>
            </a:r>
            <a:endParaRPr lang="en-US" altLang="zh-CN"/>
          </a:p>
          <a:p>
            <a:pPr eaLnBrk="1" hangingPunct="1">
              <a:lnSpc>
                <a:spcPct val="140000"/>
              </a:lnSpc>
              <a:buNone/>
            </a:pPr>
            <a:r>
              <a:rPr lang="en-US" altLang="zh-CN"/>
              <a:t>5.1.3 CPU</a:t>
            </a:r>
            <a:r>
              <a:rPr lang="zh-CN" altLang="en-US" dirty="0"/>
              <a:t>中的主要寄存器</a:t>
            </a:r>
            <a:endParaRPr lang="en-US" altLang="zh-CN"/>
          </a:p>
          <a:p>
            <a:pPr eaLnBrk="1" hangingPunct="1">
              <a:lnSpc>
                <a:spcPct val="140000"/>
              </a:lnSpc>
              <a:buNone/>
            </a:pPr>
            <a:r>
              <a:rPr lang="en-US" altLang="zh-CN"/>
              <a:t>5.1.4 </a:t>
            </a:r>
            <a:r>
              <a:rPr lang="zh-CN" altLang="en-US" dirty="0"/>
              <a:t>操作控制器与时序产生器</a:t>
            </a:r>
            <a:br>
              <a:rPr lang="zh-CN" altLang="en-US" dirty="0"/>
            </a:b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2</a:t>
            </a:r>
            <a:r>
              <a:rPr lang="zh-CN" altLang="en-US" sz="2800">
                <a:solidFill>
                  <a:srgbClr val="FF00FF"/>
                </a:solidFill>
                <a:latin typeface="黑体" panose="02010609060101010101" charset="-122"/>
                <a:ea typeface="黑体" panose="02010609060101010101" charset="-122"/>
                <a:cs typeface="+mn-cs"/>
              </a:rPr>
              <a:t>、</a:t>
            </a:r>
            <a:r>
              <a:rPr lang="zh-CN" altLang="en-US" sz="2800">
                <a:solidFill>
                  <a:srgbClr val="FF0000"/>
                </a:solidFill>
                <a:latin typeface="黑体" panose="02010609060101010101" charset="-122"/>
                <a:ea typeface="黑体" panose="02010609060101010101" charset="-122"/>
                <a:cs typeface="+mn-cs"/>
              </a:rPr>
              <a:t>习题</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5.2 </a:t>
            </a:r>
            <a:r>
              <a:rPr lang="zh-CN" altLang="en-US" sz="2800">
                <a:solidFill>
                  <a:srgbClr val="0000FF"/>
                </a:solidFill>
                <a:latin typeface="黑体" panose="02010609060101010101" charset="-122"/>
                <a:ea typeface="黑体" panose="02010609060101010101" charset="-122"/>
                <a:cs typeface="+mn-cs"/>
              </a:rPr>
              <a:t>指令周期</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a:t>
            </a:r>
            <a:r>
              <a:rPr lang="en-US" altLang="zh-CN" sz="2800">
                <a:solidFill>
                  <a:srgbClr val="2BCB23"/>
                </a:solidFill>
                <a:latin typeface="黑体" panose="02010609060101010101" charset="-122"/>
                <a:ea typeface="黑体" panose="02010609060101010101" charset="-122"/>
                <a:cs typeface="+mn-cs"/>
              </a:rPr>
              <a:t>3</a:t>
            </a:r>
            <a:r>
              <a:rPr lang="zh-CN" altLang="en-US" sz="2800">
                <a:solidFill>
                  <a:srgbClr val="2BCB23"/>
                </a:solidFill>
                <a:latin typeface="黑体" panose="02010609060101010101" charset="-122"/>
                <a:ea typeface="黑体" panose="02010609060101010101" charset="-122"/>
                <a:cs typeface="+mn-cs"/>
              </a:rPr>
              <a:t>选择，</a:t>
            </a:r>
            <a:r>
              <a:rPr lang="en-US" altLang="zh-CN" sz="2800">
                <a:solidFill>
                  <a:srgbClr val="2BCB23"/>
                </a:solidFill>
                <a:latin typeface="黑体" panose="02010609060101010101" charset="-122"/>
                <a:ea typeface="黑体" panose="02010609060101010101" charset="-122"/>
                <a:cs typeface="+mn-cs"/>
              </a:rPr>
              <a:t>8</a:t>
            </a:r>
            <a:r>
              <a:rPr lang="zh-CN" altLang="en-US" sz="2800">
                <a:solidFill>
                  <a:srgbClr val="2BCB23"/>
                </a:solidFill>
                <a:latin typeface="黑体" panose="02010609060101010101" charset="-122"/>
                <a:ea typeface="黑体" panose="02010609060101010101" charset="-122"/>
                <a:cs typeface="+mn-cs"/>
              </a:rPr>
              <a:t>判断，</a:t>
            </a:r>
            <a:r>
              <a:rPr lang="en-US" altLang="zh-CN" sz="2800">
                <a:solidFill>
                  <a:srgbClr val="2BCB23"/>
                </a:solidFill>
                <a:latin typeface="黑体" panose="02010609060101010101" charset="-122"/>
                <a:ea typeface="黑体" panose="02010609060101010101" charset="-122"/>
                <a:cs typeface="+mn-cs"/>
              </a:rPr>
              <a:t>3</a:t>
            </a:r>
            <a:r>
              <a:rPr lang="zh-CN" altLang="en-US" sz="2800">
                <a:solidFill>
                  <a:srgbClr val="2BCB23"/>
                </a:solidFill>
                <a:latin typeface="黑体" panose="02010609060101010101" charset="-122"/>
                <a:ea typeface="黑体" panose="02010609060101010101" charset="-122"/>
                <a:cs typeface="+mn-cs"/>
              </a:rPr>
              <a:t>简答）</a:t>
            </a:r>
            <a:endParaRPr lang="zh-CN" altLang="en-US"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charset="-122"/>
                <a:ea typeface="黑体" panose="02010609060101010101" charset="-122"/>
                <a:cs typeface="+mn-cs"/>
              </a:rPr>
              <a:t> </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word</a:t>
            </a:r>
            <a:r>
              <a:rPr lang="zh-CN" altLang="en-US" sz="2800">
                <a:solidFill>
                  <a:srgbClr val="0000FF"/>
                </a:solidFill>
                <a:latin typeface="黑体" panose="02010609060101010101" charset="-122"/>
                <a:ea typeface="黑体" panose="02010609060101010101" charset="-122"/>
                <a:cs typeface="+mn-cs"/>
              </a:rPr>
              <a:t>文档）</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charset="-122"/>
                <a:ea typeface="黑体" panose="02010609060101010101" charset="-122"/>
                <a:cs typeface="+mn-cs"/>
              </a:rPr>
              <a:t>  </a:t>
            </a:r>
            <a:r>
              <a:rPr lang="zh-CN" altLang="en-US" sz="2800">
                <a:latin typeface="黑体" panose="02010609060101010101" charset="-122"/>
                <a:ea typeface="黑体" panose="02010609060101010101" charset="-122"/>
                <a:cs typeface="+mn-cs"/>
              </a:rPr>
              <a:t>（布置作业后的</a:t>
            </a:r>
            <a:r>
              <a:rPr lang="en-US" altLang="zh-CN" sz="2800">
                <a:latin typeface="黑体" panose="02010609060101010101" charset="-122"/>
                <a:ea typeface="黑体" panose="02010609060101010101" charset="-122"/>
                <a:cs typeface="+mn-cs"/>
              </a:rPr>
              <a:t>48</a:t>
            </a:r>
            <a:r>
              <a:rPr lang="zh-CN" altLang="en-US" sz="2800">
                <a:latin typeface="黑体" panose="02010609060101010101" charset="-122"/>
                <a:ea typeface="黑体" panose="02010609060101010101" charset="-122"/>
                <a:cs typeface="+mn-cs"/>
              </a:rPr>
              <a:t>小时内交作业）</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（答案写在本子上，拍照后由学委汇总</a:t>
            </a:r>
            <a:r>
              <a:rPr lang="zh-CN" sz="2800">
                <a:latin typeface="黑体" panose="02010609060101010101" charset="-122"/>
                <a:ea typeface="黑体" panose="02010609060101010101" charset="-122"/>
                <a:cs typeface="+mn-cs"/>
              </a:rPr>
              <a:t>发老师</a:t>
            </a:r>
            <a:r>
              <a:rPr lang="en-US" altLang="zh-CN" sz="2800">
                <a:latin typeface="黑体" panose="02010609060101010101" charset="-122"/>
                <a:ea typeface="黑体" panose="02010609060101010101" charset="-122"/>
                <a:cs typeface="+mn-cs"/>
              </a:rPr>
              <a:t>qq</a:t>
            </a:r>
            <a:r>
              <a:rPr lang="zh-CN" altLang="en-US" sz="2800">
                <a:latin typeface="黑体" panose="02010609060101010101" charset="-122"/>
                <a:ea typeface="黑体" panose="02010609060101010101" charset="-122"/>
                <a:cs typeface="+mn-cs"/>
              </a:rPr>
              <a:t>）</a:t>
            </a: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6746240" cy="73850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zh-CN" sz="2400" dirty="0">
                <a:latin typeface="黑体" panose="02010609060101010101" charset="-122"/>
                <a:ea typeface="黑体" panose="02010609060101010101" charset="-122"/>
                <a:sym typeface="+mn-ea"/>
              </a:rPr>
              <a:t>结合图形，理解MOV、LOD、STO、JMP指令周期划分以及具体控制过程</a:t>
            </a:r>
            <a:endParaRPr lang="zh-CN" sz="2400" dirty="0">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277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.3  </a:t>
            </a:r>
            <a:r>
              <a:rPr lang="zh-CN" altLang="en-US" dirty="0">
                <a:solidFill>
                  <a:srgbClr val="FF0000"/>
                </a:solidFill>
              </a:rPr>
              <a:t>时序产生器和控制方式</a:t>
            </a:r>
            <a:endParaRPr lang="zh-CN" altLang="en-US" dirty="0">
              <a:solidFill>
                <a:srgbClr val="FF0000"/>
              </a:solidFill>
            </a:endParaRPr>
          </a:p>
        </p:txBody>
      </p:sp>
      <p:sp>
        <p:nvSpPr>
          <p:cNvPr id="32772" name="Rectangle 3"/>
          <p:cNvSpPr>
            <a:spLocks noGrp="1"/>
          </p:cNvSpPr>
          <p:nvPr>
            <p:ph idx="1"/>
          </p:nvPr>
        </p:nvSpPr>
        <p:spPr/>
        <p:txBody>
          <a:bodyPr vert="horz" wrap="square" lIns="91440" tIns="45720" rIns="91440" bIns="45720" anchor="t"/>
          <a:p>
            <a:pPr eaLnBrk="1" hangingPunct="1">
              <a:lnSpc>
                <a:spcPct val="140000"/>
              </a:lnSpc>
              <a:buNone/>
            </a:pPr>
            <a:r>
              <a:rPr lang="en-US" altLang="zh-CN"/>
              <a:t>5.3.1 </a:t>
            </a:r>
            <a:r>
              <a:rPr lang="zh-CN" altLang="en-US" dirty="0"/>
              <a:t>时序产生器作用和体制</a:t>
            </a:r>
            <a:endParaRPr lang="zh-CN" altLang="en-US" dirty="0"/>
          </a:p>
          <a:p>
            <a:pPr eaLnBrk="1" hangingPunct="1">
              <a:lnSpc>
                <a:spcPct val="140000"/>
              </a:lnSpc>
              <a:buNone/>
            </a:pPr>
            <a:r>
              <a:rPr lang="en-US" altLang="zh-CN"/>
              <a:t>5.3.2 </a:t>
            </a:r>
            <a:r>
              <a:rPr lang="zh-CN" altLang="en-US" dirty="0"/>
              <a:t>时序信号产生器</a:t>
            </a:r>
            <a:endParaRPr lang="zh-CN" altLang="en-US" dirty="0"/>
          </a:p>
          <a:p>
            <a:pPr eaLnBrk="1" hangingPunct="1">
              <a:lnSpc>
                <a:spcPct val="140000"/>
              </a:lnSpc>
              <a:buNone/>
            </a:pPr>
            <a:r>
              <a:rPr lang="en-US" altLang="zh-CN">
                <a:cs typeface="Times New Roman" panose="02020603050405020304" pitchFamily="18" charset="0"/>
              </a:rPr>
              <a:t>5</a:t>
            </a:r>
            <a:r>
              <a:rPr lang="en-US" altLang="zh-CN"/>
              <a:t>.3.3 </a:t>
            </a:r>
            <a:r>
              <a:rPr lang="zh-CN" altLang="en-US" dirty="0"/>
              <a:t>控制方式</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3795" name="Rectangle 2"/>
          <p:cNvSpPr>
            <a:spLocks noGrp="1"/>
          </p:cNvSpPr>
          <p:nvPr>
            <p:ph type="title"/>
          </p:nvPr>
        </p:nvSpPr>
        <p:spPr>
          <a:xfrm>
            <a:off x="457200" y="122555"/>
            <a:ext cx="8496935" cy="829945"/>
          </a:xfrm>
        </p:spPr>
        <p:txBody>
          <a:bodyPr vert="horz" wrap="square" lIns="91440" tIns="45720" rIns="91440" bIns="45720" anchor="b"/>
          <a:p>
            <a:pPr eaLnBrk="1" hangingPunct="1"/>
            <a:r>
              <a:rPr lang="en-US" altLang="zh-CN"/>
              <a:t>5.3.1</a:t>
            </a:r>
            <a:r>
              <a:rPr lang="zh-CN" altLang="en-US" dirty="0"/>
              <a:t>、时序产生器作用和体制</a:t>
            </a:r>
            <a:endParaRPr lang="zh-CN" altLang="en-US" dirty="0"/>
          </a:p>
        </p:txBody>
      </p:sp>
      <p:sp>
        <p:nvSpPr>
          <p:cNvPr id="33796" name="Rectangle 3"/>
          <p:cNvSpPr>
            <a:spLocks noGrp="1"/>
          </p:cNvSpPr>
          <p:nvPr>
            <p:ph idx="1"/>
          </p:nvPr>
        </p:nvSpPr>
        <p:spPr/>
        <p:txBody>
          <a:bodyPr vert="horz" wrap="square" lIns="91440" tIns="45720" rIns="91440" bIns="45720" anchor="t"/>
          <a:p>
            <a:pPr marL="840105" lvl="1" indent="-495935" eaLnBrk="1" hangingPunct="1">
              <a:lnSpc>
                <a:spcPct val="150000"/>
              </a:lnSpc>
              <a:buFont typeface="Wingdings" panose="05000000000000000000" pitchFamily="2" charset="2"/>
              <a:buAutoNum type="arabicPeriod"/>
            </a:pPr>
            <a:r>
              <a:rPr lang="zh-CN" altLang="en-US" dirty="0">
                <a:solidFill>
                  <a:srgbClr val="FF00FF"/>
                </a:solidFill>
              </a:rPr>
              <a:t>作用：</a:t>
            </a:r>
            <a:endParaRPr lang="zh-CN" altLang="en-US" dirty="0"/>
          </a:p>
          <a:p>
            <a:pPr marL="1132205" lvl="2" indent="-438785" eaLnBrk="1" hangingPunct="1">
              <a:lnSpc>
                <a:spcPct val="150000"/>
              </a:lnSpc>
            </a:pPr>
            <a:r>
              <a:rPr lang="en-US" altLang="zh-CN"/>
              <a:t>CPU</a:t>
            </a:r>
            <a:r>
              <a:rPr lang="zh-CN" altLang="en-US" dirty="0"/>
              <a:t>中的控制器用它指挥机器的工作</a:t>
            </a:r>
            <a:endParaRPr lang="zh-CN" altLang="en-US" dirty="0"/>
          </a:p>
          <a:p>
            <a:pPr marL="1132205" lvl="2" indent="-438785" eaLnBrk="1" hangingPunct="1">
              <a:lnSpc>
                <a:spcPct val="150000"/>
              </a:lnSpc>
            </a:pPr>
            <a:r>
              <a:rPr lang="en-US" altLang="zh-CN"/>
              <a:t>CPU</a:t>
            </a:r>
            <a:r>
              <a:rPr lang="zh-CN" altLang="en-US" dirty="0"/>
              <a:t>可以用</a:t>
            </a:r>
            <a:r>
              <a:rPr lang="zh-CN" altLang="en-US" dirty="0">
                <a:solidFill>
                  <a:srgbClr val="FF0000"/>
                </a:solidFill>
              </a:rPr>
              <a:t>时序信号</a:t>
            </a:r>
            <a:r>
              <a:rPr lang="en-US" altLang="zh-CN"/>
              <a:t>/</a:t>
            </a:r>
            <a:r>
              <a:rPr lang="zh-CN" altLang="en-US" dirty="0"/>
              <a:t>周期信息来辨认从内存中取出的是</a:t>
            </a:r>
            <a:r>
              <a:rPr lang="zh-CN" altLang="en-US" dirty="0">
                <a:solidFill>
                  <a:srgbClr val="FF0000"/>
                </a:solidFill>
              </a:rPr>
              <a:t>指令</a:t>
            </a:r>
            <a:r>
              <a:rPr lang="zh-CN" altLang="en-US" dirty="0"/>
              <a:t>（取指）还是</a:t>
            </a:r>
            <a:r>
              <a:rPr lang="zh-CN" altLang="en-US" dirty="0">
                <a:solidFill>
                  <a:srgbClr val="FF0000"/>
                </a:solidFill>
              </a:rPr>
              <a:t>数据</a:t>
            </a:r>
            <a:r>
              <a:rPr lang="zh-CN" altLang="en-US" dirty="0"/>
              <a:t>（执行）</a:t>
            </a:r>
            <a:endParaRPr lang="zh-CN" altLang="en-US" dirty="0"/>
          </a:p>
          <a:p>
            <a:pPr marL="1132205" lvl="2" indent="-438785" eaLnBrk="1" hangingPunct="1">
              <a:lnSpc>
                <a:spcPct val="150000"/>
              </a:lnSpc>
            </a:pPr>
            <a:r>
              <a:rPr lang="zh-CN" altLang="en-US" dirty="0"/>
              <a:t>一个</a:t>
            </a:r>
            <a:r>
              <a:rPr lang="en-US" altLang="zh-CN"/>
              <a:t>CPU</a:t>
            </a:r>
            <a:r>
              <a:rPr lang="zh-CN" altLang="en-US" dirty="0"/>
              <a:t>周期中</a:t>
            </a:r>
            <a:r>
              <a:rPr lang="zh-CN" altLang="en-US" dirty="0">
                <a:solidFill>
                  <a:srgbClr val="FF0000"/>
                </a:solidFill>
              </a:rPr>
              <a:t>时钟脉冲</a:t>
            </a:r>
            <a:r>
              <a:rPr lang="zh-CN" altLang="en-US" dirty="0"/>
              <a:t>对</a:t>
            </a:r>
            <a:r>
              <a:rPr lang="en-US" altLang="zh-CN"/>
              <a:t>CPU</a:t>
            </a:r>
            <a:r>
              <a:rPr lang="zh-CN" altLang="en-US" dirty="0"/>
              <a:t>的动作有严格的约束</a:t>
            </a:r>
            <a:endParaRPr lang="zh-CN" altLang="en-US" dirty="0"/>
          </a:p>
          <a:p>
            <a:pPr marL="1132205" lvl="2" indent="-438785" eaLnBrk="1" hangingPunct="1">
              <a:lnSpc>
                <a:spcPct val="150000"/>
              </a:lnSpc>
            </a:pPr>
            <a:r>
              <a:rPr lang="zh-CN" altLang="en-US" dirty="0"/>
              <a:t>操作控制器发出的各种</a:t>
            </a:r>
            <a:r>
              <a:rPr lang="zh-CN" altLang="en-US" dirty="0">
                <a:solidFill>
                  <a:srgbClr val="FF0000"/>
                </a:solidFill>
              </a:rPr>
              <a:t>信号</a:t>
            </a:r>
            <a:r>
              <a:rPr lang="zh-CN" altLang="en-US" dirty="0"/>
              <a:t>是时间（时序信号）和空间（部件操作信号）的函数。</a:t>
            </a:r>
            <a:endParaRPr lang="zh-CN" altLang="en-US" dirty="0"/>
          </a:p>
          <a:p>
            <a:pPr marL="571500" indent="-571500" eaLnBrk="1" hangingPunct="1"/>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4819" name="Rectangle 2"/>
          <p:cNvSpPr>
            <a:spLocks noGrp="1"/>
          </p:cNvSpPr>
          <p:nvPr>
            <p:ph type="title"/>
          </p:nvPr>
        </p:nvSpPr>
        <p:spPr>
          <a:xfrm>
            <a:off x="457200" y="122555"/>
            <a:ext cx="8496935" cy="829945"/>
          </a:xfrm>
        </p:spPr>
        <p:txBody>
          <a:bodyPr vert="horz" wrap="square" lIns="91440" tIns="45720" rIns="91440" bIns="45720" anchor="b"/>
          <a:p>
            <a:pPr eaLnBrk="1" hangingPunct="1"/>
            <a:r>
              <a:rPr lang="en-US" altLang="zh-CN">
                <a:solidFill>
                  <a:srgbClr val="FF0000"/>
                </a:solidFill>
              </a:rPr>
              <a:t>5.3.1</a:t>
            </a:r>
            <a:r>
              <a:rPr lang="zh-CN" altLang="en-US" dirty="0">
                <a:solidFill>
                  <a:srgbClr val="FF0000"/>
                </a:solidFill>
              </a:rPr>
              <a:t>、时序产生器</a:t>
            </a:r>
            <a:r>
              <a:rPr lang="zh-CN" altLang="en-US" dirty="0"/>
              <a:t>作用和体制</a:t>
            </a:r>
            <a:endParaRPr lang="zh-CN" altLang="en-US" dirty="0"/>
          </a:p>
        </p:txBody>
      </p:sp>
      <p:sp>
        <p:nvSpPr>
          <p:cNvPr id="35844" name="Rectangle 3"/>
          <p:cNvSpPr>
            <a:spLocks noGrp="1" noChangeArrowheads="1"/>
          </p:cNvSpPr>
          <p:nvPr>
            <p:ph idx="1"/>
            <p:custDataLst>
              <p:tags r:id="rId1"/>
            </p:custDataLst>
          </p:nvPr>
        </p:nvSpPr>
        <p:spPr>
          <a:xfrm>
            <a:off x="-32385" y="1222693"/>
            <a:ext cx="8229600" cy="4411663"/>
          </a:xfrm>
        </p:spPr>
        <p:txBody>
          <a:bodyPr vert="horz" wrap="square" lIns="91440" tIns="45720" rIns="91440" bIns="45720" numCol="1" anchor="t" anchorCtr="0" compatLnSpc="1"/>
          <a:lstStyle/>
          <a:p>
            <a:pPr marL="840105" marR="0" lvl="1" indent="-49530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AutoNum type="arabicPeriod" startAt="2"/>
              <a:defRPr/>
            </a:pPr>
            <a:r>
              <a:rPr kumimoji="0" lang="zh-CN" altLang="en-US" sz="2400" i="0" u="none" strike="noStrike" kern="0" cap="none" spc="0" normalizeH="0" baseline="0" noProof="0" dirty="0" smtClean="0">
                <a:ln>
                  <a:noFill/>
                </a:ln>
                <a:solidFill>
                  <a:srgbClr val="FF00FF"/>
                </a:solidFill>
                <a:effectLst/>
                <a:uLnTx/>
                <a:uFillTx/>
                <a:cs typeface="黑体" panose="02010609060101010101" charset="-122"/>
              </a:rPr>
              <a:t>体制</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1132205" marR="0" lvl="2" indent="-43815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a:pP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组成计算机硬件的器件特性决定了时序信号的基本体制是</a:t>
            </a:r>
            <a:r>
              <a:rPr kumimoji="0" lang="zh-CN" altLang="en-US" sz="2400" i="0" u="none" strike="noStrike" kern="0" cap="none" spc="0" normalizeH="0" baseline="0" noProof="0" dirty="0" smtClean="0">
                <a:ln>
                  <a:noFill/>
                </a:ln>
                <a:solidFill>
                  <a:srgbClr val="FF0000"/>
                </a:solidFill>
                <a:effectLst/>
                <a:uLnTx/>
                <a:uFillTx/>
                <a:cs typeface="黑体" panose="02010609060101010101" charset="-122"/>
              </a:rPr>
              <a:t>电位</a:t>
            </a:r>
            <a:r>
              <a:rPr kumimoji="0" lang="en-US" altLang="zh-CN" sz="2400" i="0" u="none" strike="noStrike" kern="0" cap="none" spc="0" normalizeH="0" baseline="0" noProof="0" dirty="0" smtClean="0">
                <a:ln>
                  <a:noFill/>
                </a:ln>
                <a:solidFill>
                  <a:srgbClr val="FF0000"/>
                </a:solidFill>
                <a:effectLst/>
                <a:uLnTx/>
                <a:uFillTx/>
                <a:cs typeface="黑体" panose="02010609060101010101" charset="-122"/>
              </a:rPr>
              <a:t>—</a:t>
            </a:r>
            <a:r>
              <a:rPr kumimoji="0" lang="zh-CN" altLang="en-US" sz="2400" i="0" u="none" strike="noStrike" kern="0" cap="none" spc="0" normalizeH="0" baseline="0" noProof="0" dirty="0" smtClean="0">
                <a:ln>
                  <a:noFill/>
                </a:ln>
                <a:solidFill>
                  <a:srgbClr val="FF0000"/>
                </a:solidFill>
                <a:effectLst/>
                <a:uLnTx/>
                <a:uFillTx/>
                <a:cs typeface="黑体" panose="02010609060101010101" charset="-122"/>
              </a:rPr>
              <a:t>脉冲制</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（以触发器为例）</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1132205" marR="0" lvl="2" indent="-43815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D</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为电位输入端，</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CP</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Clock Pulse</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）为脉冲输入端</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694055" marR="0" lvl="2" indent="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   R,S</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为电位输入端</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1132205" marR="0" lvl="2" indent="-43815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a:pP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特性方程如下</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1370330" marR="0" lvl="3" indent="-3810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D=0</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时，</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CP</a:t>
            </a:r>
            <a:r>
              <a:rPr kumimoji="0" lang="zh-CN" altLang="en-US" sz="2400" i="0" u="none" strike="noStrike" kern="0" cap="none" spc="0" normalizeH="0" baseline="0" noProof="0" dirty="0" smtClean="0">
                <a:ln>
                  <a:noFill/>
                </a:ln>
                <a:solidFill>
                  <a:srgbClr val="FF0000"/>
                </a:solidFill>
                <a:effectLst/>
                <a:uLnTx/>
                <a:uFillTx/>
                <a:cs typeface="黑体" panose="02010609060101010101" charset="-122"/>
              </a:rPr>
              <a:t>上升沿</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到来时，</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989330" marR="0" lvl="3"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   D</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触发器状态置</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0</a:t>
            </a:r>
            <a:endParaRPr kumimoji="0" lang="en-US" altLang="zh-CN" sz="2400" i="0" u="none" strike="noStrike" kern="0" cap="none" spc="0" normalizeH="0" baseline="0" noProof="0" dirty="0" smtClean="0">
              <a:ln>
                <a:noFill/>
              </a:ln>
              <a:solidFill>
                <a:schemeClr val="tx1"/>
              </a:solidFill>
              <a:effectLst/>
              <a:uLnTx/>
              <a:uFillTx/>
              <a:cs typeface="黑体" panose="02010609060101010101" charset="-122"/>
            </a:endParaRPr>
          </a:p>
          <a:p>
            <a:pPr marL="1370330" marR="0" lvl="3" indent="-38100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D=1</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时，</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CP</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上升沿到来时，</a:t>
            </a:r>
            <a:endParaRPr kumimoji="0" lang="zh-CN" altLang="en-US" sz="2400" i="0" u="none" strike="noStrike" kern="0" cap="none" spc="0" normalizeH="0" baseline="0" noProof="0" dirty="0" smtClean="0">
              <a:ln>
                <a:noFill/>
              </a:ln>
              <a:solidFill>
                <a:schemeClr val="tx1"/>
              </a:solidFill>
              <a:effectLst/>
              <a:uLnTx/>
              <a:uFillTx/>
              <a:cs typeface="黑体" panose="02010609060101010101" charset="-122"/>
            </a:endParaRPr>
          </a:p>
          <a:p>
            <a:pPr marL="989330" marR="0" lvl="3" indent="0" algn="l"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defRPr/>
            </a:pP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   D</a:t>
            </a:r>
            <a:r>
              <a:rPr kumimoji="0" lang="zh-CN" altLang="en-US" sz="2400" i="0" u="none" strike="noStrike" kern="0" cap="none" spc="0" normalizeH="0" baseline="0" noProof="0" dirty="0" smtClean="0">
                <a:ln>
                  <a:noFill/>
                </a:ln>
                <a:solidFill>
                  <a:schemeClr val="tx1"/>
                </a:solidFill>
                <a:effectLst/>
                <a:uLnTx/>
                <a:uFillTx/>
                <a:cs typeface="黑体" panose="02010609060101010101" charset="-122"/>
              </a:rPr>
              <a:t>触发器状态置</a:t>
            </a:r>
            <a:r>
              <a:rPr kumimoji="0" lang="en-US" altLang="zh-CN" sz="2400" i="0" u="none" strike="noStrike" kern="0" cap="none" spc="0" normalizeH="0" baseline="0" noProof="0" dirty="0" smtClean="0">
                <a:ln>
                  <a:noFill/>
                </a:ln>
                <a:solidFill>
                  <a:schemeClr val="tx1"/>
                </a:solidFill>
                <a:effectLst/>
                <a:uLnTx/>
                <a:uFillTx/>
                <a:cs typeface="黑体" panose="02010609060101010101" charset="-122"/>
              </a:rPr>
              <a:t>1</a:t>
            </a:r>
            <a:endParaRPr kumimoji="0" lang="en-US" altLang="zh-CN" sz="2400" i="0" u="none" strike="noStrike" kern="0" cap="none" spc="0" normalizeH="0" baseline="0" noProof="0" dirty="0" smtClean="0">
              <a:ln>
                <a:noFill/>
              </a:ln>
              <a:solidFill>
                <a:schemeClr val="tx1"/>
              </a:solidFill>
              <a:effectLst/>
              <a:uLnTx/>
              <a:uFillTx/>
              <a:cs typeface="黑体" panose="02010609060101010101" charset="-122"/>
            </a:endParaRPr>
          </a:p>
          <a:p>
            <a:pPr marL="1132205" marR="0" lvl="2" indent="-43815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Char char="l"/>
              <a:defRPr/>
            </a:pPr>
            <a:endParaRPr kumimoji="0" lang="en-US" altLang="zh-CN" sz="2400" i="0" u="none" strike="noStrike" kern="0" cap="none" spc="0" normalizeH="0" baseline="0" noProof="0" dirty="0" smtClean="0">
              <a:ln>
                <a:noFill/>
              </a:ln>
              <a:solidFill>
                <a:schemeClr val="tx1"/>
              </a:solidFill>
              <a:effectLst/>
              <a:uLnTx/>
              <a:uFillTx/>
              <a:cs typeface="黑体" panose="02010609060101010101" charset="-122"/>
            </a:endParaRPr>
          </a:p>
        </p:txBody>
      </p:sp>
      <p:sp>
        <p:nvSpPr>
          <p:cNvPr id="34821" name="Rectangle 4"/>
          <p:cNvSpPr/>
          <p:nvPr/>
        </p:nvSpPr>
        <p:spPr>
          <a:xfrm>
            <a:off x="3848100" y="2809875"/>
            <a:ext cx="9144000" cy="0"/>
          </a:xfrm>
          <a:prstGeom prst="rect">
            <a:avLst/>
          </a:prstGeom>
          <a:noFill/>
          <a:ln w="9525">
            <a:noFill/>
          </a:ln>
        </p:spPr>
        <p:txBody>
          <a:bodyPr>
            <a:spAutoFit/>
          </a:bodyPr>
          <a:p>
            <a:endParaRPr lang="zh-CN" altLang="en-US" dirty="0">
              <a:latin typeface="Arial" panose="020B0604020202020204" pitchFamily="34" charset="0"/>
            </a:endParaRPr>
          </a:p>
        </p:txBody>
      </p:sp>
      <p:pic>
        <p:nvPicPr>
          <p:cNvPr id="34822" name="Picture 5" descr="5pic1"/>
          <p:cNvPicPr>
            <a:picLocks noChangeAspect="1"/>
          </p:cNvPicPr>
          <p:nvPr/>
        </p:nvPicPr>
        <p:blipFill>
          <a:blip r:embed="rId2"/>
          <a:stretch>
            <a:fillRect/>
          </a:stretch>
        </p:blipFill>
        <p:spPr>
          <a:xfrm>
            <a:off x="5003800" y="3068955"/>
            <a:ext cx="2882900" cy="246634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5843" name="Rectangle 2"/>
          <p:cNvSpPr>
            <a:spLocks noGrp="1"/>
          </p:cNvSpPr>
          <p:nvPr>
            <p:ph type="title"/>
          </p:nvPr>
        </p:nvSpPr>
        <p:spPr/>
        <p:txBody>
          <a:bodyPr vert="horz" wrap="square" lIns="91440" tIns="45720" rIns="91440" bIns="45720" anchor="b"/>
          <a:p>
            <a:pPr eaLnBrk="1" hangingPunct="1"/>
            <a:r>
              <a:rPr lang="en-US" altLang="zh-CN"/>
              <a:t>5.3.2</a:t>
            </a:r>
            <a:r>
              <a:rPr lang="zh-CN" altLang="en-US" dirty="0"/>
              <a:t>、时序信号产生器</a:t>
            </a:r>
            <a:endParaRPr lang="zh-CN" altLang="en-US" dirty="0"/>
          </a:p>
        </p:txBody>
      </p:sp>
      <p:sp>
        <p:nvSpPr>
          <p:cNvPr id="35844" name="Rectangle 3"/>
          <p:cNvSpPr>
            <a:spLocks noGrp="1"/>
          </p:cNvSpPr>
          <p:nvPr>
            <p:ph idx="1"/>
          </p:nvPr>
        </p:nvSpPr>
        <p:spPr>
          <a:xfrm>
            <a:off x="-13335" y="1096963"/>
            <a:ext cx="8229600" cy="4411662"/>
          </a:xfrm>
        </p:spPr>
        <p:txBody>
          <a:bodyPr vert="horz" wrap="square" lIns="91440" tIns="45720" rIns="91440" bIns="45720" anchor="t"/>
          <a:p>
            <a:pPr marL="840105" lvl="1" indent="-495935" eaLnBrk="1" hangingPunct="1">
              <a:buFont typeface="Wingdings" panose="05000000000000000000" pitchFamily="2" charset="2"/>
              <a:buAutoNum type="arabicPeriod"/>
            </a:pPr>
            <a:r>
              <a:rPr lang="zh-CN" altLang="en-US" dirty="0">
                <a:solidFill>
                  <a:srgbClr val="FF0000"/>
                </a:solidFill>
              </a:rPr>
              <a:t>功能：</a:t>
            </a:r>
            <a:r>
              <a:rPr lang="zh-CN" altLang="en-US" dirty="0"/>
              <a:t>产生时序信号</a:t>
            </a:r>
            <a:endParaRPr lang="zh-CN" altLang="en-US" dirty="0"/>
          </a:p>
          <a:p>
            <a:pPr marL="1132205" lvl="2" indent="-438785" eaLnBrk="1" hangingPunct="1"/>
            <a:r>
              <a:rPr lang="zh-CN" altLang="en-US" dirty="0"/>
              <a:t>各型计算机产生时序电路不相同</a:t>
            </a:r>
            <a:endParaRPr lang="zh-CN" altLang="en-US" dirty="0"/>
          </a:p>
          <a:p>
            <a:pPr marL="1132205" lvl="2" indent="-438785" eaLnBrk="1" hangingPunct="1"/>
            <a:r>
              <a:rPr lang="zh-CN" altLang="en-US" dirty="0"/>
              <a:t>大、中型计算机的时序电路复杂，微型计算机的时序电路简单</a:t>
            </a:r>
            <a:endParaRPr lang="zh-CN" altLang="en-US" dirty="0"/>
          </a:p>
          <a:p>
            <a:pPr marL="840105" lvl="1" indent="-495935" eaLnBrk="1" hangingPunct="1">
              <a:buFont typeface="Wingdings" panose="05000000000000000000" pitchFamily="2" charset="2"/>
              <a:buAutoNum type="arabicPeriod" startAt="2"/>
            </a:pPr>
            <a:r>
              <a:rPr lang="zh-CN" altLang="en-US" dirty="0">
                <a:solidFill>
                  <a:srgbClr val="FF0000"/>
                </a:solidFill>
              </a:rPr>
              <a:t>构成：</a:t>
            </a:r>
            <a:endParaRPr lang="zh-CN" altLang="en-US" dirty="0"/>
          </a:p>
          <a:p>
            <a:pPr marL="1132205" lvl="2" indent="-438785" eaLnBrk="1" hangingPunct="1"/>
            <a:r>
              <a:rPr lang="zh-CN" altLang="en-US" sz="2600" dirty="0"/>
              <a:t>时钟源</a:t>
            </a:r>
            <a:endParaRPr lang="zh-CN" altLang="en-US" sz="2600" dirty="0"/>
          </a:p>
          <a:p>
            <a:pPr marL="1132205" lvl="2" indent="-438785" eaLnBrk="1" hangingPunct="1"/>
            <a:r>
              <a:rPr lang="zh-CN" altLang="en-US" dirty="0"/>
              <a:t>环形脉冲发生器</a:t>
            </a:r>
            <a:endParaRPr lang="zh-CN" altLang="en-US" dirty="0"/>
          </a:p>
          <a:p>
            <a:pPr marL="1132205" lvl="2" indent="-438785" eaLnBrk="1" hangingPunct="1"/>
            <a:r>
              <a:rPr lang="zh-CN" altLang="en-US" dirty="0"/>
              <a:t>节拍脉冲和</a:t>
            </a:r>
            <a:endParaRPr lang="zh-CN" altLang="en-US" dirty="0"/>
          </a:p>
          <a:p>
            <a:pPr marL="693420" lvl="2" indent="0" eaLnBrk="1" hangingPunct="1">
              <a:buNone/>
            </a:pPr>
            <a:r>
              <a:rPr lang="zh-CN" altLang="en-US" dirty="0"/>
              <a:t>     读写时序译码逻辑</a:t>
            </a:r>
            <a:endParaRPr lang="zh-CN" altLang="en-US" dirty="0"/>
          </a:p>
          <a:p>
            <a:pPr marL="1132205" lvl="2" indent="-438785" eaLnBrk="1" hangingPunct="1"/>
            <a:r>
              <a:rPr lang="zh-CN" altLang="en-US" dirty="0"/>
              <a:t>启停控制逻辑</a:t>
            </a:r>
            <a:endParaRPr lang="zh-CN" altLang="en-US" dirty="0"/>
          </a:p>
        </p:txBody>
      </p:sp>
      <p:pic>
        <p:nvPicPr>
          <p:cNvPr id="35845" name="Picture 4" descr="5a17"/>
          <p:cNvPicPr>
            <a:picLocks noChangeAspect="1"/>
          </p:cNvPicPr>
          <p:nvPr/>
        </p:nvPicPr>
        <p:blipFill>
          <a:blip r:embed="rId1"/>
          <a:stretch>
            <a:fillRect/>
          </a:stretch>
        </p:blipFill>
        <p:spPr>
          <a:xfrm>
            <a:off x="3996055" y="2348865"/>
            <a:ext cx="5111115" cy="424243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pic>
        <p:nvPicPr>
          <p:cNvPr id="36867" name="Picture 2" descr="5"/>
          <p:cNvPicPr>
            <a:picLocks noChangeAspect="1"/>
          </p:cNvPicPr>
          <p:nvPr>
            <p:custDataLst>
              <p:tags r:id="rId1"/>
            </p:custDataLst>
          </p:nvPr>
        </p:nvPicPr>
        <p:blipFill>
          <a:blip r:embed="rId2"/>
          <a:stretch>
            <a:fillRect/>
          </a:stretch>
        </p:blipFill>
        <p:spPr>
          <a:xfrm>
            <a:off x="162560" y="635635"/>
            <a:ext cx="8183880" cy="6083300"/>
          </a:xfrm>
          <a:prstGeom prst="rect">
            <a:avLst/>
          </a:prstGeom>
          <a:noFill/>
          <a:ln w="9525">
            <a:noFill/>
          </a:ln>
        </p:spPr>
      </p:pic>
      <p:sp>
        <p:nvSpPr>
          <p:cNvPr id="36868" name="Text Box 3"/>
          <p:cNvSpPr txBox="1"/>
          <p:nvPr/>
        </p:nvSpPr>
        <p:spPr>
          <a:xfrm>
            <a:off x="44768" y="24765"/>
            <a:ext cx="3608387" cy="523875"/>
          </a:xfrm>
          <a:prstGeom prst="rect">
            <a:avLst/>
          </a:prstGeom>
          <a:noFill/>
          <a:ln w="9525">
            <a:noFill/>
          </a:ln>
        </p:spPr>
        <p:txBody>
          <a:bodyPr wrap="none">
            <a:spAutoFit/>
          </a:bodyPr>
          <a:p>
            <a:r>
              <a:rPr lang="en-US" altLang="zh-CN" sz="2800" b="1">
                <a:solidFill>
                  <a:srgbClr val="FF0000"/>
                </a:solidFill>
                <a:latin typeface="Arial" panose="020B0604020202020204" pitchFamily="34" charset="0"/>
              </a:rPr>
              <a:t>5.3.2 </a:t>
            </a:r>
            <a:r>
              <a:rPr lang="zh-CN" altLang="en-US" sz="2800" b="1" dirty="0">
                <a:solidFill>
                  <a:srgbClr val="FF0000"/>
                </a:solidFill>
                <a:latin typeface="Arial" panose="020B0604020202020204" pitchFamily="34" charset="0"/>
              </a:rPr>
              <a:t>时序信号产生器</a:t>
            </a:r>
            <a:endParaRPr lang="zh-CN" altLang="en-US" sz="2800" b="1" dirty="0">
              <a:solidFill>
                <a:srgbClr val="FF0000"/>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pic>
        <p:nvPicPr>
          <p:cNvPr id="37891" name="Picture 2" descr="5a18"/>
          <p:cNvPicPr>
            <a:picLocks noChangeAspect="1"/>
          </p:cNvPicPr>
          <p:nvPr/>
        </p:nvPicPr>
        <p:blipFill>
          <a:blip r:embed="rId1"/>
          <a:stretch>
            <a:fillRect/>
          </a:stretch>
        </p:blipFill>
        <p:spPr>
          <a:xfrm>
            <a:off x="1619250" y="115888"/>
            <a:ext cx="5602288" cy="6553200"/>
          </a:xfrm>
          <a:prstGeom prst="rect">
            <a:avLst/>
          </a:prstGeom>
          <a:noFill/>
          <a:ln w="9525">
            <a:noFill/>
          </a:ln>
        </p:spPr>
      </p:pic>
      <p:sp>
        <p:nvSpPr>
          <p:cNvPr id="61443" name="Line 3"/>
          <p:cNvSpPr/>
          <p:nvPr/>
        </p:nvSpPr>
        <p:spPr>
          <a:xfrm>
            <a:off x="2195513" y="188913"/>
            <a:ext cx="0" cy="6335712"/>
          </a:xfrm>
          <a:prstGeom prst="line">
            <a:avLst/>
          </a:prstGeom>
          <a:ln w="9525" cap="flat" cmpd="sng">
            <a:solidFill>
              <a:schemeClr val="tx1"/>
            </a:solidFill>
            <a:prstDash val="dashDot"/>
            <a:miter/>
            <a:headEnd type="none" w="med" len="med"/>
            <a:tailEnd type="none" w="med" len="med"/>
          </a:ln>
        </p:spPr>
      </p:sp>
      <p:sp>
        <p:nvSpPr>
          <p:cNvPr id="61444" name="Line 4"/>
          <p:cNvSpPr/>
          <p:nvPr/>
        </p:nvSpPr>
        <p:spPr>
          <a:xfrm>
            <a:off x="3132138" y="404813"/>
            <a:ext cx="0" cy="6335712"/>
          </a:xfrm>
          <a:prstGeom prst="line">
            <a:avLst/>
          </a:prstGeom>
          <a:ln w="9525" cap="flat" cmpd="sng">
            <a:solidFill>
              <a:schemeClr val="tx1"/>
            </a:solidFill>
            <a:prstDash val="dashDot"/>
            <a:miter/>
            <a:headEnd type="none" w="med" len="med"/>
            <a:tailEnd type="none" w="med" len="med"/>
          </a:ln>
        </p:spPr>
      </p:sp>
      <p:sp>
        <p:nvSpPr>
          <p:cNvPr id="61445" name="Line 5"/>
          <p:cNvSpPr/>
          <p:nvPr/>
        </p:nvSpPr>
        <p:spPr>
          <a:xfrm>
            <a:off x="3635375" y="260350"/>
            <a:ext cx="0" cy="6335713"/>
          </a:xfrm>
          <a:prstGeom prst="line">
            <a:avLst/>
          </a:prstGeom>
          <a:ln w="9525" cap="flat" cmpd="sng">
            <a:solidFill>
              <a:schemeClr val="tx1"/>
            </a:solidFill>
            <a:prstDash val="dashDot"/>
            <a:miter/>
            <a:headEnd type="none" w="med" len="med"/>
            <a:tailEnd type="none" w="med" len="med"/>
          </a:ln>
        </p:spPr>
      </p:sp>
      <p:sp>
        <p:nvSpPr>
          <p:cNvPr id="61446" name="Line 6"/>
          <p:cNvSpPr/>
          <p:nvPr/>
        </p:nvSpPr>
        <p:spPr>
          <a:xfrm>
            <a:off x="4104323" y="116523"/>
            <a:ext cx="0" cy="6335712"/>
          </a:xfrm>
          <a:prstGeom prst="line">
            <a:avLst/>
          </a:prstGeom>
          <a:ln w="9525" cap="flat" cmpd="sng">
            <a:solidFill>
              <a:schemeClr val="tx1"/>
            </a:solidFill>
            <a:prstDash val="dashDot"/>
            <a:miter/>
            <a:headEnd type="none" w="med" len="med"/>
            <a:tailEnd type="none" w="med" len="med"/>
          </a:ln>
        </p:spPr>
      </p:sp>
      <p:sp>
        <p:nvSpPr>
          <p:cNvPr id="61447" name="Line 7"/>
          <p:cNvSpPr/>
          <p:nvPr/>
        </p:nvSpPr>
        <p:spPr>
          <a:xfrm>
            <a:off x="4572000" y="-28575"/>
            <a:ext cx="0" cy="6335713"/>
          </a:xfrm>
          <a:prstGeom prst="line">
            <a:avLst/>
          </a:prstGeom>
          <a:ln w="9525" cap="flat" cmpd="sng">
            <a:solidFill>
              <a:schemeClr val="tx1"/>
            </a:solidFill>
            <a:prstDash val="dashDot"/>
            <a:miter/>
            <a:headEnd type="none" w="med" len="med"/>
            <a:tailEnd type="none" w="med" len="med"/>
          </a:ln>
        </p:spPr>
      </p:sp>
      <p:sp>
        <p:nvSpPr>
          <p:cNvPr id="61448" name="Line 8"/>
          <p:cNvSpPr/>
          <p:nvPr/>
        </p:nvSpPr>
        <p:spPr>
          <a:xfrm>
            <a:off x="5039360" y="-171767"/>
            <a:ext cx="0" cy="6335712"/>
          </a:xfrm>
          <a:prstGeom prst="line">
            <a:avLst/>
          </a:prstGeom>
          <a:ln w="9525" cap="flat" cmpd="sng">
            <a:solidFill>
              <a:schemeClr val="tx1"/>
            </a:solidFill>
            <a:prstDash val="dashDot"/>
            <a:miter/>
            <a:headEnd type="none" w="med" len="med"/>
            <a:tailEnd type="none" w="med" len="med"/>
          </a:ln>
        </p:spPr>
      </p:sp>
      <p:sp>
        <p:nvSpPr>
          <p:cNvPr id="61449" name="Line 9"/>
          <p:cNvSpPr/>
          <p:nvPr/>
        </p:nvSpPr>
        <p:spPr>
          <a:xfrm>
            <a:off x="5508625" y="46038"/>
            <a:ext cx="0" cy="6335712"/>
          </a:xfrm>
          <a:prstGeom prst="line">
            <a:avLst/>
          </a:prstGeom>
          <a:ln w="9525" cap="flat" cmpd="sng">
            <a:solidFill>
              <a:schemeClr val="tx1"/>
            </a:solidFill>
            <a:prstDash val="dashDot"/>
            <a:miter/>
            <a:headEnd type="none" w="med" len="med"/>
            <a:tailEnd type="none" w="med" len="med"/>
          </a:ln>
        </p:spPr>
      </p:sp>
      <p:sp>
        <p:nvSpPr>
          <p:cNvPr id="61450" name="Line 10"/>
          <p:cNvSpPr/>
          <p:nvPr/>
        </p:nvSpPr>
        <p:spPr>
          <a:xfrm>
            <a:off x="5973763" y="261303"/>
            <a:ext cx="0" cy="6335712"/>
          </a:xfrm>
          <a:prstGeom prst="line">
            <a:avLst/>
          </a:prstGeom>
          <a:ln w="9525" cap="flat" cmpd="sng">
            <a:solidFill>
              <a:schemeClr val="tx1"/>
            </a:solidFill>
            <a:prstDash val="dashDot"/>
            <a:miter/>
            <a:headEnd type="none" w="med" len="med"/>
            <a:tailEnd type="none" w="med" len="med"/>
          </a:ln>
        </p:spPr>
      </p:sp>
      <p:sp>
        <p:nvSpPr>
          <p:cNvPr id="61451" name="Line 11"/>
          <p:cNvSpPr/>
          <p:nvPr/>
        </p:nvSpPr>
        <p:spPr>
          <a:xfrm>
            <a:off x="6443663" y="484188"/>
            <a:ext cx="0" cy="6335712"/>
          </a:xfrm>
          <a:prstGeom prst="line">
            <a:avLst/>
          </a:prstGeom>
          <a:ln w="9525" cap="flat" cmpd="sng">
            <a:solidFill>
              <a:schemeClr val="tx1"/>
            </a:solidFill>
            <a:prstDash val="dashDot"/>
            <a:miter/>
            <a:headEnd type="none" w="med" len="med"/>
            <a:tailEnd type="none" w="med" len="med"/>
          </a:ln>
        </p:spPr>
      </p:sp>
      <p:sp>
        <p:nvSpPr>
          <p:cNvPr id="61452" name="Line 12"/>
          <p:cNvSpPr/>
          <p:nvPr/>
        </p:nvSpPr>
        <p:spPr>
          <a:xfrm>
            <a:off x="2663508" y="404813"/>
            <a:ext cx="0" cy="6335712"/>
          </a:xfrm>
          <a:prstGeom prst="line">
            <a:avLst/>
          </a:prstGeom>
          <a:ln w="9525" cap="flat" cmpd="sng">
            <a:solidFill>
              <a:schemeClr val="tx1"/>
            </a:solidFill>
            <a:prstDash val="dashDot"/>
            <a:miter/>
            <a:headEnd type="none" w="med" len="med"/>
            <a:tailEnd type="none" w="med" len="med"/>
          </a:ln>
        </p:spPr>
      </p:sp>
      <p:sp>
        <p:nvSpPr>
          <p:cNvPr id="37902" name="矩形 13"/>
          <p:cNvSpPr/>
          <p:nvPr/>
        </p:nvSpPr>
        <p:spPr>
          <a:xfrm>
            <a:off x="0" y="285750"/>
            <a:ext cx="1928813" cy="923925"/>
          </a:xfrm>
          <a:prstGeom prst="rect">
            <a:avLst/>
          </a:prstGeom>
          <a:noFill/>
          <a:ln w="9525">
            <a:noFill/>
          </a:ln>
        </p:spPr>
        <p:txBody>
          <a:bodyPr>
            <a:spAutoFit/>
          </a:bodyPr>
          <a:p>
            <a:r>
              <a:rPr lang="zh-CN" altLang="en-US" b="1" dirty="0">
                <a:solidFill>
                  <a:srgbClr val="FF0000"/>
                </a:solidFill>
                <a:latin typeface="Arial" panose="020B0604020202020204" pitchFamily="34" charset="0"/>
              </a:rPr>
              <a:t>图</a:t>
            </a:r>
            <a:r>
              <a:rPr lang="zh-CN" altLang="zh-CN" b="1" dirty="0">
                <a:solidFill>
                  <a:srgbClr val="FF0000"/>
                </a:solidFill>
                <a:latin typeface="Arial" panose="020B0604020202020204" pitchFamily="34" charset="0"/>
              </a:rPr>
              <a:t>5.18 </a:t>
            </a:r>
            <a:r>
              <a:rPr lang="zh-CN" altLang="en-US" b="1" dirty="0">
                <a:solidFill>
                  <a:srgbClr val="FF0000"/>
                </a:solidFill>
                <a:latin typeface="Arial" panose="020B0604020202020204" pitchFamily="34" charset="0"/>
              </a:rPr>
              <a:t>节拍电位与节拍脉冲时序关系</a:t>
            </a:r>
            <a:endParaRPr lang="zh-CN" altLang="en-US" b="1" dirty="0">
              <a:solidFill>
                <a:srgbClr val="FF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8915" name="Rectangle 2"/>
          <p:cNvSpPr>
            <a:spLocks noGrp="1"/>
          </p:cNvSpPr>
          <p:nvPr>
            <p:ph type="title"/>
          </p:nvPr>
        </p:nvSpPr>
        <p:spPr>
          <a:xfrm>
            <a:off x="22860" y="122555"/>
            <a:ext cx="8812530" cy="829945"/>
          </a:xfrm>
        </p:spPr>
        <p:txBody>
          <a:bodyPr vert="horz" wrap="square" lIns="91440" tIns="45720" rIns="91440" bIns="45720" anchor="b"/>
          <a:p>
            <a:pPr eaLnBrk="1" hangingPunct="1"/>
            <a:r>
              <a:rPr lang="zh-CN" altLang="zh-CN" sz="3600" dirty="0"/>
              <a:t>5.3.2 </a:t>
            </a:r>
            <a:r>
              <a:rPr lang="zh-CN" altLang="en-US" sz="3600" dirty="0"/>
              <a:t>时序信号产生器启停控制逻辑</a:t>
            </a:r>
            <a:endParaRPr lang="zh-CN" altLang="en-US" sz="3600" dirty="0"/>
          </a:p>
        </p:txBody>
      </p:sp>
      <p:pic>
        <p:nvPicPr>
          <p:cNvPr id="38916" name="Picture 3" descr="5a19"/>
          <p:cNvPicPr>
            <a:picLocks noChangeAspect="1"/>
          </p:cNvPicPr>
          <p:nvPr/>
        </p:nvPicPr>
        <p:blipFill>
          <a:blip r:embed="rId1"/>
          <a:stretch>
            <a:fillRect/>
          </a:stretch>
        </p:blipFill>
        <p:spPr>
          <a:xfrm>
            <a:off x="4382770" y="1170305"/>
            <a:ext cx="4373245" cy="5001260"/>
          </a:xfrm>
          <a:prstGeom prst="rect">
            <a:avLst/>
          </a:prstGeom>
          <a:noFill/>
          <a:ln w="9525">
            <a:noFill/>
          </a:ln>
        </p:spPr>
      </p:pic>
      <p:sp>
        <p:nvSpPr>
          <p:cNvPr id="38917" name="Rectangle 4"/>
          <p:cNvSpPr/>
          <p:nvPr/>
        </p:nvSpPr>
        <p:spPr>
          <a:xfrm>
            <a:off x="22543" y="952500"/>
            <a:ext cx="4248150" cy="4524375"/>
          </a:xfrm>
          <a:prstGeom prst="rect">
            <a:avLst/>
          </a:prstGeom>
          <a:noFill/>
          <a:ln w="9525">
            <a:noFill/>
          </a:ln>
        </p:spPr>
        <p:txBody>
          <a:bodyPr>
            <a:spAutoFit/>
          </a:bodyPr>
          <a:p>
            <a:r>
              <a:rPr lang="zh-CN" altLang="en-US" sz="2400" b="1" dirty="0">
                <a:solidFill>
                  <a:srgbClr val="FF00FF"/>
                </a:solidFill>
                <a:latin typeface="Arial" panose="020B0604020202020204" pitchFamily="34" charset="0"/>
              </a:rPr>
              <a:t>启停控制逻辑</a:t>
            </a:r>
            <a:endParaRPr lang="en-US" altLang="zh-CN" sz="2400" b="1">
              <a:latin typeface="Arial" panose="020B0604020202020204" pitchFamily="34" charset="0"/>
              <a:ea typeface="华文楷体" panose="02010600040101010101" pitchFamily="2" charset="-122"/>
            </a:endParaRPr>
          </a:p>
          <a:p>
            <a:pPr>
              <a:buChar char="•"/>
            </a:pPr>
            <a:r>
              <a:rPr lang="zh-CN" altLang="en-US" sz="2400" dirty="0">
                <a:solidFill>
                  <a:srgbClr val="FF0000"/>
                </a:solidFill>
                <a:latin typeface="Arial" panose="020B0604020202020204" pitchFamily="34" charset="0"/>
                <a:ea typeface="华文楷体" panose="02010600040101010101" pitchFamily="2" charset="-122"/>
              </a:rPr>
              <a:t>启动</a:t>
            </a:r>
            <a:r>
              <a:rPr lang="zh-CN" altLang="en-US" sz="2400" dirty="0">
                <a:latin typeface="Arial" panose="020B0604020202020204" pitchFamily="34" charset="0"/>
                <a:ea typeface="华文楷体" panose="02010600040101010101" pitchFamily="2" charset="-122"/>
              </a:rPr>
              <a:t>、</a:t>
            </a:r>
            <a:r>
              <a:rPr lang="zh-CN" altLang="en-US" sz="2400" dirty="0">
                <a:solidFill>
                  <a:srgbClr val="FF0000"/>
                </a:solidFill>
                <a:latin typeface="Arial" panose="020B0604020202020204" pitchFamily="34" charset="0"/>
                <a:ea typeface="华文楷体" panose="02010600040101010101" pitchFamily="2" charset="-122"/>
              </a:rPr>
              <a:t>停机</a:t>
            </a:r>
            <a:r>
              <a:rPr lang="zh-CN" altLang="en-US" sz="2400" dirty="0">
                <a:latin typeface="Arial" panose="020B0604020202020204" pitchFamily="34" charset="0"/>
                <a:ea typeface="华文楷体" panose="02010600040101010101" pitchFamily="2" charset="-122"/>
              </a:rPr>
              <a:t>是随机的，对读</a:t>
            </a:r>
            <a:r>
              <a:rPr lang="en-US" altLang="zh-CN" sz="2400">
                <a:latin typeface="Arial" panose="020B0604020202020204" pitchFamily="34" charset="0"/>
                <a:ea typeface="华文楷体" panose="02010600040101010101" pitchFamily="2" charset="-122"/>
              </a:rPr>
              <a:t>/</a:t>
            </a:r>
            <a:r>
              <a:rPr lang="zh-CN" altLang="en-US" sz="2400" dirty="0">
                <a:latin typeface="Arial" panose="020B0604020202020204" pitchFamily="34" charset="0"/>
                <a:ea typeface="华文楷体" panose="02010600040101010101" pitchFamily="2" charset="-122"/>
              </a:rPr>
              <a:t>写时序信号也需要由启停逻辑加以控制。</a:t>
            </a:r>
            <a:endParaRPr lang="zh-CN" altLang="en-US" sz="2400" dirty="0">
              <a:latin typeface="Arial" panose="020B0604020202020204" pitchFamily="34" charset="0"/>
              <a:ea typeface="华文楷体" panose="02010600040101010101" pitchFamily="2" charset="-122"/>
            </a:endParaRPr>
          </a:p>
          <a:p>
            <a:pPr>
              <a:buChar char="•"/>
            </a:pPr>
            <a:r>
              <a:rPr lang="zh-CN" altLang="en-US" sz="2400" dirty="0">
                <a:latin typeface="Arial" panose="020B0604020202020204" pitchFamily="34" charset="0"/>
                <a:ea typeface="华文楷体" panose="02010600040101010101" pitchFamily="2" charset="-122"/>
              </a:rPr>
              <a:t>当运行触发器为“</a:t>
            </a:r>
            <a:r>
              <a:rPr lang="en-US" altLang="zh-CN" sz="2400">
                <a:solidFill>
                  <a:srgbClr val="FF00FF"/>
                </a:solidFill>
                <a:latin typeface="Arial" panose="020B0604020202020204" pitchFamily="34" charset="0"/>
                <a:ea typeface="华文楷体" panose="02010600040101010101" pitchFamily="2" charset="-122"/>
              </a:rPr>
              <a:t>1</a:t>
            </a:r>
            <a:r>
              <a:rPr lang="en-US" altLang="zh-CN" sz="2400">
                <a:latin typeface="Arial" panose="020B0604020202020204" pitchFamily="34" charset="0"/>
                <a:ea typeface="华文楷体" panose="02010600040101010101" pitchFamily="2" charset="-122"/>
              </a:rPr>
              <a:t>”</a:t>
            </a:r>
            <a:r>
              <a:rPr lang="zh-CN" altLang="en-US" sz="2400" dirty="0">
                <a:latin typeface="Arial" panose="020B0604020202020204" pitchFamily="34" charset="0"/>
                <a:ea typeface="华文楷体" panose="02010600040101010101" pitchFamily="2" charset="-122"/>
              </a:rPr>
              <a:t>时，</a:t>
            </a:r>
            <a:r>
              <a:rPr lang="zh-CN" altLang="en-US" sz="2400" dirty="0">
                <a:solidFill>
                  <a:srgbClr val="FF00FF"/>
                </a:solidFill>
                <a:latin typeface="Arial" panose="020B0604020202020204" pitchFamily="34" charset="0"/>
                <a:ea typeface="华文楷体" panose="02010600040101010101" pitchFamily="2" charset="-122"/>
              </a:rPr>
              <a:t>打开</a:t>
            </a:r>
            <a:r>
              <a:rPr lang="zh-CN" altLang="en-US" sz="2400" dirty="0">
                <a:latin typeface="Arial" panose="020B0604020202020204" pitchFamily="34" charset="0"/>
                <a:ea typeface="华文楷体" panose="02010600040101010101" pitchFamily="2" charset="-122"/>
              </a:rPr>
              <a:t>时序电路。当计算机启动时，一定要从</a:t>
            </a:r>
            <a:r>
              <a:rPr lang="zh-CN" altLang="en-US" sz="2400" dirty="0">
                <a:solidFill>
                  <a:srgbClr val="FF00FF"/>
                </a:solidFill>
                <a:latin typeface="Arial" panose="020B0604020202020204" pitchFamily="34" charset="0"/>
                <a:ea typeface="华文楷体" panose="02010600040101010101" pitchFamily="2" charset="-122"/>
              </a:rPr>
              <a:t>第</a:t>
            </a:r>
            <a:r>
              <a:rPr lang="en-US" altLang="zh-CN" sz="2400">
                <a:solidFill>
                  <a:srgbClr val="FF00FF"/>
                </a:solidFill>
                <a:latin typeface="Arial" panose="020B0604020202020204" pitchFamily="34" charset="0"/>
                <a:ea typeface="华文楷体" panose="02010600040101010101" pitchFamily="2" charset="-122"/>
              </a:rPr>
              <a:t>1</a:t>
            </a:r>
            <a:r>
              <a:rPr lang="zh-CN" altLang="en-US" sz="2400" dirty="0">
                <a:solidFill>
                  <a:srgbClr val="FF00FF"/>
                </a:solidFill>
                <a:latin typeface="Arial" panose="020B0604020202020204" pitchFamily="34" charset="0"/>
                <a:ea typeface="华文楷体" panose="02010600040101010101" pitchFamily="2" charset="-122"/>
              </a:rPr>
              <a:t>个</a:t>
            </a:r>
            <a:r>
              <a:rPr lang="zh-CN" altLang="en-US" sz="2400" dirty="0">
                <a:latin typeface="Arial" panose="020B0604020202020204" pitchFamily="34" charset="0"/>
                <a:ea typeface="华文楷体" panose="02010600040101010101" pitchFamily="2" charset="-122"/>
              </a:rPr>
              <a:t>节拍脉冲前沿开始工作。</a:t>
            </a:r>
            <a:endParaRPr lang="zh-CN" altLang="en-US" sz="2400" dirty="0">
              <a:latin typeface="Arial" panose="020B0604020202020204" pitchFamily="34" charset="0"/>
              <a:ea typeface="华文楷体" panose="02010600040101010101" pitchFamily="2" charset="-122"/>
            </a:endParaRPr>
          </a:p>
          <a:p>
            <a:pPr>
              <a:buChar char="•"/>
            </a:pPr>
            <a:r>
              <a:rPr lang="zh-CN" altLang="en-US" sz="2400" dirty="0">
                <a:latin typeface="Arial" panose="020B0604020202020204" pitchFamily="34" charset="0"/>
                <a:ea typeface="华文楷体" panose="02010600040101010101" pitchFamily="2" charset="-122"/>
              </a:rPr>
              <a:t>当运行触发器“</a:t>
            </a:r>
            <a:r>
              <a:rPr lang="en-US" altLang="zh-CN" sz="2400">
                <a:solidFill>
                  <a:srgbClr val="FF00FF"/>
                </a:solidFill>
                <a:latin typeface="Arial" panose="020B0604020202020204" pitchFamily="34" charset="0"/>
                <a:ea typeface="华文楷体" panose="02010600040101010101" pitchFamily="2" charset="-122"/>
              </a:rPr>
              <a:t>0</a:t>
            </a:r>
            <a:r>
              <a:rPr lang="en-US" altLang="zh-CN" sz="2400">
                <a:latin typeface="Arial" panose="020B0604020202020204" pitchFamily="34" charset="0"/>
                <a:ea typeface="华文楷体" panose="02010600040101010101" pitchFamily="2" charset="-122"/>
              </a:rPr>
              <a:t>”</a:t>
            </a:r>
            <a:r>
              <a:rPr lang="zh-CN" altLang="en-US" sz="2400" dirty="0">
                <a:latin typeface="Arial" panose="020B0604020202020204" pitchFamily="34" charset="0"/>
                <a:ea typeface="华文楷体" panose="02010600040101010101" pitchFamily="2" charset="-122"/>
              </a:rPr>
              <a:t>时，</a:t>
            </a:r>
            <a:r>
              <a:rPr lang="zh-CN" altLang="en-US" sz="2400" dirty="0">
                <a:solidFill>
                  <a:srgbClr val="FF00FF"/>
                </a:solidFill>
                <a:latin typeface="Arial" panose="020B0604020202020204" pitchFamily="34" charset="0"/>
                <a:ea typeface="华文楷体" panose="02010600040101010101" pitchFamily="2" charset="-122"/>
              </a:rPr>
              <a:t>关闭</a:t>
            </a:r>
            <a:r>
              <a:rPr lang="zh-CN" altLang="en-US" sz="2400" dirty="0">
                <a:latin typeface="Arial" panose="020B0604020202020204" pitchFamily="34" charset="0"/>
                <a:ea typeface="华文楷体" panose="02010600040101010101" pitchFamily="2" charset="-122"/>
              </a:rPr>
              <a:t>时序产生器。停机时一定要在</a:t>
            </a:r>
            <a:r>
              <a:rPr lang="zh-CN" altLang="en-US" sz="2400" dirty="0">
                <a:solidFill>
                  <a:srgbClr val="FF00FF"/>
                </a:solidFill>
                <a:latin typeface="Arial" panose="020B0604020202020204" pitchFamily="34" charset="0"/>
                <a:ea typeface="华文楷体" panose="02010600040101010101" pitchFamily="2" charset="-122"/>
              </a:rPr>
              <a:t>第</a:t>
            </a:r>
            <a:r>
              <a:rPr lang="en-US" altLang="zh-CN" sz="2400">
                <a:solidFill>
                  <a:srgbClr val="FF00FF"/>
                </a:solidFill>
                <a:latin typeface="Arial" panose="020B0604020202020204" pitchFamily="34" charset="0"/>
                <a:ea typeface="华文楷体" panose="02010600040101010101" pitchFamily="2" charset="-122"/>
              </a:rPr>
              <a:t>4</a:t>
            </a:r>
            <a:r>
              <a:rPr lang="zh-CN" altLang="en-US" sz="2400" dirty="0">
                <a:solidFill>
                  <a:srgbClr val="FF00FF"/>
                </a:solidFill>
                <a:latin typeface="Arial" panose="020B0604020202020204" pitchFamily="34" charset="0"/>
                <a:ea typeface="华文楷体" panose="02010600040101010101" pitchFamily="2" charset="-122"/>
              </a:rPr>
              <a:t>个</a:t>
            </a:r>
            <a:r>
              <a:rPr lang="zh-CN" altLang="en-US" sz="2400" dirty="0">
                <a:latin typeface="Arial" panose="020B0604020202020204" pitchFamily="34" charset="0"/>
                <a:ea typeface="华文楷体" panose="02010600040101010101" pitchFamily="2" charset="-122"/>
              </a:rPr>
              <a:t>节拍脉冲结束后关闭时序产生器。</a:t>
            </a:r>
            <a:endParaRPr lang="zh-CN" altLang="en-US" sz="2400" dirty="0">
              <a:latin typeface="Arial" panose="020B0604020202020204" pitchFamily="34" charset="0"/>
              <a:ea typeface="华文楷体" panose="0201060004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39939"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.3.3  </a:t>
            </a:r>
            <a:r>
              <a:rPr lang="zh-CN" altLang="en-US" dirty="0">
                <a:solidFill>
                  <a:srgbClr val="FF0000"/>
                </a:solidFill>
              </a:rPr>
              <a:t>控制方式</a:t>
            </a:r>
            <a:endParaRPr lang="zh-CN" altLang="en-US" dirty="0">
              <a:solidFill>
                <a:srgbClr val="FF0000"/>
              </a:solidFill>
            </a:endParaRPr>
          </a:p>
        </p:txBody>
      </p:sp>
      <p:sp>
        <p:nvSpPr>
          <p:cNvPr id="39940" name="Rectangle 3"/>
          <p:cNvSpPr>
            <a:spLocks noGrp="1"/>
          </p:cNvSpPr>
          <p:nvPr>
            <p:ph idx="1"/>
          </p:nvPr>
        </p:nvSpPr>
        <p:spPr>
          <a:xfrm>
            <a:off x="205740" y="1169988"/>
            <a:ext cx="8229600" cy="4518025"/>
          </a:xfrm>
        </p:spPr>
        <p:txBody>
          <a:bodyPr vert="horz" wrap="square" lIns="91440" tIns="45720" rIns="91440" bIns="45720" anchor="t"/>
          <a:p>
            <a:pPr eaLnBrk="1" hangingPunct="1"/>
            <a:r>
              <a:rPr lang="zh-CN" altLang="en-US" dirty="0">
                <a:solidFill>
                  <a:schemeClr val="tx1"/>
                </a:solidFill>
              </a:rPr>
              <a:t>机器指令所包含的</a:t>
            </a:r>
            <a:r>
              <a:rPr lang="en-US" altLang="zh-CN">
                <a:solidFill>
                  <a:schemeClr val="tx1"/>
                </a:solidFill>
              </a:rPr>
              <a:t>CPU</a:t>
            </a:r>
            <a:r>
              <a:rPr lang="zh-CN" altLang="en-US" dirty="0">
                <a:solidFill>
                  <a:schemeClr val="tx1"/>
                </a:solidFill>
              </a:rPr>
              <a:t>周期数反映了指令的复杂程度，不同</a:t>
            </a:r>
            <a:r>
              <a:rPr lang="en-US" altLang="zh-CN">
                <a:solidFill>
                  <a:schemeClr val="tx1"/>
                </a:solidFill>
              </a:rPr>
              <a:t>CPU</a:t>
            </a:r>
            <a:r>
              <a:rPr lang="zh-CN" altLang="en-US" dirty="0">
                <a:solidFill>
                  <a:schemeClr val="tx1"/>
                </a:solidFill>
              </a:rPr>
              <a:t>周期的操作信号的数目和出现的先后次序也不相同。</a:t>
            </a:r>
            <a:endParaRPr lang="zh-CN" altLang="en-US" dirty="0"/>
          </a:p>
          <a:p>
            <a:pPr eaLnBrk="1" hangingPunct="1"/>
            <a:r>
              <a:rPr lang="zh-CN" altLang="en-US" dirty="0"/>
              <a:t>控制方式：</a:t>
            </a:r>
            <a:r>
              <a:rPr lang="zh-CN" altLang="en-US" dirty="0">
                <a:solidFill>
                  <a:schemeClr val="tx1"/>
                </a:solidFill>
              </a:rPr>
              <a:t>控制不同操作序列时序信号的方法。</a:t>
            </a:r>
            <a:endParaRPr lang="zh-CN" altLang="en-US" dirty="0">
              <a:solidFill>
                <a:schemeClr val="tx1"/>
              </a:solidFill>
            </a:endParaRPr>
          </a:p>
          <a:p>
            <a:pPr eaLnBrk="1" hangingPunct="1"/>
            <a:r>
              <a:rPr lang="zh-CN" altLang="en-US" dirty="0">
                <a:solidFill>
                  <a:schemeClr val="tx1"/>
                </a:solidFill>
              </a:rPr>
              <a:t>分为以下几种：</a:t>
            </a:r>
            <a:endParaRPr lang="zh-CN" altLang="en-US" dirty="0">
              <a:solidFill>
                <a:schemeClr val="tx1"/>
              </a:solidFill>
            </a:endParaRPr>
          </a:p>
          <a:p>
            <a:pPr lvl="1" eaLnBrk="1" hangingPunct="1"/>
            <a:r>
              <a:rPr lang="zh-CN" altLang="en-US" dirty="0">
                <a:solidFill>
                  <a:srgbClr val="FF00FF"/>
                </a:solidFill>
              </a:rPr>
              <a:t>同步控制方式</a:t>
            </a:r>
            <a:endParaRPr lang="zh-CN" altLang="en-US" dirty="0">
              <a:solidFill>
                <a:srgbClr val="FF00FF"/>
              </a:solidFill>
            </a:endParaRPr>
          </a:p>
          <a:p>
            <a:pPr lvl="1" eaLnBrk="1" hangingPunct="1"/>
            <a:r>
              <a:rPr lang="zh-CN" altLang="en-US" dirty="0">
                <a:solidFill>
                  <a:srgbClr val="FF00FF"/>
                </a:solidFill>
              </a:rPr>
              <a:t>异步控制方式</a:t>
            </a:r>
            <a:endParaRPr lang="zh-CN" altLang="en-US" dirty="0">
              <a:solidFill>
                <a:srgbClr val="FF00FF"/>
              </a:solidFill>
            </a:endParaRPr>
          </a:p>
          <a:p>
            <a:pPr lvl="1" eaLnBrk="1" hangingPunct="1"/>
            <a:r>
              <a:rPr lang="zh-CN" altLang="en-US" dirty="0">
                <a:solidFill>
                  <a:srgbClr val="FF00FF"/>
                </a:solidFill>
              </a:rPr>
              <a:t>联合控制方式</a:t>
            </a:r>
            <a:endParaRPr lang="zh-CN" altLang="en-US" dirty="0">
              <a:solidFill>
                <a:srgbClr val="FF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0963"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.3.3  </a:t>
            </a:r>
            <a:r>
              <a:rPr lang="zh-CN" altLang="en-US" dirty="0">
                <a:solidFill>
                  <a:srgbClr val="FF0000"/>
                </a:solidFill>
              </a:rPr>
              <a:t>控制方式</a:t>
            </a:r>
            <a:endParaRPr lang="zh-CN" altLang="en-US" dirty="0">
              <a:solidFill>
                <a:srgbClr val="FF0000"/>
              </a:solidFill>
            </a:endParaRPr>
          </a:p>
        </p:txBody>
      </p:sp>
      <p:sp>
        <p:nvSpPr>
          <p:cNvPr id="40964" name="Rectangle 3"/>
          <p:cNvSpPr>
            <a:spLocks noGrp="1"/>
          </p:cNvSpPr>
          <p:nvPr>
            <p:ph idx="1"/>
          </p:nvPr>
        </p:nvSpPr>
        <p:spPr>
          <a:xfrm>
            <a:off x="250825" y="1484313"/>
            <a:ext cx="8208963" cy="4876800"/>
          </a:xfrm>
        </p:spPr>
        <p:txBody>
          <a:bodyPr vert="horz" wrap="square" lIns="91440" tIns="45720" rIns="91440" bIns="45720" anchor="t"/>
          <a:p>
            <a:pPr eaLnBrk="1" hangingPunct="1"/>
            <a:r>
              <a:rPr lang="zh-CN" altLang="en-US" sz="2600" dirty="0"/>
              <a:t>同步控制方式（指令的机器周期和时钟周期数不变）</a:t>
            </a:r>
            <a:endParaRPr lang="zh-CN" altLang="en-US" sz="2600" dirty="0"/>
          </a:p>
          <a:p>
            <a:pPr lvl="1" eaLnBrk="1" hangingPunct="1"/>
            <a:r>
              <a:rPr lang="zh-CN" altLang="en-US" sz="2200" dirty="0">
                <a:solidFill>
                  <a:srgbClr val="FF0000"/>
                </a:solidFill>
              </a:rPr>
              <a:t>由统一的时钟进行控制</a:t>
            </a:r>
            <a:endParaRPr lang="zh-CN" altLang="en-US" sz="2200" dirty="0"/>
          </a:p>
          <a:p>
            <a:pPr lvl="1" eaLnBrk="1" hangingPunct="1"/>
            <a:r>
              <a:rPr lang="zh-CN" altLang="en-US" sz="2200" dirty="0"/>
              <a:t>采用不定长指令周期</a:t>
            </a:r>
            <a:endParaRPr lang="zh-CN" altLang="en-US" sz="2200" dirty="0"/>
          </a:p>
          <a:p>
            <a:pPr lvl="1" eaLnBrk="1" hangingPunct="1"/>
            <a:r>
              <a:rPr lang="zh-CN" altLang="en-US" sz="2200" dirty="0"/>
              <a:t>中央控制于局部控制的结合</a:t>
            </a:r>
            <a:endParaRPr lang="zh-CN" altLang="en-US" sz="2200" dirty="0"/>
          </a:p>
          <a:p>
            <a:pPr eaLnBrk="1" hangingPunct="1"/>
            <a:r>
              <a:rPr lang="zh-CN" altLang="en-US" sz="2600" dirty="0"/>
              <a:t>异步控制方式</a:t>
            </a:r>
            <a:endParaRPr lang="zh-CN" altLang="en-US" sz="2600" dirty="0"/>
          </a:p>
          <a:p>
            <a:pPr lvl="1" eaLnBrk="1" hangingPunct="1"/>
            <a:r>
              <a:rPr lang="zh-CN" altLang="en-US" sz="2200" dirty="0"/>
              <a:t>每条指令需要多长时间就占多长时间</a:t>
            </a:r>
            <a:endParaRPr lang="zh-CN" altLang="en-US" sz="2200" dirty="0"/>
          </a:p>
          <a:p>
            <a:pPr eaLnBrk="1" hangingPunct="1"/>
            <a:r>
              <a:rPr lang="zh-CN" altLang="en-US" sz="2600" dirty="0"/>
              <a:t>联合控制方式</a:t>
            </a:r>
            <a:endParaRPr lang="zh-CN" altLang="en-US" sz="2600" dirty="0"/>
          </a:p>
          <a:p>
            <a:pPr lvl="1" eaLnBrk="1" hangingPunct="1"/>
            <a:r>
              <a:rPr lang="zh-CN" altLang="en-US" sz="2200" dirty="0"/>
              <a:t>大部分指令在固定的周期内完成，少数难以确定的操作采用异步方式</a:t>
            </a:r>
            <a:endParaRPr lang="zh-CN" altLang="en-US" sz="2200" dirty="0"/>
          </a:p>
          <a:p>
            <a:pPr lvl="1" eaLnBrk="1" hangingPunct="1"/>
            <a:r>
              <a:rPr lang="zh-CN" altLang="en-US" sz="2200" dirty="0"/>
              <a:t>机器周期的节拍脉冲固定，但是各指令的机器周期数不固定（微程序控制器采用）</a:t>
            </a:r>
            <a:endParaRPr lang="zh-CN" altLang="en-US" sz="2200" dirty="0"/>
          </a:p>
          <a:p>
            <a:pPr lvl="2" eaLnBrk="1" hangingPunct="1">
              <a:buNone/>
            </a:pPr>
            <a:endParaRPr lang="en-US" altLang="zh-CN"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7"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028"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.1  CPU</a:t>
            </a:r>
            <a:r>
              <a:rPr lang="zh-CN" altLang="en-US" dirty="0">
                <a:solidFill>
                  <a:srgbClr val="FF0000"/>
                </a:solidFill>
              </a:rPr>
              <a:t>的功能和组成</a:t>
            </a:r>
            <a:endParaRPr lang="zh-CN" altLang="en-US" dirty="0">
              <a:solidFill>
                <a:srgbClr val="FF0000"/>
              </a:solidFill>
            </a:endParaRPr>
          </a:p>
        </p:txBody>
      </p:sp>
      <p:sp>
        <p:nvSpPr>
          <p:cNvPr id="1029" name="Rectangle 3"/>
          <p:cNvSpPr>
            <a:spLocks noGrp="1"/>
          </p:cNvSpPr>
          <p:nvPr>
            <p:ph idx="1"/>
          </p:nvPr>
        </p:nvSpPr>
        <p:spPr/>
        <p:txBody>
          <a:bodyPr vert="horz" wrap="square" lIns="91440" tIns="45720" rIns="91440" bIns="45720" anchor="t"/>
          <a:p>
            <a:pPr eaLnBrk="1" hangingPunct="1">
              <a:buNone/>
            </a:pPr>
            <a:r>
              <a:rPr lang="en-US" altLang="zh-CN"/>
              <a:t>1</a:t>
            </a:r>
            <a:r>
              <a:rPr lang="zh-CN" altLang="en-US" dirty="0"/>
              <a:t>、</a:t>
            </a:r>
            <a:r>
              <a:rPr lang="en-US" altLang="zh-CN"/>
              <a:t>CPU</a:t>
            </a:r>
            <a:r>
              <a:rPr lang="zh-CN" altLang="en-US" dirty="0"/>
              <a:t>的功能</a:t>
            </a:r>
            <a:endParaRPr lang="zh-CN" altLang="en-US" dirty="0"/>
          </a:p>
          <a:p>
            <a:pPr lvl="1" eaLnBrk="1" hangingPunct="1"/>
            <a:endParaRPr lang="zh-CN" altLang="en-US" dirty="0"/>
          </a:p>
          <a:p>
            <a:pPr lvl="1" eaLnBrk="1" hangingPunct="1"/>
            <a:endParaRPr lang="zh-CN" altLang="en-US" dirty="0"/>
          </a:p>
          <a:p>
            <a:pPr lvl="1" eaLnBrk="1" hangingPunct="1"/>
            <a:r>
              <a:rPr lang="zh-CN" altLang="en-US" dirty="0"/>
              <a:t>指令控制（程序的顺序控制）</a:t>
            </a:r>
            <a:endParaRPr lang="zh-CN" altLang="en-US" dirty="0"/>
          </a:p>
          <a:p>
            <a:pPr lvl="1" eaLnBrk="1" hangingPunct="1"/>
            <a:r>
              <a:rPr lang="zh-CN" altLang="en-US" dirty="0"/>
              <a:t>操作控制（一条指令由</a:t>
            </a:r>
            <a:r>
              <a:rPr lang="zh-CN" altLang="en-US" dirty="0"/>
              <a:t>若干操作信号实现）</a:t>
            </a:r>
            <a:endParaRPr lang="zh-CN" altLang="en-US" dirty="0"/>
          </a:p>
          <a:p>
            <a:pPr lvl="1" eaLnBrk="1" hangingPunct="1"/>
            <a:r>
              <a:rPr lang="zh-CN" altLang="en-US" dirty="0"/>
              <a:t>时间控制（指令各个操作实施时间的定时）</a:t>
            </a:r>
            <a:endParaRPr lang="zh-CN" altLang="en-US" dirty="0"/>
          </a:p>
          <a:p>
            <a:pPr marL="344170" lvl="1" indent="0" eaLnBrk="1" hangingPunct="1">
              <a:buNone/>
            </a:pPr>
            <a:r>
              <a:rPr lang="en-US" altLang="zh-CN" dirty="0"/>
              <a:t>         P68</a:t>
            </a:r>
            <a:r>
              <a:rPr lang="zh-CN" altLang="en-US" dirty="0"/>
              <a:t>图</a:t>
            </a:r>
            <a:r>
              <a:rPr lang="en-US" altLang="zh-CN" dirty="0"/>
              <a:t>3.6</a:t>
            </a:r>
            <a:r>
              <a:rPr lang="zh-CN" altLang="en-US" dirty="0"/>
              <a:t>：</a:t>
            </a:r>
            <a:r>
              <a:rPr lang="en-US" altLang="zh-CN" dirty="0"/>
              <a:t>SRAM</a:t>
            </a:r>
            <a:r>
              <a:rPr lang="zh-CN" altLang="en-US" dirty="0"/>
              <a:t>读写周期时序图</a:t>
            </a:r>
            <a:endParaRPr lang="zh-CN" altLang="en-US" dirty="0"/>
          </a:p>
          <a:p>
            <a:pPr lvl="1" eaLnBrk="1" hangingPunct="1"/>
            <a:r>
              <a:rPr lang="zh-CN" altLang="en-US" dirty="0"/>
              <a:t>数据加工（算术运算和逻辑运算）</a:t>
            </a:r>
            <a:endParaRPr lang="zh-CN" altLang="en-US" dirty="0"/>
          </a:p>
        </p:txBody>
      </p:sp>
      <p:graphicFrame>
        <p:nvGraphicFramePr>
          <p:cNvPr id="1026" name="Object 4"/>
          <p:cNvGraphicFramePr/>
          <p:nvPr/>
        </p:nvGraphicFramePr>
        <p:xfrm>
          <a:off x="875983" y="1668145"/>
          <a:ext cx="7391400" cy="762000"/>
        </p:xfrm>
        <a:graphic>
          <a:graphicData uri="http://schemas.openxmlformats.org/presentationml/2006/ole">
            <mc:AlternateContent xmlns:mc="http://schemas.openxmlformats.org/markup-compatibility/2006">
              <mc:Choice xmlns:v="urn:schemas-microsoft-com:vml" Requires="v">
                <p:oleObj spid="_x0000_s3076" name="" r:id="rId1" imgW="2247900" imgH="228600" progId="Equation.3">
                  <p:embed/>
                </p:oleObj>
              </mc:Choice>
              <mc:Fallback>
                <p:oleObj name="" r:id="rId1" imgW="2247900" imgH="228600" progId="Equation.3">
                  <p:embed/>
                  <p:pic>
                    <p:nvPicPr>
                      <p:cNvPr id="0" name="图片 3075"/>
                      <p:cNvPicPr/>
                      <p:nvPr/>
                    </p:nvPicPr>
                    <p:blipFill>
                      <a:blip r:embed="rId2"/>
                      <a:stretch>
                        <a:fillRect/>
                      </a:stretch>
                    </p:blipFill>
                    <p:spPr>
                      <a:xfrm>
                        <a:off x="875983" y="1668145"/>
                        <a:ext cx="7391400" cy="762000"/>
                      </a:xfrm>
                      <a:prstGeom prst="rect">
                        <a:avLst/>
                      </a:prstGeom>
                      <a:gradFill rotWithShape="0">
                        <a:gsLst>
                          <a:gs pos="0">
                            <a:schemeClr val="accent1"/>
                          </a:gs>
                          <a:gs pos="100000">
                            <a:schemeClr val="accent1">
                              <a:gamma/>
                              <a:shade val="46275"/>
                              <a:invGamma/>
                            </a:schemeClr>
                          </a:gs>
                        </a:gsLst>
                        <a:lin ang="5400000" scaled="1"/>
                        <a:tileRect/>
                      </a:grad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2</a:t>
            </a:r>
            <a:r>
              <a:rPr lang="zh-CN" altLang="en-US" sz="2800">
                <a:solidFill>
                  <a:srgbClr val="FF00FF"/>
                </a:solidFill>
                <a:latin typeface="黑体" panose="02010609060101010101" charset="-122"/>
                <a:ea typeface="黑体" panose="02010609060101010101" charset="-122"/>
                <a:cs typeface="+mn-cs"/>
              </a:rPr>
              <a:t>、</a:t>
            </a:r>
            <a:r>
              <a:rPr lang="zh-CN" altLang="en-US" sz="2800">
                <a:solidFill>
                  <a:srgbClr val="FF0000"/>
                </a:solidFill>
                <a:latin typeface="黑体" panose="02010609060101010101" charset="-122"/>
                <a:ea typeface="黑体" panose="02010609060101010101" charset="-122"/>
                <a:cs typeface="+mn-cs"/>
              </a:rPr>
              <a:t>习题</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5.3 </a:t>
            </a:r>
            <a:r>
              <a:rPr lang="zh-CN" altLang="en-US" sz="2800">
                <a:solidFill>
                  <a:srgbClr val="0000FF"/>
                </a:solidFill>
                <a:latin typeface="黑体" panose="02010609060101010101" charset="-122"/>
                <a:ea typeface="黑体" panose="02010609060101010101" charset="-122"/>
                <a:cs typeface="+mn-cs"/>
              </a:rPr>
              <a:t>时序产生器和控制方式</a:t>
            </a:r>
            <a:r>
              <a:rPr lang="en-US" altLang="zh-CN" sz="2800">
                <a:solidFill>
                  <a:srgbClr val="0000FF"/>
                </a:solidFill>
                <a:latin typeface="黑体" panose="02010609060101010101" charset="-122"/>
                <a:ea typeface="黑体" panose="02010609060101010101" charset="-122"/>
                <a:cs typeface="+mn-cs"/>
              </a:rPr>
              <a:t> </a:t>
            </a:r>
            <a:endParaRPr lang="en-US" altLang="zh-CN" sz="2800">
              <a:solidFill>
                <a:srgbClr val="0000FF"/>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a:t>
            </a:r>
            <a:r>
              <a:rPr lang="en-US" altLang="zh-CN" sz="2800">
                <a:solidFill>
                  <a:srgbClr val="2BCB23"/>
                </a:solidFill>
                <a:latin typeface="黑体" panose="02010609060101010101" charset="-122"/>
                <a:ea typeface="黑体" panose="02010609060101010101" charset="-122"/>
                <a:cs typeface="+mn-cs"/>
              </a:rPr>
              <a:t>3</a:t>
            </a:r>
            <a:r>
              <a:rPr lang="zh-CN" altLang="en-US" sz="2800">
                <a:solidFill>
                  <a:srgbClr val="2BCB23"/>
                </a:solidFill>
                <a:latin typeface="黑体" panose="02010609060101010101" charset="-122"/>
                <a:ea typeface="黑体" panose="02010609060101010101" charset="-122"/>
                <a:cs typeface="+mn-cs"/>
              </a:rPr>
              <a:t>选择，</a:t>
            </a:r>
            <a:r>
              <a:rPr lang="en-US" altLang="zh-CN" sz="2800">
                <a:solidFill>
                  <a:srgbClr val="2BCB23"/>
                </a:solidFill>
                <a:latin typeface="黑体" panose="02010609060101010101" charset="-122"/>
                <a:ea typeface="黑体" panose="02010609060101010101" charset="-122"/>
                <a:cs typeface="+mn-cs"/>
              </a:rPr>
              <a:t>1</a:t>
            </a:r>
            <a:r>
              <a:rPr lang="zh-CN" altLang="en-US" sz="2800">
                <a:solidFill>
                  <a:srgbClr val="2BCB23"/>
                </a:solidFill>
                <a:latin typeface="黑体" panose="02010609060101010101" charset="-122"/>
                <a:ea typeface="黑体" panose="02010609060101010101" charset="-122"/>
                <a:cs typeface="+mn-cs"/>
              </a:rPr>
              <a:t>判断）</a:t>
            </a:r>
            <a:endParaRPr lang="zh-CN" altLang="en-US"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charset="-122"/>
                <a:ea typeface="黑体" panose="02010609060101010101" charset="-122"/>
                <a:cs typeface="+mn-cs"/>
              </a:rPr>
              <a:t> </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word</a:t>
            </a:r>
            <a:r>
              <a:rPr lang="zh-CN" altLang="en-US" sz="2800">
                <a:solidFill>
                  <a:srgbClr val="0000FF"/>
                </a:solidFill>
                <a:latin typeface="黑体" panose="02010609060101010101" charset="-122"/>
                <a:ea typeface="黑体" panose="02010609060101010101" charset="-122"/>
                <a:cs typeface="+mn-cs"/>
              </a:rPr>
              <a:t>文档）</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charset="-122"/>
                <a:ea typeface="黑体" panose="02010609060101010101" charset="-122"/>
                <a:cs typeface="+mn-cs"/>
              </a:rPr>
              <a:t>  </a:t>
            </a:r>
            <a:r>
              <a:rPr lang="zh-CN" altLang="en-US" sz="2800">
                <a:latin typeface="黑体" panose="02010609060101010101" charset="-122"/>
                <a:ea typeface="黑体" panose="02010609060101010101" charset="-122"/>
                <a:cs typeface="+mn-cs"/>
              </a:rPr>
              <a:t>（布置作业后的</a:t>
            </a:r>
            <a:r>
              <a:rPr lang="en-US" altLang="zh-CN" sz="2800">
                <a:latin typeface="黑体" panose="02010609060101010101" charset="-122"/>
                <a:ea typeface="黑体" panose="02010609060101010101" charset="-122"/>
                <a:cs typeface="+mn-cs"/>
              </a:rPr>
              <a:t>48</a:t>
            </a:r>
            <a:r>
              <a:rPr lang="zh-CN" altLang="en-US" sz="2800">
                <a:latin typeface="黑体" panose="02010609060101010101" charset="-122"/>
                <a:ea typeface="黑体" panose="02010609060101010101" charset="-122"/>
                <a:cs typeface="+mn-cs"/>
              </a:rPr>
              <a:t>小时内交作业）</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（答案写在本子上，拍照后由学委汇总</a:t>
            </a:r>
            <a:r>
              <a:rPr lang="zh-CN" sz="2800">
                <a:latin typeface="黑体" panose="02010609060101010101" charset="-122"/>
                <a:ea typeface="黑体" panose="02010609060101010101" charset="-122"/>
                <a:cs typeface="+mn-cs"/>
              </a:rPr>
              <a:t>发老师</a:t>
            </a:r>
            <a:r>
              <a:rPr lang="en-US" altLang="zh-CN" sz="2800">
                <a:latin typeface="黑体" panose="02010609060101010101" charset="-122"/>
                <a:ea typeface="黑体" panose="02010609060101010101" charset="-122"/>
                <a:cs typeface="+mn-cs"/>
              </a:rPr>
              <a:t>qq</a:t>
            </a:r>
            <a:r>
              <a:rPr lang="zh-CN" altLang="en-US" sz="2800">
                <a:latin typeface="黑体" panose="02010609060101010101" charset="-122"/>
                <a:ea typeface="黑体" panose="02010609060101010101" charset="-122"/>
                <a:cs typeface="+mn-cs"/>
              </a:rPr>
              <a:t>）</a:t>
            </a: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4534535" cy="73850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en-US" altLang="zh-CN" sz="2400" dirty="0">
                <a:latin typeface="黑体" panose="02010609060101010101" charset="-122"/>
                <a:ea typeface="黑体" panose="02010609060101010101" charset="-122"/>
                <a:sym typeface="+mn-ea"/>
              </a:rPr>
              <a:t>1</a:t>
            </a:r>
            <a:r>
              <a:rPr lang="zh-CN" altLang="en-US" sz="2400" dirty="0">
                <a:latin typeface="黑体" panose="02010609060101010101" charset="-122"/>
                <a:ea typeface="黑体" panose="02010609060101010101" charset="-122"/>
                <a:sym typeface="+mn-ea"/>
              </a:rPr>
              <a:t>、</a:t>
            </a:r>
            <a:r>
              <a:rPr lang="zh-CN" sz="2400" dirty="0">
                <a:latin typeface="黑体" panose="02010609060101010101" charset="-122"/>
                <a:ea typeface="黑体" panose="02010609060101010101" charset="-122"/>
                <a:sym typeface="+mn-ea"/>
              </a:rPr>
              <a:t>结合图形，理解时序信号</a:t>
            </a:r>
            <a:endParaRPr lang="zh-CN" sz="2400" dirty="0">
              <a:latin typeface="黑体" panose="02010609060101010101" charset="-122"/>
              <a:ea typeface="黑体" panose="02010609060101010101" charset="-122"/>
              <a:sym typeface="+mn-ea"/>
            </a:endParaRPr>
          </a:p>
          <a:p>
            <a:pPr algn="l" eaLnBrk="1" hangingPunct="1">
              <a:buSzPct val="70000"/>
              <a:buFont typeface="Wingdings" panose="05000000000000000000" pitchFamily="2" charset="2"/>
              <a:buNone/>
            </a:pPr>
            <a:r>
              <a:rPr lang="en-US" altLang="zh-CN" sz="2400" dirty="0">
                <a:latin typeface="黑体" panose="02010609060101010101" charset="-122"/>
                <a:ea typeface="黑体" panose="02010609060101010101" charset="-122"/>
                <a:sym typeface="+mn-ea"/>
              </a:rPr>
              <a:t>2</a:t>
            </a:r>
            <a:r>
              <a:rPr lang="zh-CN" altLang="en-US" sz="2400" dirty="0">
                <a:latin typeface="黑体" panose="02010609060101010101" charset="-122"/>
                <a:ea typeface="黑体" panose="02010609060101010101" charset="-122"/>
                <a:sym typeface="+mn-ea"/>
              </a:rPr>
              <a:t>、了解</a:t>
            </a:r>
            <a:r>
              <a:rPr lang="en-US" altLang="zh-CN" sz="2400" dirty="0">
                <a:latin typeface="黑体" panose="02010609060101010101" charset="-122"/>
                <a:ea typeface="黑体" panose="02010609060101010101" charset="-122"/>
                <a:sym typeface="+mn-ea"/>
              </a:rPr>
              <a:t>3</a:t>
            </a:r>
            <a:r>
              <a:rPr lang="zh-CN" altLang="en-US" sz="2400" dirty="0">
                <a:latin typeface="黑体" panose="02010609060101010101" charset="-122"/>
                <a:ea typeface="黑体" panose="02010609060101010101" charset="-122"/>
                <a:sym typeface="+mn-ea"/>
              </a:rPr>
              <a:t>种控制方式</a:t>
            </a:r>
            <a:endParaRPr lang="zh-CN" altLang="en-US" sz="2400" dirty="0">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1987"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  </a:t>
            </a:r>
            <a:r>
              <a:rPr lang="zh-CN" altLang="en-US" dirty="0">
                <a:solidFill>
                  <a:srgbClr val="FF0000"/>
                </a:solidFill>
              </a:rPr>
              <a:t>微程序控制器</a:t>
            </a:r>
            <a:endParaRPr lang="zh-CN" altLang="en-US" dirty="0">
              <a:solidFill>
                <a:srgbClr val="FF0000"/>
              </a:solidFill>
            </a:endParaRPr>
          </a:p>
        </p:txBody>
      </p:sp>
      <p:sp>
        <p:nvSpPr>
          <p:cNvPr id="41988" name="Rectangle 3"/>
          <p:cNvSpPr>
            <a:spLocks noGrp="1"/>
          </p:cNvSpPr>
          <p:nvPr>
            <p:ph idx="1"/>
          </p:nvPr>
        </p:nvSpPr>
        <p:spPr/>
        <p:txBody>
          <a:bodyPr vert="horz" wrap="square" lIns="91440" tIns="45720" rIns="91440" bIns="45720" anchor="t"/>
          <a:p>
            <a:pPr eaLnBrk="1" hangingPunct="1">
              <a:buNone/>
            </a:pPr>
            <a:r>
              <a:rPr lang="en-US" altLang="zh-CN" b="1"/>
              <a:t>5.4.1 </a:t>
            </a:r>
            <a:r>
              <a:rPr lang="zh-CN" altLang="en-US" b="1" dirty="0"/>
              <a:t>微程序控制原理</a:t>
            </a:r>
            <a:endParaRPr lang="zh-CN" altLang="en-US" b="1" dirty="0"/>
          </a:p>
          <a:p>
            <a:pPr eaLnBrk="1" hangingPunct="1">
              <a:buNone/>
            </a:pPr>
            <a:r>
              <a:rPr lang="en-US" altLang="zh-CN" b="1"/>
              <a:t>5.4.2 </a:t>
            </a:r>
            <a:r>
              <a:rPr lang="zh-CN" altLang="en-US" b="1" dirty="0"/>
              <a:t>微程序设计技术</a:t>
            </a:r>
            <a:endParaRPr lang="zh-CN" altLang="en-US" b="1" dirty="0"/>
          </a:p>
          <a:p>
            <a:pPr eaLnBrk="1" hangingPunct="1">
              <a:buNone/>
            </a:pPr>
            <a:endParaRPr lang="zh-CN" alt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301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  </a:t>
            </a:r>
            <a:r>
              <a:rPr lang="zh-CN" altLang="en-US" dirty="0">
                <a:solidFill>
                  <a:srgbClr val="FF0000"/>
                </a:solidFill>
              </a:rPr>
              <a:t>微程序控制器</a:t>
            </a:r>
            <a:endParaRPr lang="zh-CN" altLang="en-US" dirty="0">
              <a:solidFill>
                <a:srgbClr val="FF0000"/>
              </a:solidFill>
            </a:endParaRPr>
          </a:p>
        </p:txBody>
      </p:sp>
      <p:sp>
        <p:nvSpPr>
          <p:cNvPr id="43012" name="Rectangle 3"/>
          <p:cNvSpPr>
            <a:spLocks noGrp="1"/>
          </p:cNvSpPr>
          <p:nvPr>
            <p:ph idx="1"/>
          </p:nvPr>
        </p:nvSpPr>
        <p:spPr/>
        <p:txBody>
          <a:bodyPr vert="horz" wrap="square" lIns="91440" tIns="45720" rIns="91440" bIns="45720" anchor="t"/>
          <a:p>
            <a:pPr eaLnBrk="1" hangingPunct="1">
              <a:lnSpc>
                <a:spcPct val="150000"/>
              </a:lnSpc>
              <a:buNone/>
            </a:pPr>
            <a:r>
              <a:rPr lang="zh-CN" altLang="en-US" dirty="0"/>
              <a:t>基本思想：</a:t>
            </a:r>
            <a:r>
              <a:rPr lang="zh-CN" altLang="en-US" dirty="0">
                <a:solidFill>
                  <a:schemeClr val="tx1"/>
                </a:solidFill>
              </a:rPr>
              <a:t>仿照解题的方法，把</a:t>
            </a:r>
            <a:r>
              <a:rPr lang="zh-CN" altLang="en-US" dirty="0">
                <a:solidFill>
                  <a:srgbClr val="FF0000"/>
                </a:solidFill>
              </a:rPr>
              <a:t>操作控制信号</a:t>
            </a:r>
            <a:r>
              <a:rPr lang="zh-CN" altLang="en-US" dirty="0">
                <a:solidFill>
                  <a:schemeClr val="tx1"/>
                </a:solidFill>
              </a:rPr>
              <a:t>编制成</a:t>
            </a:r>
            <a:r>
              <a:rPr lang="zh-CN" altLang="en-US" dirty="0">
                <a:solidFill>
                  <a:srgbClr val="FF0000"/>
                </a:solidFill>
              </a:rPr>
              <a:t>微指令</a:t>
            </a:r>
            <a:r>
              <a:rPr lang="zh-CN" altLang="en-US" dirty="0">
                <a:solidFill>
                  <a:schemeClr val="tx1"/>
                </a:solidFill>
              </a:rPr>
              <a:t>，存放到</a:t>
            </a:r>
            <a:r>
              <a:rPr lang="zh-CN" altLang="en-US" dirty="0">
                <a:solidFill>
                  <a:srgbClr val="FF0000"/>
                </a:solidFill>
              </a:rPr>
              <a:t>控制存储器</a:t>
            </a:r>
            <a:r>
              <a:rPr lang="zh-CN" altLang="en-US" dirty="0">
                <a:solidFill>
                  <a:schemeClr val="tx1"/>
                </a:solidFill>
              </a:rPr>
              <a:t>里，运行时，从控存中取出微指令，产生指令运行所需的操作控制信号。从上述可以看出，微程序设计技术是用</a:t>
            </a:r>
            <a:r>
              <a:rPr lang="zh-CN" altLang="en-US" dirty="0">
                <a:solidFill>
                  <a:srgbClr val="FF0000"/>
                </a:solidFill>
              </a:rPr>
              <a:t>软件方法</a:t>
            </a:r>
            <a:r>
              <a:rPr lang="zh-CN" altLang="en-US" dirty="0">
                <a:solidFill>
                  <a:schemeClr val="tx1"/>
                </a:solidFill>
              </a:rPr>
              <a:t>来设计硬件的技术。</a:t>
            </a:r>
            <a:endParaRPr lang="zh-CN" altLang="en-US"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4035" name="Rectangle 2"/>
          <p:cNvSpPr>
            <a:spLocks noGrp="1"/>
          </p:cNvSpPr>
          <p:nvPr>
            <p:ph type="title"/>
          </p:nvPr>
        </p:nvSpPr>
        <p:spPr/>
        <p:txBody>
          <a:bodyPr vert="horz" wrap="square" lIns="91440" tIns="45720" rIns="91440" bIns="45720" anchor="b"/>
          <a:p>
            <a:pPr eaLnBrk="1" hangingPunct="1"/>
            <a:r>
              <a:rPr lang="en-US" altLang="zh-CN"/>
              <a:t>5.4.1 </a:t>
            </a:r>
            <a:r>
              <a:rPr lang="zh-CN" altLang="en-US" dirty="0"/>
              <a:t>微程序控制原理</a:t>
            </a:r>
            <a:endParaRPr lang="zh-CN" altLang="en-US" dirty="0">
              <a:solidFill>
                <a:schemeClr val="tx1"/>
              </a:solidFill>
            </a:endParaRPr>
          </a:p>
        </p:txBody>
      </p:sp>
      <p:sp>
        <p:nvSpPr>
          <p:cNvPr id="44036" name="Rectangle 3"/>
          <p:cNvSpPr>
            <a:spLocks noGrp="1"/>
          </p:cNvSpPr>
          <p:nvPr>
            <p:ph idx="1"/>
          </p:nvPr>
        </p:nvSpPr>
        <p:spPr/>
        <p:txBody>
          <a:bodyPr vert="horz" wrap="square" lIns="91440" tIns="45720" rIns="91440" bIns="45720" anchor="t"/>
          <a:p>
            <a:pPr>
              <a:lnSpc>
                <a:spcPct val="130000"/>
              </a:lnSpc>
              <a:buNone/>
            </a:pPr>
            <a:r>
              <a:rPr lang="en-US" altLang="zh-CN"/>
              <a:t>1</a:t>
            </a:r>
            <a:r>
              <a:rPr lang="zh-CN" altLang="en-US" dirty="0"/>
              <a:t>、微命令和微操作</a:t>
            </a:r>
            <a:endParaRPr lang="zh-CN" altLang="en-US" dirty="0"/>
          </a:p>
          <a:p>
            <a:pPr>
              <a:lnSpc>
                <a:spcPct val="130000"/>
              </a:lnSpc>
              <a:buNone/>
            </a:pPr>
            <a:r>
              <a:rPr lang="en-US" altLang="zh-CN"/>
              <a:t>2</a:t>
            </a:r>
            <a:r>
              <a:rPr lang="zh-CN" altLang="en-US" dirty="0"/>
              <a:t>、微指令和微程序</a:t>
            </a:r>
            <a:endParaRPr lang="zh-CN" altLang="en-US" dirty="0"/>
          </a:p>
          <a:p>
            <a:pPr>
              <a:lnSpc>
                <a:spcPct val="130000"/>
              </a:lnSpc>
              <a:buNone/>
            </a:pPr>
            <a:r>
              <a:rPr lang="en-US" altLang="zh-CN"/>
              <a:t>3</a:t>
            </a:r>
            <a:r>
              <a:rPr lang="zh-CN" altLang="en-US" dirty="0"/>
              <a:t>、微程序控制器原理框图</a:t>
            </a:r>
            <a:endParaRPr lang="zh-CN" altLang="en-US" dirty="0"/>
          </a:p>
          <a:p>
            <a:pPr>
              <a:lnSpc>
                <a:spcPct val="130000"/>
              </a:lnSpc>
              <a:buNone/>
            </a:pPr>
            <a:r>
              <a:rPr lang="en-US" altLang="zh-CN"/>
              <a:t>4</a:t>
            </a:r>
            <a:r>
              <a:rPr lang="zh-CN" altLang="en-US" dirty="0"/>
              <a:t>、微程序举例</a:t>
            </a:r>
            <a:endParaRPr lang="zh-CN" altLang="en-US" dirty="0"/>
          </a:p>
          <a:p>
            <a:pPr>
              <a:lnSpc>
                <a:spcPct val="130000"/>
              </a:lnSpc>
              <a:buNone/>
            </a:pPr>
            <a:r>
              <a:rPr lang="en-US" altLang="zh-CN"/>
              <a:t>5</a:t>
            </a:r>
            <a:r>
              <a:rPr lang="zh-CN" altLang="en-US" dirty="0"/>
              <a:t>、</a:t>
            </a:r>
            <a:r>
              <a:rPr lang="en-US" altLang="zh-CN"/>
              <a:t>CPU</a:t>
            </a:r>
            <a:r>
              <a:rPr lang="zh-CN" altLang="en-US" dirty="0"/>
              <a:t>周期与微指令周期的关系</a:t>
            </a:r>
            <a:endParaRPr lang="zh-CN" altLang="en-US" dirty="0"/>
          </a:p>
          <a:p>
            <a:pPr>
              <a:lnSpc>
                <a:spcPct val="130000"/>
              </a:lnSpc>
              <a:buNone/>
            </a:pPr>
            <a:r>
              <a:rPr lang="en-US" altLang="zh-CN"/>
              <a:t>6</a:t>
            </a:r>
            <a:r>
              <a:rPr lang="zh-CN" altLang="en-US" dirty="0"/>
              <a:t>、机器指令与微指令的关系</a:t>
            </a:r>
            <a:endParaRPr lang="zh-CN" altLang="en-US" dirty="0"/>
          </a:p>
          <a:p>
            <a:pPr eaLnBrk="1" hangingPunct="1">
              <a:lnSpc>
                <a:spcPct val="130000"/>
              </a:lnSpc>
              <a:buNone/>
            </a:pPr>
            <a:endParaRPr lang="zh-CN" altLang="en-US" b="1" dirty="0"/>
          </a:p>
          <a:p>
            <a:pPr eaLnBrk="1" hangingPunct="1"/>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5059"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 </a:t>
            </a:r>
            <a:endParaRPr lang="zh-CN" altLang="en-US" b="0" dirty="0"/>
          </a:p>
        </p:txBody>
      </p:sp>
      <p:sp>
        <p:nvSpPr>
          <p:cNvPr id="45060" name="Rectangle 3"/>
          <p:cNvSpPr>
            <a:spLocks noGrp="1"/>
          </p:cNvSpPr>
          <p:nvPr>
            <p:ph idx="1"/>
          </p:nvPr>
        </p:nvSpPr>
        <p:spPr/>
        <p:txBody>
          <a:bodyPr vert="horz" wrap="square" lIns="91440" tIns="45720" rIns="91440" bIns="45720" anchor="t"/>
          <a:p>
            <a:pPr marL="571500" indent="-571500" eaLnBrk="1" hangingPunct="1">
              <a:lnSpc>
                <a:spcPct val="130000"/>
              </a:lnSpc>
              <a:buNone/>
            </a:pPr>
            <a:r>
              <a:rPr lang="zh-CN" altLang="zh-CN" sz="2800" b="1" dirty="0"/>
              <a:t>1</a:t>
            </a:r>
            <a:r>
              <a:rPr lang="zh-CN" altLang="en-US" sz="2800" b="1" dirty="0"/>
              <a:t>、微命令和微操作</a:t>
            </a:r>
            <a:endParaRPr lang="en-US" altLang="zh-CN" sz="2600" b="1"/>
          </a:p>
          <a:p>
            <a:pPr marL="571500" indent="-571500" eaLnBrk="1" hangingPunct="1">
              <a:lnSpc>
                <a:spcPct val="130000"/>
              </a:lnSpc>
              <a:buFont typeface="Wingdings" panose="05000000000000000000" pitchFamily="2" charset="2"/>
              <a:buAutoNum type="arabicPeriod"/>
            </a:pPr>
            <a:r>
              <a:rPr lang="zh-CN" altLang="en-US" sz="2600" dirty="0"/>
              <a:t>微命令：</a:t>
            </a:r>
            <a:r>
              <a:rPr lang="zh-CN" altLang="en-US" sz="2600" dirty="0">
                <a:solidFill>
                  <a:schemeClr val="tx1"/>
                </a:solidFill>
              </a:rPr>
              <a:t>控制部件向执行部件发出的各种</a:t>
            </a:r>
            <a:r>
              <a:rPr lang="zh-CN" altLang="en-US" sz="2600" dirty="0">
                <a:solidFill>
                  <a:srgbClr val="FF0000"/>
                </a:solidFill>
              </a:rPr>
              <a:t>控制命令</a:t>
            </a:r>
            <a:r>
              <a:rPr lang="zh-CN" altLang="en-US" sz="2600" dirty="0">
                <a:solidFill>
                  <a:schemeClr val="tx1"/>
                </a:solidFill>
              </a:rPr>
              <a:t>叫作微命令，它是构成控制序列的最小单位。</a:t>
            </a:r>
            <a:endParaRPr lang="zh-CN" altLang="en-US" sz="2600" dirty="0">
              <a:solidFill>
                <a:schemeClr val="tx1"/>
              </a:solidFill>
            </a:endParaRPr>
          </a:p>
          <a:p>
            <a:pPr marL="840105" lvl="1" indent="-495935" eaLnBrk="1" hangingPunct="1">
              <a:lnSpc>
                <a:spcPct val="130000"/>
              </a:lnSpc>
            </a:pPr>
            <a:r>
              <a:rPr lang="zh-CN" altLang="en-US" sz="2200" dirty="0">
                <a:solidFill>
                  <a:srgbClr val="FF0000"/>
                </a:solidFill>
              </a:rPr>
              <a:t>例如：</a:t>
            </a:r>
            <a:r>
              <a:rPr lang="zh-CN" altLang="en-US" sz="2200" dirty="0"/>
              <a:t>打开或关闭某个控制门的电位信号、某个寄存器的打入脉冲等。</a:t>
            </a:r>
            <a:endParaRPr lang="zh-CN" altLang="en-US" sz="2200" dirty="0"/>
          </a:p>
          <a:p>
            <a:pPr marL="840105" lvl="1" indent="-495935" eaLnBrk="1" hangingPunct="1">
              <a:lnSpc>
                <a:spcPct val="130000"/>
              </a:lnSpc>
            </a:pPr>
            <a:r>
              <a:rPr lang="zh-CN" altLang="en-US" sz="2200" dirty="0"/>
              <a:t>微命令是控制计算机各部件完成某个基本微操作的命令。</a:t>
            </a:r>
            <a:endParaRPr lang="zh-CN" altLang="en-US" sz="2200" dirty="0"/>
          </a:p>
          <a:p>
            <a:pPr marL="571500" indent="-571500" eaLnBrk="1" hangingPunct="1">
              <a:lnSpc>
                <a:spcPct val="130000"/>
              </a:lnSpc>
              <a:buFont typeface="Wingdings" panose="05000000000000000000" pitchFamily="2" charset="2"/>
              <a:buAutoNum type="arabicPeriod"/>
            </a:pPr>
            <a:r>
              <a:rPr lang="zh-CN" altLang="en-US" sz="2600" dirty="0"/>
              <a:t>微操作：是微命令的操作过程。</a:t>
            </a:r>
            <a:endParaRPr lang="zh-CN" altLang="en-US" sz="2600" dirty="0"/>
          </a:p>
          <a:p>
            <a:pPr marL="840105" lvl="1" indent="-495935" eaLnBrk="1" hangingPunct="1">
              <a:lnSpc>
                <a:spcPct val="130000"/>
              </a:lnSpc>
            </a:pPr>
            <a:r>
              <a:rPr lang="zh-CN" altLang="en-US" sz="2200" dirty="0"/>
              <a:t>微命令和微操作是一一对应的。</a:t>
            </a:r>
            <a:endParaRPr lang="zh-CN" altLang="en-US" sz="2200" dirty="0"/>
          </a:p>
          <a:p>
            <a:pPr marL="840105" lvl="1" indent="-495935" eaLnBrk="1" hangingPunct="1">
              <a:lnSpc>
                <a:spcPct val="130000"/>
              </a:lnSpc>
            </a:pPr>
            <a:r>
              <a:rPr lang="zh-CN" altLang="en-US" sz="2200" dirty="0">
                <a:solidFill>
                  <a:srgbClr val="FF0000"/>
                </a:solidFill>
              </a:rPr>
              <a:t>微命令</a:t>
            </a:r>
            <a:r>
              <a:rPr lang="zh-CN" altLang="en-US" sz="2200" dirty="0"/>
              <a:t>是微操作的</a:t>
            </a:r>
            <a:r>
              <a:rPr lang="zh-CN" altLang="en-US" sz="2200" dirty="0">
                <a:solidFill>
                  <a:srgbClr val="FF0000"/>
                </a:solidFill>
              </a:rPr>
              <a:t>控制信号</a:t>
            </a:r>
            <a:r>
              <a:rPr lang="zh-CN" altLang="en-US" sz="2200" dirty="0"/>
              <a:t>，</a:t>
            </a:r>
            <a:r>
              <a:rPr lang="zh-CN" altLang="en-US" sz="2200" dirty="0">
                <a:solidFill>
                  <a:srgbClr val="FF0000"/>
                </a:solidFill>
              </a:rPr>
              <a:t>微操作</a:t>
            </a:r>
            <a:r>
              <a:rPr lang="zh-CN" altLang="en-US" sz="2200" dirty="0"/>
              <a:t>是微命令的</a:t>
            </a:r>
            <a:r>
              <a:rPr lang="zh-CN" altLang="en-US" sz="2200" dirty="0">
                <a:solidFill>
                  <a:srgbClr val="FF0000"/>
                </a:solidFill>
              </a:rPr>
              <a:t>操作过程</a:t>
            </a:r>
            <a:r>
              <a:rPr lang="zh-CN" altLang="en-US" sz="2200" dirty="0"/>
              <a:t>。</a:t>
            </a:r>
            <a:endParaRPr lang="zh-CN" altLang="en-US" sz="2200" dirty="0"/>
          </a:p>
          <a:p>
            <a:pPr marL="840105" lvl="1" indent="-495935" eaLnBrk="1" hangingPunct="1">
              <a:lnSpc>
                <a:spcPct val="130000"/>
              </a:lnSpc>
            </a:pPr>
            <a:r>
              <a:rPr lang="zh-CN" altLang="en-US" sz="2200" dirty="0"/>
              <a:t>微操作是执行部件中最基本的操作。</a:t>
            </a:r>
            <a:endParaRPr lang="zh-CN" altLang="en-US" sz="2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6083"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46084" name="Rectangle 3"/>
          <p:cNvSpPr>
            <a:spLocks noGrp="1"/>
          </p:cNvSpPr>
          <p:nvPr>
            <p:ph idx="1"/>
          </p:nvPr>
        </p:nvSpPr>
        <p:spPr>
          <a:xfrm>
            <a:off x="395288" y="1484313"/>
            <a:ext cx="7626350" cy="4876800"/>
          </a:xfrm>
        </p:spPr>
        <p:txBody>
          <a:bodyPr vert="horz" wrap="square" lIns="91440" tIns="45720" rIns="91440" bIns="45720" anchor="t"/>
          <a:p>
            <a:pPr marL="571500" indent="-571500" eaLnBrk="1" hangingPunct="1">
              <a:lnSpc>
                <a:spcPct val="130000"/>
              </a:lnSpc>
              <a:buNone/>
            </a:pPr>
            <a:r>
              <a:rPr lang="zh-CN" altLang="zh-CN" sz="3200" b="1" dirty="0"/>
              <a:t>1</a:t>
            </a:r>
            <a:r>
              <a:rPr lang="zh-CN" altLang="en-US" sz="3200" b="1" dirty="0"/>
              <a:t>、微命令和微操作</a:t>
            </a:r>
            <a:r>
              <a:rPr lang="en-US" altLang="zh-CN"/>
              <a:t>        </a:t>
            </a:r>
            <a:endParaRPr lang="en-US" altLang="zh-CN"/>
          </a:p>
          <a:p>
            <a:pPr marL="571500" indent="-571500" eaLnBrk="1" hangingPunct="1">
              <a:lnSpc>
                <a:spcPct val="130000"/>
              </a:lnSpc>
              <a:buNone/>
            </a:pPr>
            <a:r>
              <a:rPr lang="en-US" altLang="zh-CN"/>
              <a:t>   </a:t>
            </a:r>
            <a:r>
              <a:rPr lang="zh-CN" altLang="en-US" dirty="0">
                <a:solidFill>
                  <a:schemeClr val="tx1"/>
                </a:solidFill>
              </a:rPr>
              <a:t>由于数据通路的结构关系，微操作可分为相容的和互斥的两种：</a:t>
            </a:r>
            <a:endParaRPr lang="zh-CN" altLang="en-US" dirty="0"/>
          </a:p>
          <a:p>
            <a:pPr marL="840105" lvl="1" indent="-495935" eaLnBrk="1" hangingPunct="1">
              <a:lnSpc>
                <a:spcPct val="130000"/>
              </a:lnSpc>
              <a:buFont typeface="Wingdings" panose="05000000000000000000" pitchFamily="2" charset="2"/>
              <a:buAutoNum type="arabicPeriod"/>
            </a:pPr>
            <a:r>
              <a:rPr lang="zh-CN" altLang="en-US" dirty="0">
                <a:solidFill>
                  <a:srgbClr val="FF0000"/>
                </a:solidFill>
              </a:rPr>
              <a:t>互斥的微操作</a:t>
            </a:r>
            <a:r>
              <a:rPr lang="zh-CN" altLang="en-US" dirty="0"/>
              <a:t>，是指</a:t>
            </a:r>
            <a:r>
              <a:rPr lang="zh-CN" altLang="en-US" dirty="0">
                <a:solidFill>
                  <a:srgbClr val="FF0000"/>
                </a:solidFill>
              </a:rPr>
              <a:t>不能同时</a:t>
            </a:r>
            <a:r>
              <a:rPr lang="zh-CN" altLang="en-US" dirty="0"/>
              <a:t>或</a:t>
            </a:r>
            <a:r>
              <a:rPr lang="zh-CN" altLang="en-US" dirty="0">
                <a:solidFill>
                  <a:srgbClr val="FF0000"/>
                </a:solidFill>
              </a:rPr>
              <a:t>不能在同一个节拍内</a:t>
            </a:r>
            <a:r>
              <a:rPr lang="zh-CN" altLang="en-US" dirty="0"/>
              <a:t>并行执行的微操作。</a:t>
            </a:r>
            <a:r>
              <a:rPr lang="zh-CN" altLang="en-US" dirty="0">
                <a:solidFill>
                  <a:srgbClr val="2453CA"/>
                </a:solidFill>
              </a:rPr>
              <a:t>可以编码</a:t>
            </a:r>
            <a:endParaRPr lang="zh-CN" altLang="en-US" dirty="0">
              <a:solidFill>
                <a:srgbClr val="2453CA"/>
              </a:solidFill>
            </a:endParaRPr>
          </a:p>
          <a:p>
            <a:pPr marL="840105" lvl="1" indent="-495935" eaLnBrk="1" hangingPunct="1">
              <a:lnSpc>
                <a:spcPct val="130000"/>
              </a:lnSpc>
              <a:buFont typeface="Wingdings" panose="05000000000000000000" pitchFamily="2" charset="2"/>
              <a:buAutoNum type="arabicPeriod"/>
            </a:pPr>
            <a:r>
              <a:rPr lang="zh-CN" altLang="en-US" dirty="0">
                <a:solidFill>
                  <a:srgbClr val="FF0000"/>
                </a:solidFill>
              </a:rPr>
              <a:t>相容的微操作</a:t>
            </a:r>
            <a:r>
              <a:rPr lang="zh-CN" altLang="en-US" dirty="0"/>
              <a:t>，是指</a:t>
            </a:r>
            <a:r>
              <a:rPr lang="zh-CN" altLang="en-US" dirty="0">
                <a:solidFill>
                  <a:srgbClr val="FF0000"/>
                </a:solidFill>
              </a:rPr>
              <a:t>能够</a:t>
            </a:r>
            <a:r>
              <a:rPr lang="zh-CN" altLang="en-US" dirty="0"/>
              <a:t>同时或在同一个节拍内并行执行的微操作。</a:t>
            </a:r>
            <a:r>
              <a:rPr lang="zh-CN" altLang="en-US" dirty="0">
                <a:solidFill>
                  <a:srgbClr val="0000FF"/>
                </a:solidFill>
              </a:rPr>
              <a:t>必须各占一位</a:t>
            </a:r>
            <a:endParaRPr lang="zh-CN" altLang="en-US" dirty="0"/>
          </a:p>
          <a:p>
            <a:pPr marL="840105" lvl="1" indent="-495935" eaLnBrk="1" hangingPunct="1">
              <a:lnSpc>
                <a:spcPct val="130000"/>
              </a:lnSpc>
            </a:pPr>
            <a:r>
              <a:rPr lang="zh-CN" altLang="en-US" dirty="0"/>
              <a:t>举一个例子看一下：见下图</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graphicFrame>
        <p:nvGraphicFramePr>
          <p:cNvPr id="4" name="对象 3"/>
          <p:cNvGraphicFramePr/>
          <p:nvPr>
            <p:custDataLst>
              <p:tags r:id="rId1"/>
            </p:custDataLst>
          </p:nvPr>
        </p:nvGraphicFramePr>
        <p:xfrm>
          <a:off x="657225" y="197485"/>
          <a:ext cx="7829550" cy="6463030"/>
        </p:xfrm>
        <a:graphic>
          <a:graphicData uri="http://schemas.openxmlformats.org/presentationml/2006/ole">
            <mc:AlternateContent xmlns:mc="http://schemas.openxmlformats.org/markup-compatibility/2006">
              <mc:Choice xmlns:v="urn:schemas-microsoft-com:vml" Requires="v">
                <p:oleObj spid="_x0000_s5" name="" r:id="rId2" imgW="7823200" imgH="6457950" progId="Paint.Picture">
                  <p:embed/>
                </p:oleObj>
              </mc:Choice>
              <mc:Fallback>
                <p:oleObj name="" r:id="rId2" imgW="7823200" imgH="6457950" progId="Paint.Picture">
                  <p:embed/>
                  <p:pic>
                    <p:nvPicPr>
                      <p:cNvPr id="0" name="图片 4"/>
                      <p:cNvPicPr/>
                      <p:nvPr/>
                    </p:nvPicPr>
                    <p:blipFill>
                      <a:blip r:embed="rId3"/>
                      <a:stretch>
                        <a:fillRect/>
                      </a:stretch>
                    </p:blipFill>
                    <p:spPr>
                      <a:xfrm>
                        <a:off x="657225" y="197485"/>
                        <a:ext cx="7829550" cy="6463030"/>
                      </a:xfrm>
                      <a:prstGeom prst="rect">
                        <a:avLst/>
                      </a:prstGeom>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8131"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48132" name="Rectangle 3"/>
          <p:cNvSpPr>
            <a:spLocks noGrp="1"/>
          </p:cNvSpPr>
          <p:nvPr>
            <p:ph idx="1"/>
          </p:nvPr>
        </p:nvSpPr>
        <p:spPr>
          <a:xfrm>
            <a:off x="352425" y="1044575"/>
            <a:ext cx="8596630" cy="4411345"/>
          </a:xfrm>
        </p:spPr>
        <p:txBody>
          <a:bodyPr vert="horz" wrap="square" lIns="91440" tIns="45720" rIns="91440" bIns="45720" anchor="t"/>
          <a:p>
            <a:pPr marL="0" indent="0" eaLnBrk="1" hangingPunct="1">
              <a:lnSpc>
                <a:spcPct val="100000"/>
              </a:lnSpc>
              <a:buFont typeface="Wingdings" panose="05000000000000000000" charset="0"/>
              <a:buNone/>
            </a:pPr>
            <a:r>
              <a:rPr lang="zh-CN" altLang="zh-CN" sz="2800" b="1" dirty="0"/>
              <a:t>2</a:t>
            </a:r>
            <a:r>
              <a:rPr lang="zh-CN" altLang="en-US" sz="2800" b="1" dirty="0"/>
              <a:t>、微指令和微程序</a:t>
            </a:r>
            <a:endParaRPr lang="en-US" altLang="zh-CN" sz="2600" b="1"/>
          </a:p>
          <a:p>
            <a:pPr marL="0" indent="0" eaLnBrk="1" hangingPunct="1">
              <a:lnSpc>
                <a:spcPct val="100000"/>
              </a:lnSpc>
              <a:buFont typeface="Wingdings" panose="05000000000000000000" charset="0"/>
              <a:buNone/>
            </a:pPr>
            <a:r>
              <a:rPr lang="zh-CN" altLang="en-US" sz="2600" dirty="0"/>
              <a:t>微指令：</a:t>
            </a:r>
            <a:r>
              <a:rPr lang="zh-CN" altLang="en-US" sz="2600" dirty="0">
                <a:solidFill>
                  <a:schemeClr val="tx1"/>
                </a:solidFill>
              </a:rPr>
              <a:t>把在同一</a:t>
            </a:r>
            <a:r>
              <a:rPr lang="en-US" altLang="zh-CN" sz="2600">
                <a:solidFill>
                  <a:schemeClr val="tx1"/>
                </a:solidFill>
              </a:rPr>
              <a:t>CPU</a:t>
            </a:r>
            <a:r>
              <a:rPr lang="zh-CN" altLang="en-US" sz="2600" dirty="0">
                <a:solidFill>
                  <a:schemeClr val="tx1"/>
                </a:solidFill>
              </a:rPr>
              <a:t>周期内并行执行的微操作控制信息，存储在控制存储器里，称为一条微指令。</a:t>
            </a:r>
            <a:endParaRPr lang="zh-CN" altLang="en-US" sz="2600" dirty="0">
              <a:solidFill>
                <a:schemeClr val="tx1"/>
              </a:solidFill>
            </a:endParaRPr>
          </a:p>
          <a:p>
            <a:pPr lvl="1" eaLnBrk="1" hangingPunct="1">
              <a:lnSpc>
                <a:spcPct val="100000"/>
              </a:lnSpc>
              <a:buFont typeface="Wingdings" panose="05000000000000000000" charset="0"/>
              <a:buChar char="l"/>
            </a:pPr>
            <a:r>
              <a:rPr lang="zh-CN" altLang="en-US" sz="2200" dirty="0"/>
              <a:t>它是微命令的组合，微指令存储在控制器中的控制存储器中</a:t>
            </a:r>
            <a:endParaRPr lang="zh-CN" altLang="en-US" sz="2200" dirty="0"/>
          </a:p>
          <a:p>
            <a:pPr lvl="1" eaLnBrk="1" hangingPunct="1">
              <a:lnSpc>
                <a:spcPct val="100000"/>
              </a:lnSpc>
              <a:buFont typeface="Wingdings" panose="05000000000000000000" charset="0"/>
              <a:buChar char="l"/>
            </a:pPr>
            <a:r>
              <a:rPr lang="zh-CN" altLang="en-US" sz="2200" dirty="0"/>
              <a:t>一条微指令通常至少包含两大部分信息：</a:t>
            </a:r>
            <a:endParaRPr lang="zh-CN" altLang="en-US" sz="2200" dirty="0"/>
          </a:p>
          <a:p>
            <a:pPr lvl="2" eaLnBrk="1" hangingPunct="1">
              <a:lnSpc>
                <a:spcPct val="100000"/>
              </a:lnSpc>
              <a:buFont typeface="Wingdings" panose="05000000000000000000" charset="0"/>
              <a:buChar char="l"/>
            </a:pPr>
            <a:r>
              <a:rPr lang="zh-CN" altLang="en-US" dirty="0">
                <a:solidFill>
                  <a:srgbClr val="FF0000"/>
                </a:solidFill>
              </a:rPr>
              <a:t>操作控制字段，</a:t>
            </a:r>
            <a:r>
              <a:rPr lang="zh-CN" altLang="en-US" dirty="0"/>
              <a:t>又称</a:t>
            </a:r>
            <a:r>
              <a:rPr lang="zh-CN" altLang="en-US" dirty="0">
                <a:solidFill>
                  <a:srgbClr val="FF0000"/>
                </a:solidFill>
              </a:rPr>
              <a:t>微操作码</a:t>
            </a:r>
            <a:r>
              <a:rPr lang="zh-CN" altLang="en-US" dirty="0"/>
              <a:t>字段，用以产生某一步操作所需的各个微操作控制信号。</a:t>
            </a:r>
            <a:endParaRPr lang="zh-CN" altLang="en-US" dirty="0"/>
          </a:p>
          <a:p>
            <a:pPr lvl="3" eaLnBrk="1" hangingPunct="1">
              <a:lnSpc>
                <a:spcPct val="100000"/>
              </a:lnSpc>
              <a:buFont typeface="Wingdings" panose="05000000000000000000" charset="0"/>
              <a:buChar char="l"/>
            </a:pPr>
            <a:r>
              <a:rPr lang="zh-CN" altLang="en-US" sz="1800" dirty="0"/>
              <a:t>某位为</a:t>
            </a:r>
            <a:r>
              <a:rPr lang="en-US" altLang="zh-CN" sz="1800"/>
              <a:t>1</a:t>
            </a:r>
            <a:r>
              <a:rPr lang="zh-CN" altLang="en-US" sz="1800" dirty="0"/>
              <a:t>，表明发微指令</a:t>
            </a:r>
            <a:endParaRPr lang="zh-CN" altLang="en-US" sz="1800" dirty="0"/>
          </a:p>
          <a:p>
            <a:pPr lvl="3" eaLnBrk="1" hangingPunct="1">
              <a:lnSpc>
                <a:spcPct val="100000"/>
              </a:lnSpc>
              <a:buFont typeface="Wingdings" panose="05000000000000000000" charset="0"/>
              <a:buChar char="l"/>
            </a:pPr>
            <a:r>
              <a:rPr lang="zh-CN" altLang="en-US" sz="1800" dirty="0"/>
              <a:t>微指令发出的控制信号都是节拍电位信号，持续时间为一个</a:t>
            </a:r>
            <a:r>
              <a:rPr lang="en-US" altLang="zh-CN" sz="1800"/>
              <a:t>CPU</a:t>
            </a:r>
            <a:r>
              <a:rPr lang="zh-CN" altLang="en-US" sz="1800" dirty="0"/>
              <a:t>周期</a:t>
            </a:r>
            <a:endParaRPr lang="zh-CN" altLang="en-US" sz="1800" dirty="0"/>
          </a:p>
          <a:p>
            <a:pPr lvl="3" eaLnBrk="1" hangingPunct="1">
              <a:lnSpc>
                <a:spcPct val="100000"/>
              </a:lnSpc>
              <a:buFont typeface="Wingdings" panose="05000000000000000000" charset="0"/>
              <a:buChar char="l"/>
            </a:pPr>
            <a:r>
              <a:rPr lang="zh-CN" altLang="en-US" sz="1800" dirty="0"/>
              <a:t>微命令信号还要引入时间控制</a:t>
            </a:r>
            <a:endParaRPr lang="zh-CN" altLang="en-US" sz="1800" dirty="0"/>
          </a:p>
          <a:p>
            <a:pPr lvl="2" eaLnBrk="1" hangingPunct="1">
              <a:lnSpc>
                <a:spcPct val="100000"/>
              </a:lnSpc>
              <a:buFont typeface="Wingdings" panose="05000000000000000000" charset="0"/>
              <a:buChar char="l"/>
            </a:pPr>
            <a:r>
              <a:rPr lang="zh-CN" altLang="en-US" dirty="0">
                <a:solidFill>
                  <a:srgbClr val="FF0000"/>
                </a:solidFill>
              </a:rPr>
              <a:t>顺序控制字段，</a:t>
            </a:r>
            <a:r>
              <a:rPr lang="zh-CN" altLang="en-US" dirty="0"/>
              <a:t>又称</a:t>
            </a:r>
            <a:r>
              <a:rPr lang="zh-CN" altLang="en-US" dirty="0">
                <a:solidFill>
                  <a:srgbClr val="FF0000"/>
                </a:solidFill>
              </a:rPr>
              <a:t>微地址码</a:t>
            </a:r>
            <a:r>
              <a:rPr lang="zh-CN" altLang="en-US" dirty="0"/>
              <a:t>字段，用以控制产生下一条要执行的微指令地址。</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49155"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49156" name="Rectangle 3"/>
          <p:cNvSpPr>
            <a:spLocks noGrp="1"/>
          </p:cNvSpPr>
          <p:nvPr>
            <p:ph idx="1"/>
          </p:nvPr>
        </p:nvSpPr>
        <p:spPr/>
        <p:txBody>
          <a:bodyPr vert="horz" wrap="square" lIns="91440" tIns="45720" rIns="91440" bIns="45720" anchor="t"/>
          <a:p>
            <a:pPr eaLnBrk="1" hangingPunct="1">
              <a:lnSpc>
                <a:spcPct val="130000"/>
              </a:lnSpc>
              <a:buNone/>
            </a:pPr>
            <a:r>
              <a:rPr lang="zh-CN" altLang="zh-CN" b="1" dirty="0"/>
              <a:t>2</a:t>
            </a:r>
            <a:r>
              <a:rPr lang="zh-CN" altLang="en-US" b="1" dirty="0"/>
              <a:t>、微指令和微程序</a:t>
            </a:r>
            <a:endParaRPr lang="en-US" altLang="zh-CN" b="1"/>
          </a:p>
          <a:p>
            <a:pPr eaLnBrk="1" hangingPunct="1">
              <a:lnSpc>
                <a:spcPct val="130000"/>
              </a:lnSpc>
              <a:buNone/>
            </a:pPr>
            <a:r>
              <a:rPr lang="zh-CN" altLang="en-US" dirty="0"/>
              <a:t>微程序</a:t>
            </a:r>
            <a:endParaRPr lang="zh-CN" altLang="en-US" dirty="0"/>
          </a:p>
          <a:p>
            <a:pPr lvl="1" eaLnBrk="1" hangingPunct="1">
              <a:lnSpc>
                <a:spcPct val="130000"/>
              </a:lnSpc>
              <a:buNone/>
            </a:pPr>
            <a:r>
              <a:rPr lang="zh-CN" altLang="en-US" dirty="0"/>
              <a:t>一系列微指令的有序集合就是</a:t>
            </a:r>
            <a:r>
              <a:rPr lang="zh-CN" altLang="en-US" dirty="0">
                <a:solidFill>
                  <a:srgbClr val="FF0000"/>
                </a:solidFill>
              </a:rPr>
              <a:t>微程序</a:t>
            </a:r>
            <a:r>
              <a:rPr lang="zh-CN" altLang="en-US" dirty="0"/>
              <a:t>。</a:t>
            </a:r>
            <a:endParaRPr lang="zh-CN" altLang="en-US" dirty="0"/>
          </a:p>
          <a:p>
            <a:pPr lvl="2" eaLnBrk="1" hangingPunct="1">
              <a:lnSpc>
                <a:spcPct val="130000"/>
              </a:lnSpc>
              <a:buNone/>
            </a:pPr>
            <a:r>
              <a:rPr lang="zh-CN" altLang="en-US" dirty="0">
                <a:solidFill>
                  <a:srgbClr val="FF00FF"/>
                </a:solidFill>
              </a:rPr>
              <a:t>一段</a:t>
            </a:r>
            <a:r>
              <a:rPr lang="zh-CN" altLang="en-US" dirty="0">
                <a:solidFill>
                  <a:srgbClr val="FF0000"/>
                </a:solidFill>
              </a:rPr>
              <a:t>微程序</a:t>
            </a:r>
            <a:r>
              <a:rPr lang="zh-CN" altLang="en-US" dirty="0"/>
              <a:t>对应</a:t>
            </a:r>
            <a:r>
              <a:rPr lang="zh-CN" altLang="en-US" dirty="0">
                <a:solidFill>
                  <a:srgbClr val="FF00FF"/>
                </a:solidFill>
              </a:rPr>
              <a:t>一条</a:t>
            </a:r>
            <a:r>
              <a:rPr lang="zh-CN" altLang="en-US" dirty="0">
                <a:solidFill>
                  <a:srgbClr val="FF0000"/>
                </a:solidFill>
              </a:rPr>
              <a:t>机器指令</a:t>
            </a:r>
            <a:r>
              <a:rPr lang="zh-CN" altLang="en-US" dirty="0"/>
              <a:t>。</a:t>
            </a:r>
            <a:endParaRPr lang="zh-CN" altLang="en-US" dirty="0"/>
          </a:p>
          <a:p>
            <a:pPr lvl="2" eaLnBrk="1" hangingPunct="1">
              <a:lnSpc>
                <a:spcPct val="130000"/>
              </a:lnSpc>
              <a:buNone/>
            </a:pPr>
            <a:r>
              <a:rPr lang="zh-CN" altLang="en-US" dirty="0">
                <a:solidFill>
                  <a:srgbClr val="FF0000"/>
                </a:solidFill>
              </a:rPr>
              <a:t>微地址</a:t>
            </a:r>
            <a:r>
              <a:rPr lang="zh-CN" altLang="en-US" dirty="0"/>
              <a:t> ：存放微指令的控制存储器的单元地址</a:t>
            </a:r>
            <a:endParaRPr lang="zh-CN" altLang="en-US" dirty="0"/>
          </a:p>
          <a:p>
            <a:pPr lvl="1" eaLnBrk="1" hangingPunct="1">
              <a:lnSpc>
                <a:spcPct val="130000"/>
              </a:lnSpc>
              <a:buNone/>
            </a:pPr>
            <a:r>
              <a:rPr lang="zh-CN" altLang="en-US" dirty="0"/>
              <a:t>下面我们举一个十进制加法指令为实例。</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0179" name="Rectangle 2"/>
          <p:cNvSpPr>
            <a:spLocks noGrp="1"/>
          </p:cNvSpPr>
          <p:nvPr>
            <p:ph type="title"/>
          </p:nvPr>
        </p:nvSpPr>
        <p:spPr>
          <a:xfrm>
            <a:off x="107315" y="188595"/>
            <a:ext cx="7543800" cy="711835"/>
          </a:xfrm>
        </p:spPr>
        <p:txBody>
          <a:bodyPr vert="horz" wrap="square" lIns="91440" tIns="45720" rIns="91440" bIns="45720" anchor="b"/>
          <a:p>
            <a:pPr eaLnBrk="1" hangingPunct="1"/>
            <a:r>
              <a:rPr lang="zh-CN" altLang="en-US" b="0" dirty="0"/>
              <a:t>微程序控制原理</a:t>
            </a:r>
            <a:endParaRPr lang="zh-CN" altLang="en-US" b="0" dirty="0"/>
          </a:p>
        </p:txBody>
      </p:sp>
      <p:sp>
        <p:nvSpPr>
          <p:cNvPr id="50180" name="Rectangle 3"/>
          <p:cNvSpPr>
            <a:spLocks noGrp="1"/>
          </p:cNvSpPr>
          <p:nvPr>
            <p:ph idx="1"/>
          </p:nvPr>
        </p:nvSpPr>
        <p:spPr/>
        <p:txBody>
          <a:bodyPr vert="horz" wrap="square" lIns="91440" tIns="45720" rIns="91440" bIns="45720" anchor="t"/>
          <a:p>
            <a:pPr eaLnBrk="1" hangingPunct="1">
              <a:buNone/>
            </a:pPr>
            <a:r>
              <a:rPr lang="zh-CN" altLang="zh-CN" b="1" dirty="0"/>
              <a:t>2</a:t>
            </a:r>
            <a:r>
              <a:rPr lang="zh-CN" altLang="en-US" b="1" dirty="0"/>
              <a:t>、微指令和微程序</a:t>
            </a:r>
            <a:endParaRPr lang="en-US" altLang="zh-CN" b="1"/>
          </a:p>
          <a:p>
            <a:pPr eaLnBrk="1" hangingPunct="1"/>
            <a:r>
              <a:rPr lang="zh-CN" altLang="en-US" dirty="0"/>
              <a:t>微指令基本格式</a:t>
            </a:r>
            <a:endParaRPr lang="zh-CN" altLang="en-US" dirty="0"/>
          </a:p>
        </p:txBody>
      </p:sp>
      <p:sp>
        <p:nvSpPr>
          <p:cNvPr id="50181" name="Rectangle 4"/>
          <p:cNvSpPr/>
          <p:nvPr/>
        </p:nvSpPr>
        <p:spPr>
          <a:xfrm>
            <a:off x="2228850" y="2557463"/>
            <a:ext cx="9144000" cy="0"/>
          </a:xfrm>
          <a:prstGeom prst="rect">
            <a:avLst/>
          </a:prstGeom>
          <a:noFill/>
          <a:ln w="9525">
            <a:noFill/>
          </a:ln>
        </p:spPr>
        <p:txBody>
          <a:bodyPr>
            <a:spAutoFit/>
          </a:bodyPr>
          <a:p>
            <a:endParaRPr lang="zh-CN" altLang="en-US" dirty="0">
              <a:latin typeface="Arial" panose="020B0604020202020204" pitchFamily="34" charset="0"/>
            </a:endParaRPr>
          </a:p>
        </p:txBody>
      </p:sp>
      <p:graphicFrame>
        <p:nvGraphicFramePr>
          <p:cNvPr id="2" name="对象 1"/>
          <p:cNvGraphicFramePr/>
          <p:nvPr>
            <p:custDataLst>
              <p:tags r:id="rId1"/>
            </p:custDataLst>
          </p:nvPr>
        </p:nvGraphicFramePr>
        <p:xfrm>
          <a:off x="-36830" y="4136390"/>
          <a:ext cx="9100820" cy="2721610"/>
        </p:xfrm>
        <a:graphic>
          <a:graphicData uri="http://schemas.openxmlformats.org/presentationml/2006/ole">
            <mc:AlternateContent xmlns:mc="http://schemas.openxmlformats.org/markup-compatibility/2006">
              <mc:Choice xmlns:v="urn:schemas-microsoft-com:vml" Requires="v">
                <p:oleObj spid="_x0000_s3" name="" r:id="rId2" imgW="9273540" imgH="3765550" progId="Paint.Picture">
                  <p:embed/>
                </p:oleObj>
              </mc:Choice>
              <mc:Fallback>
                <p:oleObj name="" r:id="rId2" imgW="9273540" imgH="3765550" progId="Paint.Picture">
                  <p:embed/>
                  <p:pic>
                    <p:nvPicPr>
                      <p:cNvPr id="0" name="图片 2"/>
                      <p:cNvPicPr/>
                      <p:nvPr/>
                    </p:nvPicPr>
                    <p:blipFill>
                      <a:blip r:embed="rId3"/>
                      <a:stretch>
                        <a:fillRect/>
                      </a:stretch>
                    </p:blipFill>
                    <p:spPr>
                      <a:xfrm>
                        <a:off x="-36830" y="4136390"/>
                        <a:ext cx="9100820" cy="2721610"/>
                      </a:xfrm>
                      <a:prstGeom prst="rect">
                        <a:avLst/>
                      </a:prstGeom>
                    </p:spPr>
                  </p:pic>
                </p:oleObj>
              </mc:Fallback>
            </mc:AlternateContent>
          </a:graphicData>
        </a:graphic>
      </p:graphicFrame>
      <p:graphicFrame>
        <p:nvGraphicFramePr>
          <p:cNvPr id="4" name="对象 3"/>
          <p:cNvGraphicFramePr/>
          <p:nvPr>
            <p:custDataLst>
              <p:tags r:id="rId4"/>
            </p:custDataLst>
          </p:nvPr>
        </p:nvGraphicFramePr>
        <p:xfrm>
          <a:off x="4355465" y="116205"/>
          <a:ext cx="4739005" cy="3810000"/>
        </p:xfrm>
        <a:graphic>
          <a:graphicData uri="http://schemas.openxmlformats.org/presentationml/2006/ole">
            <mc:AlternateContent xmlns:mc="http://schemas.openxmlformats.org/markup-compatibility/2006">
              <mc:Choice xmlns:v="urn:schemas-microsoft-com:vml" Requires="v">
                <p:oleObj spid="_x0000_s5" name="" r:id="rId5" imgW="5118100" imgH="4705350" progId="Paint.Picture">
                  <p:embed/>
                </p:oleObj>
              </mc:Choice>
              <mc:Fallback>
                <p:oleObj name="" r:id="rId5" imgW="5118100" imgH="4705350" progId="Paint.Picture">
                  <p:embed/>
                  <p:pic>
                    <p:nvPicPr>
                      <p:cNvPr id="0" name="图片 2"/>
                      <p:cNvPicPr/>
                      <p:nvPr/>
                    </p:nvPicPr>
                    <p:blipFill>
                      <a:blip r:embed="rId6"/>
                      <a:srcRect l="798"/>
                      <a:stretch>
                        <a:fillRect/>
                      </a:stretch>
                    </p:blipFill>
                    <p:spPr>
                      <a:xfrm>
                        <a:off x="4355465" y="116205"/>
                        <a:ext cx="4739005" cy="381000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171" name="Rectangle 2"/>
          <p:cNvSpPr>
            <a:spLocks noGrp="1"/>
          </p:cNvSpPr>
          <p:nvPr>
            <p:ph type="title"/>
          </p:nvPr>
        </p:nvSpPr>
        <p:spPr>
          <a:xfrm>
            <a:off x="457200" y="0"/>
            <a:ext cx="7543800" cy="565785"/>
          </a:xfrm>
        </p:spPr>
        <p:txBody>
          <a:bodyPr vert="horz" wrap="square" lIns="91440" tIns="45720" rIns="91440" bIns="45720" anchor="b"/>
          <a:p>
            <a:pPr eaLnBrk="1" hangingPunct="1"/>
            <a:r>
              <a:rPr lang="en-US" altLang="zh-CN" sz="3200"/>
              <a:t>5.1.2 CPU</a:t>
            </a:r>
            <a:r>
              <a:rPr lang="zh-CN" altLang="en-US" sz="3200" dirty="0"/>
              <a:t>的基本组成</a:t>
            </a:r>
            <a:endParaRPr lang="zh-CN" altLang="en-US" sz="3200" dirty="0"/>
          </a:p>
        </p:txBody>
      </p:sp>
      <p:pic>
        <p:nvPicPr>
          <p:cNvPr id="7172" name="图片 16" descr="slide0030_image015.png"/>
          <p:cNvPicPr>
            <a:picLocks noChangeAspect="1"/>
          </p:cNvPicPr>
          <p:nvPr/>
        </p:nvPicPr>
        <p:blipFill>
          <a:blip r:embed="rId1"/>
          <a:stretch>
            <a:fillRect/>
          </a:stretch>
        </p:blipFill>
        <p:spPr>
          <a:xfrm>
            <a:off x="457200" y="497840"/>
            <a:ext cx="8517255" cy="6424930"/>
          </a:xfrm>
          <a:prstGeom prst="rect">
            <a:avLst/>
          </a:prstGeom>
          <a:noFill/>
          <a:ln w="9525">
            <a:noFill/>
          </a:ln>
        </p:spPr>
      </p:pic>
      <p:sp>
        <p:nvSpPr>
          <p:cNvPr id="2" name="文本框 1"/>
          <p:cNvSpPr txBox="1"/>
          <p:nvPr/>
        </p:nvSpPr>
        <p:spPr>
          <a:xfrm>
            <a:off x="0" y="0"/>
            <a:ext cx="6341110" cy="460375"/>
          </a:xfrm>
          <a:prstGeom prst="rect">
            <a:avLst/>
          </a:prstGeom>
          <a:solidFill>
            <a:schemeClr val="accent1">
              <a:lumMod val="60000"/>
              <a:lumOff val="40000"/>
            </a:schemeClr>
          </a:solidFill>
        </p:spPr>
        <p:txBody>
          <a:bodyPr wrap="square" rtlCol="0" anchor="t">
            <a:spAutoFit/>
          </a:bodyPr>
          <a:p>
            <a:r>
              <a:rPr lang="zh-CN" altLang="en-US" sz="2400" dirty="0">
                <a:solidFill>
                  <a:srgbClr val="FF0000"/>
                </a:solidFill>
                <a:sym typeface="+mn-ea"/>
              </a:rPr>
              <a:t>中央处理器</a:t>
            </a:r>
            <a:r>
              <a:rPr lang="en-US" altLang="zh-CN" sz="2400">
                <a:solidFill>
                  <a:srgbClr val="FF0000"/>
                </a:solidFill>
                <a:sym typeface="+mn-ea"/>
              </a:rPr>
              <a:t>CPU = </a:t>
            </a:r>
            <a:r>
              <a:rPr lang="zh-CN" altLang="en-US" sz="2400" dirty="0">
                <a:solidFill>
                  <a:srgbClr val="FF0000"/>
                </a:solidFill>
                <a:sym typeface="+mn-ea"/>
              </a:rPr>
              <a:t>运算器 </a:t>
            </a:r>
            <a:r>
              <a:rPr lang="zh-CN" altLang="zh-CN" sz="2400" dirty="0">
                <a:solidFill>
                  <a:srgbClr val="FF0000"/>
                </a:solidFill>
                <a:sym typeface="+mn-ea"/>
              </a:rPr>
              <a:t>+ cache + </a:t>
            </a:r>
            <a:r>
              <a:rPr lang="zh-CN" altLang="en-US" sz="2400" dirty="0">
                <a:solidFill>
                  <a:srgbClr val="FF0000"/>
                </a:solidFill>
                <a:sym typeface="+mn-ea"/>
              </a:rPr>
              <a:t>控制器</a:t>
            </a:r>
            <a:endParaRPr lang="zh-CN" altLang="en-US" sz="2400" dirty="0">
              <a:solidFill>
                <a:srgbClr val="FF0000"/>
              </a:solidFill>
              <a:sym typeface="+mn-ea"/>
            </a:endParaRPr>
          </a:p>
        </p:txBody>
      </p:sp>
      <p:sp>
        <p:nvSpPr>
          <p:cNvPr id="3" name="矩形 2"/>
          <p:cNvSpPr/>
          <p:nvPr/>
        </p:nvSpPr>
        <p:spPr>
          <a:xfrm>
            <a:off x="3959860" y="1462405"/>
            <a:ext cx="1551305" cy="1981835"/>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a:xfrm>
            <a:off x="1475740" y="2625090"/>
            <a:ext cx="1511935" cy="1145540"/>
          </a:xfrm>
          <a:prstGeom prst="rect">
            <a:avLst/>
          </a:prstGeom>
          <a:solidFill>
            <a:schemeClr val="tx2">
              <a:lumMod val="40000"/>
              <a:lumOff val="6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1475740" y="4135755"/>
            <a:ext cx="1511935" cy="438785"/>
          </a:xfrm>
          <a:prstGeom prst="rect">
            <a:avLst/>
          </a:prstGeom>
          <a:solidFill>
            <a:schemeClr val="tx2">
              <a:lumMod val="40000"/>
              <a:lumOff val="6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1475740" y="5656580"/>
            <a:ext cx="1511935" cy="438785"/>
          </a:xfrm>
          <a:prstGeom prst="rect">
            <a:avLst/>
          </a:prstGeom>
          <a:solidFill>
            <a:schemeClr val="tx2">
              <a:lumMod val="40000"/>
              <a:lumOff val="6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1475740" y="1462405"/>
            <a:ext cx="1511935" cy="647700"/>
          </a:xfrm>
          <a:prstGeom prst="rect">
            <a:avLst/>
          </a:prstGeom>
          <a:solidFill>
            <a:schemeClr val="tx2">
              <a:lumMod val="40000"/>
              <a:lumOff val="6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6341110" y="1462405"/>
            <a:ext cx="1729740" cy="1981835"/>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矩形 8"/>
          <p:cNvSpPr/>
          <p:nvPr/>
        </p:nvSpPr>
        <p:spPr>
          <a:xfrm>
            <a:off x="3959860" y="3770630"/>
            <a:ext cx="1551305"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矩形 9"/>
          <p:cNvSpPr/>
          <p:nvPr/>
        </p:nvSpPr>
        <p:spPr>
          <a:xfrm>
            <a:off x="6341110" y="3837940"/>
            <a:ext cx="1729740"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 name="矩形 10"/>
          <p:cNvSpPr/>
          <p:nvPr/>
        </p:nvSpPr>
        <p:spPr>
          <a:xfrm>
            <a:off x="4893310" y="4982845"/>
            <a:ext cx="1172845" cy="77724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a:xfrm>
            <a:off x="6430010" y="4982845"/>
            <a:ext cx="1043940" cy="77724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a:xfrm>
            <a:off x="6624955" y="5938520"/>
            <a:ext cx="1690370" cy="48895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文本框 14"/>
          <p:cNvSpPr txBox="1"/>
          <p:nvPr/>
        </p:nvSpPr>
        <p:spPr>
          <a:xfrm>
            <a:off x="0" y="4574540"/>
            <a:ext cx="1476375" cy="645160"/>
          </a:xfrm>
          <a:prstGeom prst="rect">
            <a:avLst/>
          </a:prstGeom>
          <a:solidFill>
            <a:schemeClr val="accent1">
              <a:lumMod val="60000"/>
              <a:lumOff val="40000"/>
            </a:schemeClr>
          </a:solidFill>
        </p:spPr>
        <p:txBody>
          <a:bodyPr wrap="square" rtlCol="0" anchor="t">
            <a:spAutoFit/>
          </a:bodyPr>
          <a:p>
            <a:r>
              <a:rPr lang="en-US" sz="1800" dirty="0">
                <a:solidFill>
                  <a:srgbClr val="FF0000"/>
                </a:solidFill>
                <a:sym typeface="+mn-ea"/>
              </a:rPr>
              <a:t>DR</a:t>
            </a:r>
            <a:r>
              <a:rPr lang="zh-CN" altLang="en-US" sz="1800" dirty="0">
                <a:solidFill>
                  <a:srgbClr val="FF0000"/>
                </a:solidFill>
                <a:sym typeface="+mn-ea"/>
              </a:rPr>
              <a:t>数据来源？</a:t>
            </a:r>
            <a:r>
              <a:rPr lang="en-US" altLang="zh-CN" sz="1800" dirty="0">
                <a:solidFill>
                  <a:srgbClr val="FF0000"/>
                </a:solidFill>
                <a:sym typeface="+mn-ea"/>
              </a:rPr>
              <a:t>DR</a:t>
            </a:r>
            <a:r>
              <a:rPr lang="zh-CN" altLang="en-US" sz="1800" dirty="0">
                <a:solidFill>
                  <a:srgbClr val="FF0000"/>
                </a:solidFill>
                <a:sym typeface="+mn-ea"/>
              </a:rPr>
              <a:t>作用？</a:t>
            </a:r>
            <a:endParaRPr lang="zh-CN" altLang="en-US" sz="1800" dirty="0">
              <a:solidFill>
                <a:srgbClr val="FF0000"/>
              </a:solidFill>
              <a:sym typeface="+mn-ea"/>
            </a:endParaRPr>
          </a:p>
        </p:txBody>
      </p:sp>
      <p:sp>
        <p:nvSpPr>
          <p:cNvPr id="16" name="文本框 15"/>
          <p:cNvSpPr txBox="1"/>
          <p:nvPr/>
        </p:nvSpPr>
        <p:spPr>
          <a:xfrm>
            <a:off x="5233670" y="6095365"/>
            <a:ext cx="949325" cy="368300"/>
          </a:xfrm>
          <a:prstGeom prst="rect">
            <a:avLst/>
          </a:prstGeom>
          <a:solidFill>
            <a:schemeClr val="accent1">
              <a:lumMod val="60000"/>
              <a:lumOff val="40000"/>
            </a:schemeClr>
          </a:solidFill>
        </p:spPr>
        <p:txBody>
          <a:bodyPr wrap="square" rtlCol="0" anchor="t">
            <a:spAutoFit/>
          </a:bodyPr>
          <a:p>
            <a:r>
              <a:rPr lang="en-US" sz="1800" dirty="0">
                <a:solidFill>
                  <a:srgbClr val="FF0000"/>
                </a:solidFill>
                <a:sym typeface="+mn-ea"/>
              </a:rPr>
              <a:t>IR</a:t>
            </a:r>
            <a:r>
              <a:rPr lang="zh-CN" altLang="en-US" sz="1800" dirty="0">
                <a:solidFill>
                  <a:srgbClr val="FF0000"/>
                </a:solidFill>
                <a:sym typeface="+mn-ea"/>
              </a:rPr>
              <a:t>功能？</a:t>
            </a:r>
            <a:endParaRPr lang="zh-CN" altLang="en-US" sz="1800" dirty="0">
              <a:solidFill>
                <a:srgbClr val="FF0000"/>
              </a:solidFill>
              <a:sym typeface="+mn-ea"/>
            </a:endParaRPr>
          </a:p>
        </p:txBody>
      </p:sp>
      <p:sp>
        <p:nvSpPr>
          <p:cNvPr id="17" name="文本框 16"/>
          <p:cNvSpPr txBox="1"/>
          <p:nvPr/>
        </p:nvSpPr>
        <p:spPr>
          <a:xfrm>
            <a:off x="6066155" y="4326890"/>
            <a:ext cx="1077595" cy="368300"/>
          </a:xfrm>
          <a:prstGeom prst="rect">
            <a:avLst/>
          </a:prstGeom>
          <a:solidFill>
            <a:schemeClr val="accent1">
              <a:lumMod val="60000"/>
              <a:lumOff val="40000"/>
            </a:schemeClr>
          </a:solidFill>
        </p:spPr>
        <p:txBody>
          <a:bodyPr wrap="square" rtlCol="0" anchor="t">
            <a:spAutoFit/>
          </a:bodyPr>
          <a:p>
            <a:r>
              <a:rPr lang="en-US" altLang="zh-CN" sz="1800" dirty="0">
                <a:solidFill>
                  <a:srgbClr val="FF0000"/>
                </a:solidFill>
                <a:sym typeface="+mn-ea"/>
              </a:rPr>
              <a:t>PC</a:t>
            </a:r>
            <a:r>
              <a:rPr lang="zh-CN" altLang="en-US" sz="1800" dirty="0">
                <a:solidFill>
                  <a:srgbClr val="FF0000"/>
                </a:solidFill>
                <a:sym typeface="+mn-ea"/>
              </a:rPr>
              <a:t>功能？</a:t>
            </a:r>
            <a:endParaRPr lang="zh-CN" altLang="en-US" sz="1800" dirty="0">
              <a:solidFill>
                <a:srgbClr val="FF0000"/>
              </a:solidFill>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1204" name="Rectangle 3"/>
          <p:cNvSpPr>
            <a:spLocks noGrp="1"/>
          </p:cNvSpPr>
          <p:nvPr>
            <p:ph type="title"/>
          </p:nvPr>
        </p:nvSpPr>
        <p:spPr>
          <a:xfrm>
            <a:off x="-4445" y="-45085"/>
            <a:ext cx="7543800" cy="803275"/>
          </a:xfrm>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1206" name="Text Box 5"/>
          <p:cNvSpPr txBox="1"/>
          <p:nvPr/>
        </p:nvSpPr>
        <p:spPr>
          <a:xfrm>
            <a:off x="106998" y="692468"/>
            <a:ext cx="4335462" cy="523875"/>
          </a:xfrm>
          <a:prstGeom prst="rect">
            <a:avLst/>
          </a:prstGeom>
          <a:solidFill>
            <a:srgbClr val="0000FF"/>
          </a:solidFill>
          <a:ln w="12700">
            <a:noFill/>
          </a:ln>
        </p:spPr>
        <p:txBody>
          <a:bodyPr wrap="none">
            <a:spAutoFit/>
          </a:bodyPr>
          <a:p>
            <a:r>
              <a:rPr lang="en-US" altLang="zh-CN" sz="2800">
                <a:solidFill>
                  <a:schemeClr val="bg1"/>
                </a:solidFill>
                <a:latin typeface="Arial" panose="020B0604020202020204" pitchFamily="34" charset="0"/>
              </a:rPr>
              <a:t>3</a:t>
            </a:r>
            <a:r>
              <a:rPr lang="zh-CN" altLang="en-US" sz="2800" dirty="0">
                <a:solidFill>
                  <a:schemeClr val="bg1"/>
                </a:solidFill>
                <a:latin typeface="Arial" panose="020B0604020202020204" pitchFamily="34" charset="0"/>
              </a:rPr>
              <a:t>、微程序控制器原理框图</a:t>
            </a:r>
            <a:endParaRPr lang="zh-CN" altLang="en-US" sz="2800" dirty="0">
              <a:solidFill>
                <a:schemeClr val="bg1"/>
              </a:solidFill>
              <a:latin typeface="Arial" panose="020B0604020202020204" pitchFamily="34" charset="0"/>
            </a:endParaRPr>
          </a:p>
        </p:txBody>
      </p:sp>
      <p:graphicFrame>
        <p:nvGraphicFramePr>
          <p:cNvPr id="2" name="对象 1"/>
          <p:cNvGraphicFramePr/>
          <p:nvPr>
            <p:custDataLst>
              <p:tags r:id="rId1"/>
            </p:custDataLst>
          </p:nvPr>
        </p:nvGraphicFramePr>
        <p:xfrm>
          <a:off x="635" y="5347970"/>
          <a:ext cx="9211310" cy="1510030"/>
        </p:xfrm>
        <a:graphic>
          <a:graphicData uri="http://schemas.openxmlformats.org/presentationml/2006/ole">
            <mc:AlternateContent xmlns:mc="http://schemas.openxmlformats.org/markup-compatibility/2006">
              <mc:Choice xmlns:v="urn:schemas-microsoft-com:vml" Requires="v">
                <p:oleObj spid="_x0000_s3" name="" r:id="rId2" imgW="9273540" imgH="3765550" progId="Paint.Picture">
                  <p:embed/>
                </p:oleObj>
              </mc:Choice>
              <mc:Fallback>
                <p:oleObj name="" r:id="rId2" imgW="9273540" imgH="3765550" progId="Paint.Picture">
                  <p:embed/>
                  <p:pic>
                    <p:nvPicPr>
                      <p:cNvPr id="0" name="图片 2"/>
                      <p:cNvPicPr/>
                      <p:nvPr/>
                    </p:nvPicPr>
                    <p:blipFill>
                      <a:blip r:embed="rId3"/>
                      <a:stretch>
                        <a:fillRect/>
                      </a:stretch>
                    </p:blipFill>
                    <p:spPr>
                      <a:xfrm>
                        <a:off x="635" y="5347970"/>
                        <a:ext cx="9211310" cy="1510030"/>
                      </a:xfrm>
                      <a:prstGeom prst="rect">
                        <a:avLst/>
                      </a:prstGeom>
                    </p:spPr>
                  </p:pic>
                </p:oleObj>
              </mc:Fallback>
            </mc:AlternateContent>
          </a:graphicData>
        </a:graphic>
      </p:graphicFrame>
      <p:graphicFrame>
        <p:nvGraphicFramePr>
          <p:cNvPr id="4" name="对象 3"/>
          <p:cNvGraphicFramePr/>
          <p:nvPr/>
        </p:nvGraphicFramePr>
        <p:xfrm>
          <a:off x="107315" y="1268730"/>
          <a:ext cx="9086850" cy="3889375"/>
        </p:xfrm>
        <a:graphic>
          <a:graphicData uri="http://schemas.openxmlformats.org/presentationml/2006/ole">
            <mc:AlternateContent xmlns:mc="http://schemas.openxmlformats.org/markup-compatibility/2006">
              <mc:Choice xmlns:v="urn:schemas-microsoft-com:vml" Requires="v">
                <p:oleObj spid="_x0000_s5" name="" r:id="rId4" imgW="9709150" imgH="4044950" progId="Paint.Picture">
                  <p:embed/>
                </p:oleObj>
              </mc:Choice>
              <mc:Fallback>
                <p:oleObj name="" r:id="rId4" imgW="9709150" imgH="4044950" progId="Paint.Picture">
                  <p:embed/>
                  <p:pic>
                    <p:nvPicPr>
                      <p:cNvPr id="0" name="图片 4"/>
                      <p:cNvPicPr/>
                      <p:nvPr/>
                    </p:nvPicPr>
                    <p:blipFill>
                      <a:blip r:embed="rId5"/>
                      <a:stretch>
                        <a:fillRect/>
                      </a:stretch>
                    </p:blipFill>
                    <p:spPr>
                      <a:xfrm>
                        <a:off x="107315" y="1268730"/>
                        <a:ext cx="9086850" cy="3889375"/>
                      </a:xfrm>
                      <a:prstGeom prst="rect">
                        <a:avLst/>
                      </a:prstGeom>
                    </p:spPr>
                  </p:pic>
                </p:oleObj>
              </mc:Fallback>
            </mc:AlternateContent>
          </a:graphicData>
        </a:graphic>
      </p:graphicFrame>
      <p:sp>
        <p:nvSpPr>
          <p:cNvPr id="51205" name="Rectangle 4"/>
          <p:cNvSpPr>
            <a:spLocks noGrp="1"/>
          </p:cNvSpPr>
          <p:nvPr>
            <p:ph idx="1"/>
          </p:nvPr>
        </p:nvSpPr>
        <p:spPr>
          <a:xfrm>
            <a:off x="6757035" y="107950"/>
            <a:ext cx="2454910" cy="1533525"/>
          </a:xfrm>
          <a:solidFill>
            <a:schemeClr val="bg1"/>
          </a:solidFill>
        </p:spPr>
        <p:txBody>
          <a:bodyPr vert="horz" wrap="square" lIns="91440" tIns="45720" rIns="91440" bIns="45720" anchor="t"/>
          <a:p>
            <a:pPr eaLnBrk="1" hangingPunct="1"/>
            <a:r>
              <a:rPr lang="zh-CN" altLang="en-US" sz="2600" dirty="0"/>
              <a:t>控制存储器</a:t>
            </a:r>
            <a:r>
              <a:rPr lang="en-US" altLang="zh-CN" sz="2600"/>
              <a:t>(</a:t>
            </a:r>
            <a:r>
              <a:rPr lang="en-US" altLang="zh-CN" sz="2600" err="1"/>
              <a:t>μCM</a:t>
            </a:r>
            <a:r>
              <a:rPr lang="en-US" altLang="zh-CN" sz="2600"/>
              <a:t>)</a:t>
            </a:r>
            <a:r>
              <a:rPr lang="zh-CN" altLang="en-US" sz="2600" dirty="0"/>
              <a:t>。</a:t>
            </a:r>
            <a:endParaRPr lang="zh-CN" altLang="en-US" sz="2600" dirty="0"/>
          </a:p>
          <a:p>
            <a:pPr lvl="1" eaLnBrk="1" hangingPunct="1"/>
            <a:r>
              <a:rPr lang="zh-CN" altLang="en-US" sz="2200" dirty="0">
                <a:solidFill>
                  <a:srgbClr val="FF0000"/>
                </a:solidFill>
              </a:rPr>
              <a:t>存放微程序</a:t>
            </a:r>
            <a:r>
              <a:rPr lang="zh-CN" altLang="en-US" sz="2200" dirty="0"/>
              <a:t>。</a:t>
            </a:r>
            <a:endParaRPr lang="zh-CN" altLang="en-US" sz="2200" dirty="0"/>
          </a:p>
          <a:p>
            <a:pPr lvl="1" eaLnBrk="1" hangingPunct="1"/>
            <a:r>
              <a:rPr lang="zh-CN" altLang="en-US" sz="2200" dirty="0"/>
              <a:t>性能</a:t>
            </a:r>
            <a:r>
              <a:rPr lang="en-US" sz="2200"/>
              <a:t>:</a:t>
            </a:r>
            <a:r>
              <a:rPr lang="zh-CN" altLang="en-US" sz="2200" dirty="0"/>
              <a:t>容量、速度、可靠性</a:t>
            </a:r>
            <a:endParaRPr lang="en-US" altLang="zh-CN" sz="2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1204" name="Rectangle 3"/>
          <p:cNvSpPr>
            <a:spLocks noGrp="1"/>
          </p:cNvSpPr>
          <p:nvPr>
            <p:ph type="title"/>
          </p:nvPr>
        </p:nvSpPr>
        <p:spPr>
          <a:xfrm>
            <a:off x="-4445" y="43815"/>
            <a:ext cx="7543800" cy="652780"/>
          </a:xfrm>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1205" name="Rectangle 4"/>
          <p:cNvSpPr>
            <a:spLocks noGrp="1"/>
          </p:cNvSpPr>
          <p:nvPr>
            <p:ph idx="1"/>
          </p:nvPr>
        </p:nvSpPr>
        <p:spPr>
          <a:xfrm>
            <a:off x="217805" y="5415915"/>
            <a:ext cx="8526780" cy="1395730"/>
          </a:xfrm>
        </p:spPr>
        <p:txBody>
          <a:bodyPr vert="horz" wrap="square" lIns="91440" tIns="45720" rIns="91440" bIns="45720" anchor="t"/>
          <a:p>
            <a:pPr lvl="1" eaLnBrk="1" hangingPunct="1"/>
            <a:r>
              <a:rPr lang="zh-CN" altLang="en-US" sz="2600" dirty="0">
                <a:solidFill>
                  <a:srgbClr val="FF00FF"/>
                </a:solidFill>
                <a:sym typeface="+mn-ea"/>
              </a:rPr>
              <a:t>微指令寄存器</a:t>
            </a:r>
            <a:r>
              <a:rPr lang="en-US" altLang="zh-CN" sz="2600">
                <a:solidFill>
                  <a:srgbClr val="FF00FF"/>
                </a:solidFill>
                <a:sym typeface="+mn-ea"/>
              </a:rPr>
              <a:t>(</a:t>
            </a:r>
            <a:r>
              <a:rPr lang="en-US" altLang="zh-CN" sz="2600" err="1">
                <a:solidFill>
                  <a:srgbClr val="FF00FF"/>
                </a:solidFill>
                <a:sym typeface="+mn-ea"/>
              </a:rPr>
              <a:t>μIR</a:t>
            </a:r>
            <a:r>
              <a:rPr lang="en-US" altLang="zh-CN" sz="2600">
                <a:solidFill>
                  <a:srgbClr val="FF00FF"/>
                </a:solidFill>
                <a:sym typeface="+mn-ea"/>
              </a:rPr>
              <a:t>)</a:t>
            </a:r>
            <a:endParaRPr lang="en-US" altLang="zh-CN" sz="2600">
              <a:solidFill>
                <a:srgbClr val="FF00FF"/>
              </a:solidFill>
            </a:endParaRPr>
          </a:p>
          <a:p>
            <a:pPr lvl="2" eaLnBrk="1" hangingPunct="1"/>
            <a:r>
              <a:rPr lang="zh-CN" altLang="en-US" sz="2600" dirty="0">
                <a:sym typeface="+mn-ea"/>
              </a:rPr>
              <a:t>用来存放从</a:t>
            </a:r>
            <a:r>
              <a:rPr lang="en-US" altLang="zh-CN" sz="2600" err="1">
                <a:sym typeface="+mn-ea"/>
              </a:rPr>
              <a:t>μCM</a:t>
            </a:r>
            <a:r>
              <a:rPr lang="zh-CN" altLang="en-US" sz="2600" dirty="0">
                <a:sym typeface="+mn-ea"/>
              </a:rPr>
              <a:t>取出的</a:t>
            </a:r>
            <a:r>
              <a:rPr lang="zh-CN" altLang="en-US" sz="2600" dirty="0">
                <a:solidFill>
                  <a:srgbClr val="FF0000"/>
                </a:solidFill>
                <a:sym typeface="+mn-ea"/>
              </a:rPr>
              <a:t>正在执行的微指令</a:t>
            </a:r>
            <a:r>
              <a:rPr lang="zh-CN" altLang="en-US" sz="2600" dirty="0">
                <a:sym typeface="+mn-ea"/>
              </a:rPr>
              <a:t>，它的位数同微指令字长相等</a:t>
            </a:r>
            <a:endParaRPr lang="en-US" altLang="zh-CN" sz="2600"/>
          </a:p>
        </p:txBody>
      </p:sp>
      <p:sp>
        <p:nvSpPr>
          <p:cNvPr id="51206" name="Text Box 5"/>
          <p:cNvSpPr txBox="1"/>
          <p:nvPr/>
        </p:nvSpPr>
        <p:spPr>
          <a:xfrm>
            <a:off x="106998" y="630238"/>
            <a:ext cx="4335462" cy="523875"/>
          </a:xfrm>
          <a:prstGeom prst="rect">
            <a:avLst/>
          </a:prstGeom>
          <a:solidFill>
            <a:srgbClr val="0000FF"/>
          </a:solidFill>
          <a:ln w="12700">
            <a:noFill/>
          </a:ln>
        </p:spPr>
        <p:txBody>
          <a:bodyPr wrap="none">
            <a:spAutoFit/>
          </a:bodyPr>
          <a:p>
            <a:r>
              <a:rPr lang="en-US" altLang="zh-CN" sz="2800">
                <a:solidFill>
                  <a:schemeClr val="bg1"/>
                </a:solidFill>
                <a:latin typeface="Arial" panose="020B0604020202020204" pitchFamily="34" charset="0"/>
              </a:rPr>
              <a:t>3</a:t>
            </a:r>
            <a:r>
              <a:rPr lang="zh-CN" altLang="en-US" sz="2800" dirty="0">
                <a:solidFill>
                  <a:schemeClr val="bg1"/>
                </a:solidFill>
                <a:latin typeface="Arial" panose="020B0604020202020204" pitchFamily="34" charset="0"/>
              </a:rPr>
              <a:t>、微程序控制器原理框图</a:t>
            </a:r>
            <a:endParaRPr lang="zh-CN" altLang="en-US" sz="2800" dirty="0">
              <a:solidFill>
                <a:schemeClr val="bg1"/>
              </a:solidFill>
              <a:latin typeface="Arial" panose="020B0604020202020204" pitchFamily="34" charset="0"/>
            </a:endParaRPr>
          </a:p>
        </p:txBody>
      </p:sp>
      <p:graphicFrame>
        <p:nvGraphicFramePr>
          <p:cNvPr id="4" name="对象 3"/>
          <p:cNvGraphicFramePr/>
          <p:nvPr/>
        </p:nvGraphicFramePr>
        <p:xfrm>
          <a:off x="35560" y="1340485"/>
          <a:ext cx="9086850" cy="3889375"/>
        </p:xfrm>
        <a:graphic>
          <a:graphicData uri="http://schemas.openxmlformats.org/presentationml/2006/ole">
            <mc:AlternateContent xmlns:mc="http://schemas.openxmlformats.org/markup-compatibility/2006">
              <mc:Choice xmlns:v="urn:schemas-microsoft-com:vml" Requires="v">
                <p:oleObj spid="_x0000_s5"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5560" y="1340485"/>
                        <a:ext cx="9086850" cy="3889375"/>
                      </a:xfrm>
                      <a:prstGeom prst="rect">
                        <a:avLst/>
                      </a:prstGeom>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1204" name="Rectangle 3"/>
          <p:cNvSpPr>
            <a:spLocks noGrp="1"/>
          </p:cNvSpPr>
          <p:nvPr>
            <p:ph type="title"/>
          </p:nvPr>
        </p:nvSpPr>
        <p:spPr>
          <a:xfrm>
            <a:off x="-4445" y="-45085"/>
            <a:ext cx="7543800" cy="713105"/>
          </a:xfrm>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1205" name="Rectangle 4"/>
          <p:cNvSpPr>
            <a:spLocks noGrp="1"/>
          </p:cNvSpPr>
          <p:nvPr>
            <p:ph idx="1"/>
          </p:nvPr>
        </p:nvSpPr>
        <p:spPr>
          <a:xfrm>
            <a:off x="217805" y="5415915"/>
            <a:ext cx="8526780" cy="1395730"/>
          </a:xfrm>
        </p:spPr>
        <p:txBody>
          <a:bodyPr vert="horz" wrap="square" lIns="91440" tIns="45720" rIns="91440" bIns="45720" anchor="t"/>
          <a:p>
            <a:pPr lvl="1" eaLnBrk="1" hangingPunct="1"/>
            <a:r>
              <a:rPr lang="zh-CN" altLang="en-US" sz="2600" dirty="0">
                <a:solidFill>
                  <a:srgbClr val="FF00FF"/>
                </a:solidFill>
                <a:sym typeface="+mn-ea"/>
              </a:rPr>
              <a:t>微地址形成部件</a:t>
            </a:r>
            <a:endParaRPr lang="zh-CN" altLang="en-US" sz="2600" dirty="0"/>
          </a:p>
          <a:p>
            <a:pPr lvl="2" eaLnBrk="1" hangingPunct="1"/>
            <a:r>
              <a:rPr lang="zh-CN" altLang="en-US" sz="2600" dirty="0">
                <a:sym typeface="+mn-ea"/>
              </a:rPr>
              <a:t>用来产生</a:t>
            </a:r>
            <a:r>
              <a:rPr lang="zh-CN" altLang="en-US" sz="2600" dirty="0">
                <a:solidFill>
                  <a:srgbClr val="FF00FF"/>
                </a:solidFill>
                <a:sym typeface="+mn-ea"/>
              </a:rPr>
              <a:t>初始</a:t>
            </a:r>
            <a:r>
              <a:rPr lang="zh-CN" altLang="en-US" sz="2600" dirty="0">
                <a:sym typeface="+mn-ea"/>
              </a:rPr>
              <a:t>微地址和</a:t>
            </a:r>
            <a:r>
              <a:rPr lang="zh-CN" altLang="en-US" sz="2600" dirty="0">
                <a:solidFill>
                  <a:srgbClr val="FF00FF"/>
                </a:solidFill>
                <a:sym typeface="+mn-ea"/>
              </a:rPr>
              <a:t>后继</a:t>
            </a:r>
            <a:r>
              <a:rPr lang="zh-CN" altLang="en-US" sz="2600" dirty="0">
                <a:sym typeface="+mn-ea"/>
              </a:rPr>
              <a:t>微地址，以保证微指令的连续执行。</a:t>
            </a:r>
            <a:endParaRPr lang="en-US" altLang="zh-CN" sz="2600"/>
          </a:p>
        </p:txBody>
      </p:sp>
      <p:sp>
        <p:nvSpPr>
          <p:cNvPr id="51206" name="Text Box 5"/>
          <p:cNvSpPr txBox="1"/>
          <p:nvPr/>
        </p:nvSpPr>
        <p:spPr>
          <a:xfrm>
            <a:off x="251143" y="667703"/>
            <a:ext cx="4335462" cy="523875"/>
          </a:xfrm>
          <a:prstGeom prst="rect">
            <a:avLst/>
          </a:prstGeom>
          <a:solidFill>
            <a:srgbClr val="0000FF"/>
          </a:solidFill>
          <a:ln w="12700">
            <a:noFill/>
          </a:ln>
        </p:spPr>
        <p:txBody>
          <a:bodyPr wrap="none">
            <a:spAutoFit/>
          </a:bodyPr>
          <a:p>
            <a:r>
              <a:rPr lang="en-US" altLang="zh-CN" sz="2800">
                <a:solidFill>
                  <a:schemeClr val="bg1"/>
                </a:solidFill>
                <a:latin typeface="Arial" panose="020B0604020202020204" pitchFamily="34" charset="0"/>
              </a:rPr>
              <a:t>3</a:t>
            </a:r>
            <a:r>
              <a:rPr lang="zh-CN" altLang="en-US" sz="2800" dirty="0">
                <a:solidFill>
                  <a:schemeClr val="bg1"/>
                </a:solidFill>
                <a:latin typeface="Arial" panose="020B0604020202020204" pitchFamily="34" charset="0"/>
              </a:rPr>
              <a:t>、微程序控制器原理框图</a:t>
            </a:r>
            <a:endParaRPr lang="zh-CN" altLang="en-US" sz="2800" dirty="0">
              <a:solidFill>
                <a:schemeClr val="bg1"/>
              </a:solidFill>
              <a:latin typeface="Arial" panose="020B0604020202020204" pitchFamily="34" charset="0"/>
            </a:endParaRPr>
          </a:p>
        </p:txBody>
      </p:sp>
      <p:graphicFrame>
        <p:nvGraphicFramePr>
          <p:cNvPr id="4" name="对象 3"/>
          <p:cNvGraphicFramePr/>
          <p:nvPr/>
        </p:nvGraphicFramePr>
        <p:xfrm>
          <a:off x="35560" y="1340485"/>
          <a:ext cx="9086850" cy="3889375"/>
        </p:xfrm>
        <a:graphic>
          <a:graphicData uri="http://schemas.openxmlformats.org/presentationml/2006/ole">
            <mc:AlternateContent xmlns:mc="http://schemas.openxmlformats.org/markup-compatibility/2006">
              <mc:Choice xmlns:v="urn:schemas-microsoft-com:vml" Requires="v">
                <p:oleObj spid="_x0000_s5"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5560" y="1340485"/>
                        <a:ext cx="9086850" cy="3889375"/>
                      </a:xfrm>
                      <a:prstGeom prst="rect">
                        <a:avLst/>
                      </a:prstGeom>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1204" name="Rectangle 3"/>
          <p:cNvSpPr>
            <a:spLocks noGrp="1"/>
          </p:cNvSpPr>
          <p:nvPr>
            <p:ph type="title"/>
          </p:nvPr>
        </p:nvSpPr>
        <p:spPr>
          <a:xfrm>
            <a:off x="-4445" y="-45085"/>
            <a:ext cx="7543800" cy="814705"/>
          </a:xfrm>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1205" name="Rectangle 4"/>
          <p:cNvSpPr>
            <a:spLocks noGrp="1"/>
          </p:cNvSpPr>
          <p:nvPr>
            <p:ph idx="1"/>
          </p:nvPr>
        </p:nvSpPr>
        <p:spPr>
          <a:xfrm>
            <a:off x="217805" y="5415915"/>
            <a:ext cx="8526780" cy="1395730"/>
          </a:xfrm>
        </p:spPr>
        <p:txBody>
          <a:bodyPr vert="horz" wrap="square" lIns="91440" tIns="45720" rIns="91440" bIns="45720" anchor="t"/>
          <a:p>
            <a:pPr lvl="1" eaLnBrk="1" hangingPunct="1"/>
            <a:r>
              <a:rPr lang="zh-CN" altLang="en-US" sz="2600" dirty="0">
                <a:solidFill>
                  <a:srgbClr val="FF00FF"/>
                </a:solidFill>
                <a:sym typeface="+mn-ea"/>
              </a:rPr>
              <a:t>微地址寄存器</a:t>
            </a:r>
            <a:r>
              <a:rPr lang="en-US" altLang="zh-CN" sz="2600">
                <a:solidFill>
                  <a:srgbClr val="FF00FF"/>
                </a:solidFill>
                <a:sym typeface="+mn-ea"/>
              </a:rPr>
              <a:t>(</a:t>
            </a:r>
            <a:r>
              <a:rPr lang="en-US" altLang="zh-CN" sz="2600" err="1">
                <a:solidFill>
                  <a:srgbClr val="FF00FF"/>
                </a:solidFill>
                <a:sym typeface="+mn-ea"/>
              </a:rPr>
              <a:t>μMAR</a:t>
            </a:r>
            <a:r>
              <a:rPr lang="en-US" altLang="zh-CN" sz="2600">
                <a:solidFill>
                  <a:srgbClr val="FF00FF"/>
                </a:solidFill>
                <a:sym typeface="+mn-ea"/>
              </a:rPr>
              <a:t>) </a:t>
            </a:r>
            <a:endParaRPr lang="en-US" altLang="zh-CN" sz="2600"/>
          </a:p>
          <a:p>
            <a:pPr lvl="2" eaLnBrk="1" hangingPunct="1"/>
            <a:r>
              <a:rPr lang="zh-CN" altLang="en-US" sz="2600" dirty="0">
                <a:sym typeface="+mn-ea"/>
              </a:rPr>
              <a:t>它接受微地址形成部件送来的微地址，为下一步从</a:t>
            </a:r>
            <a:r>
              <a:rPr lang="en-US" altLang="zh-CN" sz="2600" err="1">
                <a:sym typeface="+mn-ea"/>
              </a:rPr>
              <a:t>μCM</a:t>
            </a:r>
            <a:r>
              <a:rPr lang="zh-CN" altLang="en-US" sz="2600" dirty="0">
                <a:sym typeface="+mn-ea"/>
              </a:rPr>
              <a:t>中读取微指令作准备。</a:t>
            </a:r>
            <a:endParaRPr lang="en-US" altLang="zh-CN" sz="2600"/>
          </a:p>
        </p:txBody>
      </p:sp>
      <p:sp>
        <p:nvSpPr>
          <p:cNvPr id="51206" name="Text Box 5"/>
          <p:cNvSpPr txBox="1"/>
          <p:nvPr/>
        </p:nvSpPr>
        <p:spPr>
          <a:xfrm>
            <a:off x="107633" y="620078"/>
            <a:ext cx="4335462" cy="523875"/>
          </a:xfrm>
          <a:prstGeom prst="rect">
            <a:avLst/>
          </a:prstGeom>
          <a:solidFill>
            <a:srgbClr val="0000FF"/>
          </a:solidFill>
          <a:ln w="12700">
            <a:noFill/>
          </a:ln>
        </p:spPr>
        <p:txBody>
          <a:bodyPr wrap="none">
            <a:spAutoFit/>
          </a:bodyPr>
          <a:p>
            <a:r>
              <a:rPr lang="en-US" altLang="zh-CN" sz="2800">
                <a:solidFill>
                  <a:schemeClr val="bg1"/>
                </a:solidFill>
                <a:latin typeface="Arial" panose="020B0604020202020204" pitchFamily="34" charset="0"/>
              </a:rPr>
              <a:t>3</a:t>
            </a:r>
            <a:r>
              <a:rPr lang="zh-CN" altLang="en-US" sz="2800" dirty="0">
                <a:solidFill>
                  <a:schemeClr val="bg1"/>
                </a:solidFill>
                <a:latin typeface="Arial" panose="020B0604020202020204" pitchFamily="34" charset="0"/>
              </a:rPr>
              <a:t>、微程序控制器原理框图</a:t>
            </a:r>
            <a:endParaRPr lang="zh-CN" altLang="en-US" sz="2800" dirty="0">
              <a:solidFill>
                <a:schemeClr val="bg1"/>
              </a:solidFill>
              <a:latin typeface="Arial" panose="020B0604020202020204" pitchFamily="34" charset="0"/>
            </a:endParaRPr>
          </a:p>
        </p:txBody>
      </p:sp>
      <p:graphicFrame>
        <p:nvGraphicFramePr>
          <p:cNvPr id="4" name="对象 3"/>
          <p:cNvGraphicFramePr/>
          <p:nvPr/>
        </p:nvGraphicFramePr>
        <p:xfrm>
          <a:off x="35560" y="1340485"/>
          <a:ext cx="9086850" cy="3889375"/>
        </p:xfrm>
        <a:graphic>
          <a:graphicData uri="http://schemas.openxmlformats.org/presentationml/2006/ole">
            <mc:AlternateContent xmlns:mc="http://schemas.openxmlformats.org/markup-compatibility/2006">
              <mc:Choice xmlns:v="urn:schemas-microsoft-com:vml" Requires="v">
                <p:oleObj spid="_x0000_s5"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5560" y="1340485"/>
                        <a:ext cx="9086850" cy="3889375"/>
                      </a:xfrm>
                      <a:prstGeom prst="rect">
                        <a:avLst/>
                      </a:prstGeom>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3251"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3252" name="Rectangle 3"/>
          <p:cNvSpPr>
            <a:spLocks noGrp="1"/>
          </p:cNvSpPr>
          <p:nvPr>
            <p:ph idx="1"/>
          </p:nvPr>
        </p:nvSpPr>
        <p:spPr>
          <a:xfrm>
            <a:off x="114300" y="876618"/>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以十进制加法指令流程</a:t>
            </a:r>
            <a:endParaRPr lang="zh-CN" altLang="en-US" sz="2000" dirty="0"/>
          </a:p>
          <a:p>
            <a:pPr marL="0" indent="0">
              <a:buNone/>
            </a:pPr>
            <a:endParaRPr lang="zh-CN" altLang="en-US" sz="2100" dirty="0"/>
          </a:p>
        </p:txBody>
      </p:sp>
      <p:graphicFrame>
        <p:nvGraphicFramePr>
          <p:cNvPr id="6" name="对象 5"/>
          <p:cNvGraphicFramePr/>
          <p:nvPr/>
        </p:nvGraphicFramePr>
        <p:xfrm>
          <a:off x="6010275" y="64135"/>
          <a:ext cx="3133725" cy="6735445"/>
        </p:xfrm>
        <a:graphic>
          <a:graphicData uri="http://schemas.openxmlformats.org/presentationml/2006/ole">
            <mc:AlternateContent xmlns:mc="http://schemas.openxmlformats.org/markup-compatibility/2006">
              <mc:Choice xmlns:v="urn:schemas-microsoft-com:vml" Requires="v">
                <p:oleObj spid="_x0000_s7" name="" r:id="rId1" imgW="5035550" imgH="11724640" progId="Paint.Picture">
                  <p:embed/>
                </p:oleObj>
              </mc:Choice>
              <mc:Fallback>
                <p:oleObj name="" r:id="rId1" imgW="5035550" imgH="11724640" progId="Paint.Picture">
                  <p:embed/>
                  <p:pic>
                    <p:nvPicPr>
                      <p:cNvPr id="0" name="图片 6"/>
                      <p:cNvPicPr/>
                      <p:nvPr/>
                    </p:nvPicPr>
                    <p:blipFill>
                      <a:blip r:embed="rId2"/>
                      <a:stretch>
                        <a:fillRect/>
                      </a:stretch>
                    </p:blipFill>
                    <p:spPr>
                      <a:xfrm>
                        <a:off x="6010275" y="64135"/>
                        <a:ext cx="3133725" cy="6735445"/>
                      </a:xfrm>
                      <a:prstGeom prst="rect">
                        <a:avLst/>
                      </a:prstGeom>
                    </p:spPr>
                  </p:pic>
                </p:oleObj>
              </mc:Fallback>
            </mc:AlternateContent>
          </a:graphicData>
        </a:graphic>
      </p:graphicFrame>
      <p:sp>
        <p:nvSpPr>
          <p:cNvPr id="8" name="文本框 7"/>
          <p:cNvSpPr txBox="1"/>
          <p:nvPr/>
        </p:nvSpPr>
        <p:spPr>
          <a:xfrm>
            <a:off x="457200" y="1844675"/>
            <a:ext cx="5340985" cy="48926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7 </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的</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BCD</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   0111</a:t>
            </a:r>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4 </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的</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BCD</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   0100</a:t>
            </a:r>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11 </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的</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BCD</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 0001 0001</a:t>
            </a:r>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    7              0111</a:t>
            </a:r>
            <a:endPar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  4        +    0100</a:t>
            </a:r>
            <a:endPar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 11       =    1011</a:t>
            </a:r>
            <a:r>
              <a:rPr lang="zh-CN" altLang="en-US" sz="2400" b="1">
                <a:solidFill>
                  <a:schemeClr val="tx1"/>
                </a:solidFill>
                <a:latin typeface="方正粗黑宋简体" panose="02000000000000000000" charset="-122"/>
                <a:ea typeface="方正粗黑宋简体" panose="02000000000000000000" charset="-122"/>
                <a:cs typeface="方正粗黑宋简体" panose="02000000000000000000" charset="-122"/>
              </a:rPr>
              <a:t>（与</a:t>
            </a:r>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0001 0001 </a:t>
            </a:r>
            <a:r>
              <a:rPr lang="zh-CN" altLang="en-US" sz="2400" b="1">
                <a:solidFill>
                  <a:schemeClr val="tx1"/>
                </a:solidFill>
                <a:latin typeface="方正粗黑宋简体" panose="02000000000000000000" charset="-122"/>
                <a:ea typeface="方正粗黑宋简体" panose="02000000000000000000" charset="-122"/>
                <a:cs typeface="方正粗黑宋简体" panose="02000000000000000000" charset="-122"/>
              </a:rPr>
              <a:t>差</a:t>
            </a:r>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6</a:t>
            </a:r>
            <a:r>
              <a:rPr lang="zh-CN" altLang="en-US" sz="2400" b="1">
                <a:solidFill>
                  <a:schemeClr val="tx1"/>
                </a:solidFill>
                <a:latin typeface="方正粗黑宋简体" panose="02000000000000000000" charset="-122"/>
                <a:ea typeface="方正粗黑宋简体" panose="02000000000000000000" charset="-122"/>
                <a:cs typeface="方正粗黑宋简体" panose="02000000000000000000" charset="-122"/>
              </a:rPr>
              <a:t>）</a:t>
            </a:r>
            <a:endPar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   6       +    0110</a:t>
            </a:r>
            <a:endPar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rPr>
              <a:t>= 17       = 1 0001 </a:t>
            </a:r>
            <a:endParaRPr lang="en-US" altLang="zh-CN" sz="2400" b="1">
              <a:solidFill>
                <a:schemeClr val="tx1"/>
              </a:solidFill>
              <a:latin typeface="方正粗黑宋简体" panose="02000000000000000000" charset="-122"/>
              <a:ea typeface="方正粗黑宋简体" panose="02000000000000000000" charset="-122"/>
              <a:cs typeface="方正粗黑宋简体" panose="02000000000000000000" charset="-122"/>
            </a:endParaRPr>
          </a:p>
          <a:p>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A+B  &gt; 10  (+6</a:t>
            </a:r>
            <a:r>
              <a:rPr lang="zh-CN" altLang="en-US" sz="2400" b="1">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rPr>
              <a:t>修正）</a:t>
            </a:r>
            <a:endParaRPr lang="en-US" altLang="zh-CN" sz="2400" b="1">
              <a:solidFill>
                <a:schemeClr val="tx2">
                  <a:lumMod val="60000"/>
                  <a:lumOff val="40000"/>
                </a:schemeClr>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A+B+6 </a:t>
            </a:r>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sym typeface="+mn-ea"/>
              </a:rPr>
              <a:t>  (</a:t>
            </a:r>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&gt;16, </a:t>
            </a:r>
            <a:r>
              <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rPr>
              <a:t>有进位，正确）</a:t>
            </a:r>
            <a:endPar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            </a:t>
            </a:r>
            <a:r>
              <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rPr>
              <a:t>（</a:t>
            </a:r>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&lt;16, </a:t>
            </a:r>
            <a:r>
              <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rPr>
              <a:t>无进位，</a:t>
            </a:r>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-6 </a:t>
            </a:r>
            <a:r>
              <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rPr>
              <a:t>修正）</a:t>
            </a:r>
            <a:endPar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 name="文本框 1"/>
          <p:cNvSpPr txBox="1"/>
          <p:nvPr/>
        </p:nvSpPr>
        <p:spPr>
          <a:xfrm>
            <a:off x="5798185" y="1196975"/>
            <a:ext cx="1386840" cy="1568450"/>
          </a:xfrm>
          <a:prstGeom prst="rect">
            <a:avLst/>
          </a:prstGeom>
          <a:noFill/>
        </p:spPr>
        <p:txBody>
          <a:bodyPr wrap="square" rtlCol="0">
            <a:spAutoFit/>
          </a:bodyPr>
          <a:p>
            <a:r>
              <a:rPr lang="zh-CN" alt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rPr>
              <a:t>初始化</a:t>
            </a:r>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3300"/>
                </a:solidFill>
                <a:latin typeface="方正粗黑宋简体" panose="02000000000000000000" charset="-122"/>
                <a:ea typeface="方正粗黑宋简体" panose="02000000000000000000" charset="-122"/>
                <a:cs typeface="方正粗黑宋简体" panose="02000000000000000000" charset="-122"/>
              </a:rPr>
              <a:t>1</a:t>
            </a:r>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=A</a:t>
            </a:r>
            <a:endPar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3300"/>
                </a:solidFill>
                <a:latin typeface="方正粗黑宋简体" panose="02000000000000000000" charset="-122"/>
                <a:ea typeface="方正粗黑宋简体" panose="02000000000000000000" charset="-122"/>
                <a:cs typeface="方正粗黑宋简体" panose="02000000000000000000" charset="-122"/>
              </a:rPr>
              <a:t>2</a:t>
            </a:r>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=B</a:t>
            </a:r>
            <a:endPar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3300"/>
                </a:solidFill>
                <a:latin typeface="方正粗黑宋简体" panose="02000000000000000000" charset="-122"/>
                <a:ea typeface="方正粗黑宋简体" panose="02000000000000000000" charset="-122"/>
                <a:cs typeface="方正粗黑宋简体" panose="02000000000000000000" charset="-122"/>
              </a:rPr>
              <a:t>3</a:t>
            </a:r>
            <a:r>
              <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=6</a:t>
            </a:r>
            <a:endParaRPr lang="en-US" alt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4" name="文本框 3"/>
          <p:cNvSpPr txBox="1"/>
          <p:nvPr/>
        </p:nvSpPr>
        <p:spPr>
          <a:xfrm>
            <a:off x="6010275" y="3128010"/>
            <a:ext cx="1386840" cy="460375"/>
          </a:xfrm>
          <a:prstGeom prst="rect">
            <a:avLst/>
          </a:prstGeom>
          <a:noFill/>
        </p:spPr>
        <p:txBody>
          <a:bodyPr wrap="square" rtlCol="0">
            <a:spAutoFit/>
          </a:bodyPr>
          <a:p>
            <a:r>
              <a:rPr 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rPr>
              <a:t>A+B+6</a:t>
            </a:r>
            <a:endParaRPr 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6012180" y="5589270"/>
            <a:ext cx="1181100" cy="460375"/>
          </a:xfrm>
          <a:prstGeom prst="rect">
            <a:avLst/>
          </a:prstGeom>
          <a:noFill/>
        </p:spPr>
        <p:txBody>
          <a:bodyPr wrap="square" rtlCol="0">
            <a:spAutoFit/>
          </a:bodyPr>
          <a:p>
            <a:r>
              <a:rPr 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rPr>
              <a:t>-6</a:t>
            </a:r>
            <a:r>
              <a:rPr lang="zh-CN" alt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rPr>
              <a:t>修正</a:t>
            </a:r>
            <a:endParaRPr lang="zh-CN" alt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graphicFrame>
        <p:nvGraphicFramePr>
          <p:cNvPr id="6" name="对象 5"/>
          <p:cNvGraphicFramePr/>
          <p:nvPr/>
        </p:nvGraphicFramePr>
        <p:xfrm>
          <a:off x="2324100" y="44450"/>
          <a:ext cx="3183890" cy="6821170"/>
        </p:xfrm>
        <a:graphic>
          <a:graphicData uri="http://schemas.openxmlformats.org/presentationml/2006/ole">
            <mc:AlternateContent xmlns:mc="http://schemas.openxmlformats.org/markup-compatibility/2006">
              <mc:Choice xmlns:v="urn:schemas-microsoft-com:vml" Requires="v">
                <p:oleObj spid="_x0000_s7" name="" r:id="rId1" imgW="5035550" imgH="11724640" progId="Paint.Picture">
                  <p:embed/>
                </p:oleObj>
              </mc:Choice>
              <mc:Fallback>
                <p:oleObj name="" r:id="rId1" imgW="5035550" imgH="11724640" progId="Paint.Picture">
                  <p:embed/>
                  <p:pic>
                    <p:nvPicPr>
                      <p:cNvPr id="0" name="图片 6"/>
                      <p:cNvPicPr/>
                      <p:nvPr/>
                    </p:nvPicPr>
                    <p:blipFill>
                      <a:blip r:embed="rId2"/>
                      <a:stretch>
                        <a:fillRect/>
                      </a:stretch>
                    </p:blipFill>
                    <p:spPr>
                      <a:xfrm>
                        <a:off x="2324100" y="44450"/>
                        <a:ext cx="3183890" cy="6821170"/>
                      </a:xfrm>
                      <a:prstGeom prst="rect">
                        <a:avLst/>
                      </a:prstGeom>
                    </p:spPr>
                  </p:pic>
                </p:oleObj>
              </mc:Fallback>
            </mc:AlternateContent>
          </a:graphicData>
        </a:graphic>
      </p:graphicFrame>
      <p:sp>
        <p:nvSpPr>
          <p:cNvPr id="2" name="文本框 1"/>
          <p:cNvSpPr txBox="1"/>
          <p:nvPr/>
        </p:nvSpPr>
        <p:spPr>
          <a:xfrm>
            <a:off x="5652135" y="0"/>
            <a:ext cx="2835275" cy="460375"/>
          </a:xfrm>
          <a:prstGeom prst="rect">
            <a:avLst/>
          </a:prstGeom>
          <a:noFill/>
        </p:spPr>
        <p:txBody>
          <a:bodyPr wrap="square" rtlCol="0">
            <a:spAutoFit/>
          </a:bodyPr>
          <a:p>
            <a:r>
              <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微指令地址（本条）</a:t>
            </a:r>
            <a:endPar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4" name="文本框 3"/>
          <p:cNvSpPr txBox="1"/>
          <p:nvPr/>
        </p:nvSpPr>
        <p:spPr>
          <a:xfrm>
            <a:off x="1860550" y="16510"/>
            <a:ext cx="1386840" cy="460375"/>
          </a:xfrm>
          <a:prstGeom prst="rect">
            <a:avLst/>
          </a:prstGeom>
          <a:noFill/>
        </p:spPr>
        <p:txBody>
          <a:bodyPr wrap="square" rtlCol="0">
            <a:spAutoFit/>
          </a:bodyPr>
          <a:p>
            <a:r>
              <a:rPr lang="zh-CN" alt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rPr>
              <a:t>取指令</a:t>
            </a:r>
            <a:endParaRPr lang="zh-CN" altLang="en-US"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5364480" y="1584960"/>
            <a:ext cx="3595370" cy="829945"/>
          </a:xfrm>
          <a:prstGeom prst="rect">
            <a:avLst/>
          </a:prstGeom>
          <a:noFill/>
        </p:spPr>
        <p:txBody>
          <a:bodyPr wrap="square" rtlCol="0">
            <a:spAutoFit/>
          </a:bodyPr>
          <a:p>
            <a:r>
              <a:rPr 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菱形框：测试，根据测试情况修改微指令地址</a:t>
            </a:r>
            <a:endParaRPr 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 name="文本框 9"/>
          <p:cNvSpPr txBox="1"/>
          <p:nvPr/>
        </p:nvSpPr>
        <p:spPr>
          <a:xfrm>
            <a:off x="5579745" y="1124585"/>
            <a:ext cx="3306445" cy="460375"/>
          </a:xfrm>
          <a:prstGeom prst="rect">
            <a:avLst/>
          </a:prstGeom>
          <a:noFill/>
        </p:spPr>
        <p:txBody>
          <a:bodyPr wrap="square" rtlCol="0">
            <a:spAutoFit/>
          </a:bodyPr>
          <a:p>
            <a:r>
              <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微指令地址（下一条）</a:t>
            </a:r>
            <a:endPar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1" name="文本框 10"/>
          <p:cNvSpPr txBox="1"/>
          <p:nvPr/>
        </p:nvSpPr>
        <p:spPr>
          <a:xfrm>
            <a:off x="-36830" y="476885"/>
            <a:ext cx="3209290" cy="829945"/>
          </a:xfrm>
          <a:prstGeom prst="rect">
            <a:avLst/>
          </a:prstGeom>
          <a:noFill/>
        </p:spPr>
        <p:txBody>
          <a:bodyPr wrap="square" rtlCol="0">
            <a:spAutoFit/>
          </a:bodyPr>
          <a:p>
            <a:r>
              <a:rPr 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方框：一条微指令，</a:t>
            </a:r>
            <a:endParaRPr 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          </a:t>
            </a:r>
            <a:r>
              <a:rPr 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一个</a:t>
            </a:r>
            <a:r>
              <a:rPr lang="en-US" altLang="zh-CN" sz="2400" b="1">
                <a:solidFill>
                  <a:srgbClr val="2BCB23"/>
                </a:solidFill>
                <a:latin typeface="方正粗黑宋简体" panose="02000000000000000000" charset="-122"/>
                <a:ea typeface="方正粗黑宋简体" panose="02000000000000000000" charset="-122"/>
                <a:cs typeface="方正粗黑宋简体" panose="02000000000000000000" charset="-122"/>
              </a:rPr>
              <a:t>CPU</a:t>
            </a:r>
            <a:r>
              <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rPr>
              <a:t>周期</a:t>
            </a:r>
            <a:endParaRPr lang="zh-CN" altLang="en-US" sz="24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3" name="文本框 12"/>
          <p:cNvSpPr txBox="1"/>
          <p:nvPr/>
        </p:nvSpPr>
        <p:spPr>
          <a:xfrm>
            <a:off x="155575" y="1543050"/>
            <a:ext cx="3091815" cy="829945"/>
          </a:xfrm>
          <a:prstGeom prst="rect">
            <a:avLst/>
          </a:prstGeom>
          <a:noFill/>
        </p:spPr>
        <p:txBody>
          <a:bodyPr wrap="square" rtlCol="0">
            <a:spAutoFit/>
          </a:bodyPr>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P1</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测试</a:t>
            </a:r>
            <a:r>
              <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：什么指令？</a:t>
            </a:r>
            <a:endPar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 </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             </a:t>
            </a:r>
            <a:r>
              <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指令的</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OP</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码</a:t>
            </a:r>
            <a:endPar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4" name="文本框 13"/>
          <p:cNvSpPr txBox="1"/>
          <p:nvPr/>
        </p:nvSpPr>
        <p:spPr>
          <a:xfrm>
            <a:off x="0" y="4149090"/>
            <a:ext cx="2960370" cy="1198880"/>
          </a:xfrm>
          <a:prstGeom prst="rect">
            <a:avLst/>
          </a:prstGeom>
          <a:noFill/>
        </p:spPr>
        <p:txBody>
          <a:bodyPr wrap="square" rtlCol="0">
            <a:spAutoFit/>
          </a:bodyPr>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P2</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测试</a:t>
            </a:r>
            <a:r>
              <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a:t>
            </a:r>
            <a:endPar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是否有进位？</a:t>
            </a:r>
            <a:endParaRPr 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PSW</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中的进位位</a:t>
            </a:r>
            <a:endPar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5" name="文本框 14"/>
          <p:cNvSpPr txBox="1"/>
          <p:nvPr/>
        </p:nvSpPr>
        <p:spPr>
          <a:xfrm>
            <a:off x="2411730" y="6469380"/>
            <a:ext cx="1163320" cy="460375"/>
          </a:xfrm>
          <a:prstGeom prst="rect">
            <a:avLst/>
          </a:prstGeom>
          <a:noFill/>
        </p:spPr>
        <p:txBody>
          <a:bodyPr wrap="square" rtlCol="0">
            <a:spAutoFit/>
          </a:bodyPr>
          <a:p>
            <a:r>
              <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rPr>
              <a:t>公操作</a:t>
            </a:r>
            <a:endParaRPr lang="zh-CN" sz="2400" b="1">
              <a:solidFill>
                <a:srgbClr val="FF33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6" name="矩形 15"/>
          <p:cNvSpPr/>
          <p:nvPr/>
        </p:nvSpPr>
        <p:spPr>
          <a:xfrm>
            <a:off x="4644390" y="44450"/>
            <a:ext cx="680720" cy="375920"/>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矩形 16"/>
          <p:cNvSpPr/>
          <p:nvPr/>
        </p:nvSpPr>
        <p:spPr>
          <a:xfrm>
            <a:off x="4500245" y="1167130"/>
            <a:ext cx="647700" cy="375920"/>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矩形 17"/>
          <p:cNvSpPr/>
          <p:nvPr/>
        </p:nvSpPr>
        <p:spPr>
          <a:xfrm>
            <a:off x="4427855" y="4149090"/>
            <a:ext cx="647700" cy="375920"/>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矩形 18"/>
          <p:cNvSpPr/>
          <p:nvPr/>
        </p:nvSpPr>
        <p:spPr>
          <a:xfrm>
            <a:off x="4427855" y="6093460"/>
            <a:ext cx="647700" cy="375920"/>
          </a:xfrm>
          <a:prstGeom prst="rect">
            <a:avLst/>
          </a:prstGeom>
          <a:solidFill>
            <a:schemeClr val="accent1">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5369560" y="2708910"/>
            <a:ext cx="3723640" cy="3046095"/>
          </a:xfrm>
          <a:prstGeom prst="rect">
            <a:avLst/>
          </a:prstGeom>
          <a:solidFill>
            <a:schemeClr val="tx1"/>
          </a:solidFill>
        </p:spPr>
        <p:txBody>
          <a:bodyPr wrap="square" rtlCol="0">
            <a:spAutoFit/>
          </a:bodyPr>
          <a:p>
            <a:r>
              <a:rPr lang="zh-CN" sz="2400" b="1">
                <a:solidFill>
                  <a:schemeClr val="bg1"/>
                </a:solidFill>
                <a:latin typeface="+mn-ea"/>
                <a:ea typeface="+mn-ea"/>
                <a:cs typeface="+mn-ea"/>
              </a:rPr>
              <a:t>注意：</a:t>
            </a:r>
            <a:endParaRPr lang="zh-CN" sz="2400" b="1">
              <a:solidFill>
                <a:schemeClr val="bg1"/>
              </a:solidFill>
              <a:latin typeface="+mn-ea"/>
              <a:ea typeface="+mn-ea"/>
              <a:cs typeface="+mn-ea"/>
            </a:endParaRPr>
          </a:p>
          <a:p>
            <a:r>
              <a:rPr lang="en-US" altLang="zh-CN" sz="2400" b="1">
                <a:solidFill>
                  <a:schemeClr val="bg1"/>
                </a:solidFill>
                <a:latin typeface="+mn-ea"/>
                <a:ea typeface="+mn-ea"/>
                <a:cs typeface="+mn-ea"/>
              </a:rPr>
              <a:t>1.</a:t>
            </a:r>
            <a:r>
              <a:rPr lang="zh-CN" altLang="en-US" sz="2400" b="1">
                <a:solidFill>
                  <a:schemeClr val="bg1"/>
                </a:solidFill>
                <a:latin typeface="+mn-ea"/>
                <a:ea typeface="+mn-ea"/>
                <a:cs typeface="+mn-ea"/>
              </a:rPr>
              <a:t>取指微指令是第一条 </a:t>
            </a:r>
            <a:r>
              <a:rPr lang="en-US" altLang="zh-CN" sz="2400" b="1">
                <a:solidFill>
                  <a:schemeClr val="bg1"/>
                </a:solidFill>
                <a:latin typeface="+mn-ea"/>
                <a:ea typeface="+mn-ea"/>
                <a:cs typeface="+mn-ea"/>
              </a:rPr>
              <a:t>    </a:t>
            </a:r>
            <a:endParaRPr lang="en-US" altLang="zh-CN" sz="2400" b="1">
              <a:solidFill>
                <a:schemeClr val="bg1"/>
              </a:solidFill>
              <a:latin typeface="+mn-ea"/>
              <a:ea typeface="+mn-ea"/>
              <a:cs typeface="+mn-ea"/>
            </a:endParaRPr>
          </a:p>
          <a:p>
            <a:r>
              <a:rPr lang="en-US" altLang="zh-CN" sz="2400" b="1">
                <a:solidFill>
                  <a:schemeClr val="bg1"/>
                </a:solidFill>
                <a:latin typeface="+mn-ea"/>
                <a:ea typeface="+mn-ea"/>
                <a:cs typeface="+mn-ea"/>
              </a:rPr>
              <a:t>  </a:t>
            </a:r>
            <a:r>
              <a:rPr lang="zh-CN" altLang="en-US" sz="2400" b="1">
                <a:solidFill>
                  <a:schemeClr val="bg1"/>
                </a:solidFill>
                <a:latin typeface="+mn-ea"/>
                <a:ea typeface="+mn-ea"/>
                <a:cs typeface="+mn-ea"/>
              </a:rPr>
              <a:t>取指的地址为</a:t>
            </a:r>
            <a:r>
              <a:rPr lang="en-US" altLang="zh-CN" sz="2400" b="1">
                <a:solidFill>
                  <a:schemeClr val="bg1"/>
                </a:solidFill>
                <a:latin typeface="+mn-ea"/>
                <a:ea typeface="+mn-ea"/>
                <a:cs typeface="+mn-ea"/>
              </a:rPr>
              <a:t>0</a:t>
            </a:r>
            <a:endParaRPr lang="zh-CN" altLang="en-US" sz="2400" b="1">
              <a:solidFill>
                <a:schemeClr val="bg1"/>
              </a:solidFill>
              <a:latin typeface="+mn-ea"/>
              <a:ea typeface="+mn-ea"/>
              <a:cs typeface="+mn-ea"/>
            </a:endParaRPr>
          </a:p>
          <a:p>
            <a:r>
              <a:rPr lang="en-US" altLang="zh-CN" sz="2400" b="1">
                <a:solidFill>
                  <a:schemeClr val="bg1"/>
                </a:solidFill>
                <a:latin typeface="+mn-ea"/>
                <a:ea typeface="+mn-ea"/>
                <a:cs typeface="+mn-ea"/>
              </a:rPr>
              <a:t>2.</a:t>
            </a:r>
            <a:r>
              <a:rPr lang="zh-CN" altLang="en-US" sz="2400" b="1">
                <a:solidFill>
                  <a:schemeClr val="bg1"/>
                </a:solidFill>
                <a:latin typeface="+mn-ea"/>
                <a:ea typeface="+mn-ea"/>
                <a:cs typeface="+mn-ea"/>
              </a:rPr>
              <a:t>若需要测试（</a:t>
            </a:r>
            <a:r>
              <a:rPr lang="en-US" altLang="zh-CN" sz="2400" b="1">
                <a:solidFill>
                  <a:schemeClr val="bg1"/>
                </a:solidFill>
                <a:latin typeface="+mn-ea"/>
                <a:ea typeface="+mn-ea"/>
                <a:cs typeface="+mn-ea"/>
              </a:rPr>
              <a:t>P</a:t>
            </a:r>
            <a:r>
              <a:rPr lang="zh-CN" altLang="en-US" sz="2400" b="1">
                <a:solidFill>
                  <a:schemeClr val="bg1"/>
                </a:solidFill>
                <a:latin typeface="+mn-ea"/>
                <a:ea typeface="+mn-ea"/>
                <a:cs typeface="+mn-ea"/>
              </a:rPr>
              <a:t>位非</a:t>
            </a:r>
            <a:r>
              <a:rPr lang="en-US" altLang="zh-CN" sz="2400" b="1">
                <a:solidFill>
                  <a:schemeClr val="bg1"/>
                </a:solidFill>
                <a:latin typeface="+mn-ea"/>
                <a:ea typeface="+mn-ea"/>
                <a:cs typeface="+mn-ea"/>
              </a:rPr>
              <a:t>0</a:t>
            </a:r>
            <a:r>
              <a:rPr lang="zh-CN" altLang="en-US" sz="2400" b="1">
                <a:solidFill>
                  <a:schemeClr val="bg1"/>
                </a:solidFill>
                <a:latin typeface="+mn-ea"/>
                <a:ea typeface="+mn-ea"/>
                <a:cs typeface="+mn-ea"/>
              </a:rPr>
              <a:t>）</a:t>
            </a:r>
            <a:endParaRPr lang="zh-CN" altLang="en-US" sz="2400" b="1">
              <a:solidFill>
                <a:schemeClr val="bg1"/>
              </a:solidFill>
              <a:latin typeface="+mn-ea"/>
              <a:ea typeface="+mn-ea"/>
              <a:cs typeface="+mn-ea"/>
            </a:endParaRPr>
          </a:p>
          <a:p>
            <a:r>
              <a:rPr lang="en-US" altLang="zh-CN" sz="2400" b="1">
                <a:solidFill>
                  <a:schemeClr val="bg1"/>
                </a:solidFill>
                <a:latin typeface="+mn-ea"/>
                <a:ea typeface="+mn-ea"/>
                <a:cs typeface="+mn-ea"/>
              </a:rPr>
              <a:t>  </a:t>
            </a:r>
            <a:r>
              <a:rPr lang="zh-CN" altLang="en-US" sz="2400" b="1">
                <a:solidFill>
                  <a:schemeClr val="bg1"/>
                </a:solidFill>
                <a:latin typeface="+mn-ea"/>
                <a:ea typeface="+mn-ea"/>
                <a:cs typeface="+mn-ea"/>
              </a:rPr>
              <a:t>则指定的下一条微地址</a:t>
            </a:r>
            <a:endParaRPr lang="zh-CN" altLang="en-US" sz="2400" b="1">
              <a:solidFill>
                <a:schemeClr val="bg1"/>
              </a:solidFill>
              <a:latin typeface="+mn-ea"/>
              <a:ea typeface="+mn-ea"/>
              <a:cs typeface="+mn-ea"/>
            </a:endParaRPr>
          </a:p>
          <a:p>
            <a:r>
              <a:rPr lang="zh-CN" altLang="en-US" sz="2400" b="1">
                <a:solidFill>
                  <a:schemeClr val="bg1"/>
                </a:solidFill>
                <a:latin typeface="+mn-ea"/>
                <a:ea typeface="+mn-ea"/>
                <a:cs typeface="+mn-ea"/>
              </a:rPr>
              <a:t> </a:t>
            </a:r>
            <a:r>
              <a:rPr lang="en-US" altLang="zh-CN" sz="2400" b="1">
                <a:solidFill>
                  <a:schemeClr val="bg1"/>
                </a:solidFill>
                <a:latin typeface="+mn-ea"/>
                <a:ea typeface="+mn-ea"/>
                <a:cs typeface="+mn-ea"/>
              </a:rPr>
              <a:t> </a:t>
            </a:r>
            <a:r>
              <a:rPr lang="zh-CN" altLang="en-US" sz="2400" b="1">
                <a:solidFill>
                  <a:schemeClr val="bg1"/>
                </a:solidFill>
                <a:latin typeface="+mn-ea"/>
                <a:ea typeface="+mn-ea"/>
                <a:cs typeface="+mn-ea"/>
              </a:rPr>
              <a:t>为</a:t>
            </a:r>
            <a:r>
              <a:rPr lang="en-US" altLang="zh-CN" sz="2400" b="1">
                <a:solidFill>
                  <a:schemeClr val="bg1"/>
                </a:solidFill>
                <a:latin typeface="+mn-ea"/>
                <a:ea typeface="+mn-ea"/>
                <a:cs typeface="+mn-ea"/>
              </a:rPr>
              <a:t>0</a:t>
            </a:r>
            <a:endParaRPr lang="en-US" altLang="zh-CN" sz="2400" b="1">
              <a:solidFill>
                <a:schemeClr val="bg1"/>
              </a:solidFill>
              <a:latin typeface="+mn-ea"/>
              <a:ea typeface="+mn-ea"/>
              <a:cs typeface="+mn-ea"/>
            </a:endParaRPr>
          </a:p>
          <a:p>
            <a:r>
              <a:rPr lang="en-US" altLang="zh-CN" sz="2400" b="1">
                <a:solidFill>
                  <a:schemeClr val="bg1"/>
                </a:solidFill>
                <a:latin typeface="+mn-ea"/>
                <a:ea typeface="+mn-ea"/>
                <a:cs typeface="+mn-ea"/>
              </a:rPr>
              <a:t>3.</a:t>
            </a:r>
            <a:r>
              <a:rPr lang="zh-CN" altLang="en-US" sz="2400" b="1">
                <a:solidFill>
                  <a:schemeClr val="bg1"/>
                </a:solidFill>
                <a:latin typeface="+mn-ea"/>
                <a:ea typeface="+mn-ea"/>
                <a:cs typeface="+mn-ea"/>
              </a:rPr>
              <a:t>微指令结束将转公操作，</a:t>
            </a:r>
            <a:endParaRPr lang="zh-CN" altLang="en-US" sz="2400" b="1">
              <a:solidFill>
                <a:schemeClr val="bg1"/>
              </a:solidFill>
              <a:latin typeface="+mn-ea"/>
              <a:ea typeface="+mn-ea"/>
              <a:cs typeface="+mn-ea"/>
            </a:endParaRPr>
          </a:p>
          <a:p>
            <a:r>
              <a:rPr lang="zh-CN" altLang="en-US" sz="2400" b="1">
                <a:solidFill>
                  <a:schemeClr val="bg1"/>
                </a:solidFill>
                <a:latin typeface="+mn-ea"/>
                <a:ea typeface="+mn-ea"/>
                <a:cs typeface="+mn-ea"/>
              </a:rPr>
              <a:t> </a:t>
            </a:r>
            <a:r>
              <a:rPr lang="en-US" altLang="zh-CN" sz="2400" b="1">
                <a:solidFill>
                  <a:schemeClr val="bg1"/>
                </a:solidFill>
                <a:latin typeface="+mn-ea"/>
                <a:ea typeface="+mn-ea"/>
                <a:cs typeface="+mn-ea"/>
              </a:rPr>
              <a:t> </a:t>
            </a:r>
            <a:r>
              <a:rPr lang="zh-CN" altLang="en-US" sz="2400" b="1">
                <a:solidFill>
                  <a:schemeClr val="bg1"/>
                </a:solidFill>
                <a:latin typeface="+mn-ea"/>
                <a:ea typeface="+mn-ea"/>
                <a:cs typeface="+mn-ea"/>
                <a:sym typeface="+mn-ea"/>
              </a:rPr>
              <a:t>指定的下一条微地址为</a:t>
            </a:r>
            <a:r>
              <a:rPr lang="en-US" altLang="zh-CN" sz="2400" b="1">
                <a:solidFill>
                  <a:schemeClr val="bg1"/>
                </a:solidFill>
                <a:latin typeface="+mn-ea"/>
                <a:ea typeface="+mn-ea"/>
                <a:cs typeface="+mn-ea"/>
                <a:sym typeface="+mn-ea"/>
              </a:rPr>
              <a:t>0</a:t>
            </a:r>
            <a:endParaRPr lang="en-US" altLang="zh-CN" sz="2400" b="1">
              <a:solidFill>
                <a:schemeClr val="bg1"/>
              </a:solidFill>
              <a:latin typeface="+mn-ea"/>
              <a:ea typeface="+mn-ea"/>
              <a:cs typeface="+mn-ea"/>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3251"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3252" name="Rectangle 3"/>
          <p:cNvSpPr>
            <a:spLocks noGrp="1"/>
          </p:cNvSpPr>
          <p:nvPr>
            <p:ph idx="1"/>
          </p:nvPr>
        </p:nvSpPr>
        <p:spPr>
          <a:xfrm>
            <a:off x="114300" y="876618"/>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以十进制加法指令流程</a:t>
            </a:r>
            <a:endParaRPr lang="zh-CN" altLang="en-US" sz="2000" dirty="0"/>
          </a:p>
          <a:p>
            <a:pPr marL="0" indent="0">
              <a:buNone/>
            </a:pPr>
            <a:r>
              <a:rPr lang="zh-CN" altLang="en-US" sz="2000" dirty="0"/>
              <a:t>（数据通路图、操作流程图）</a:t>
            </a:r>
            <a:endParaRPr lang="zh-CN" altLang="en-US" sz="2100" dirty="0"/>
          </a:p>
        </p:txBody>
      </p:sp>
      <p:graphicFrame>
        <p:nvGraphicFramePr>
          <p:cNvPr id="2" name="对象 1"/>
          <p:cNvGraphicFramePr/>
          <p:nvPr>
            <p:custDataLst>
              <p:tags r:id="rId1"/>
            </p:custDataLst>
          </p:nvPr>
        </p:nvGraphicFramePr>
        <p:xfrm>
          <a:off x="0" y="2145665"/>
          <a:ext cx="4777740" cy="4653280"/>
        </p:xfrm>
        <a:graphic>
          <a:graphicData uri="http://schemas.openxmlformats.org/presentationml/2006/ole">
            <mc:AlternateContent xmlns:mc="http://schemas.openxmlformats.org/markup-compatibility/2006">
              <mc:Choice xmlns:v="urn:schemas-microsoft-com:vml" Requires="v">
                <p:oleObj spid="_x0000_s3" name="" r:id="rId2" imgW="5118100" imgH="4705350" progId="Paint.Picture">
                  <p:embed/>
                </p:oleObj>
              </mc:Choice>
              <mc:Fallback>
                <p:oleObj name="" r:id="rId2" imgW="5118100" imgH="4705350" progId="Paint.Picture">
                  <p:embed/>
                  <p:pic>
                    <p:nvPicPr>
                      <p:cNvPr id="0" name="图片 2"/>
                      <p:cNvPicPr/>
                      <p:nvPr/>
                    </p:nvPicPr>
                    <p:blipFill>
                      <a:blip r:embed="rId3"/>
                      <a:srcRect l="798"/>
                      <a:stretch>
                        <a:fillRect/>
                      </a:stretch>
                    </p:blipFill>
                    <p:spPr>
                      <a:xfrm>
                        <a:off x="0" y="2145665"/>
                        <a:ext cx="4777740" cy="4653280"/>
                      </a:xfrm>
                      <a:prstGeom prst="rect">
                        <a:avLst/>
                      </a:prstGeom>
                    </p:spPr>
                  </p:pic>
                </p:oleObj>
              </mc:Fallback>
            </mc:AlternateContent>
          </a:graphicData>
        </a:graphic>
      </p:graphicFrame>
      <p:graphicFrame>
        <p:nvGraphicFramePr>
          <p:cNvPr id="6" name="对象 5"/>
          <p:cNvGraphicFramePr/>
          <p:nvPr/>
        </p:nvGraphicFramePr>
        <p:xfrm>
          <a:off x="6010275" y="64135"/>
          <a:ext cx="3133725" cy="6735445"/>
        </p:xfrm>
        <a:graphic>
          <a:graphicData uri="http://schemas.openxmlformats.org/presentationml/2006/ole">
            <mc:AlternateContent xmlns:mc="http://schemas.openxmlformats.org/markup-compatibility/2006">
              <mc:Choice xmlns:v="urn:schemas-microsoft-com:vml" Requires="v">
                <p:oleObj spid="_x0000_s7" name="" r:id="rId4" imgW="5035550" imgH="11724640" progId="Paint.Picture">
                  <p:embed/>
                </p:oleObj>
              </mc:Choice>
              <mc:Fallback>
                <p:oleObj name="" r:id="rId4" imgW="5035550" imgH="11724640" progId="Paint.Picture">
                  <p:embed/>
                  <p:pic>
                    <p:nvPicPr>
                      <p:cNvPr id="0" name="图片 6"/>
                      <p:cNvPicPr/>
                      <p:nvPr/>
                    </p:nvPicPr>
                    <p:blipFill>
                      <a:blip r:embed="rId5"/>
                      <a:stretch>
                        <a:fillRect/>
                      </a:stretch>
                    </p:blipFill>
                    <p:spPr>
                      <a:xfrm>
                        <a:off x="6010275" y="64135"/>
                        <a:ext cx="3133725" cy="6735445"/>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4275"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4276" name="Rectangle 3"/>
          <p:cNvSpPr>
            <a:spLocks noGrp="1"/>
          </p:cNvSpPr>
          <p:nvPr>
            <p:ph idx="1"/>
          </p:nvPr>
        </p:nvSpPr>
        <p:spPr>
          <a:xfrm>
            <a:off x="154305" y="764223"/>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四条微指令如下：第</a:t>
            </a:r>
            <a:r>
              <a:rPr lang="en-US" altLang="zh-CN" sz="2000" dirty="0"/>
              <a:t>1</a:t>
            </a:r>
            <a:r>
              <a:rPr lang="zh-CN" altLang="en-US" sz="2000" dirty="0"/>
              <a:t>条</a:t>
            </a:r>
            <a:r>
              <a:rPr lang="en-US" altLang="zh-CN" sz="2000" dirty="0"/>
              <a:t> </a:t>
            </a:r>
            <a:endParaRPr lang="en-US" altLang="zh-CN" sz="2000" dirty="0"/>
          </a:p>
        </p:txBody>
      </p:sp>
      <p:graphicFrame>
        <p:nvGraphicFramePr>
          <p:cNvPr id="2" name="对象 1"/>
          <p:cNvGraphicFramePr/>
          <p:nvPr/>
        </p:nvGraphicFramePr>
        <p:xfrm>
          <a:off x="78740" y="1844675"/>
          <a:ext cx="8985885" cy="2084705"/>
        </p:xfrm>
        <a:graphic>
          <a:graphicData uri="http://schemas.openxmlformats.org/presentationml/2006/ole">
            <mc:AlternateContent xmlns:mc="http://schemas.openxmlformats.org/markup-compatibility/2006">
              <mc:Choice xmlns:v="urn:schemas-microsoft-com:vml" Requires="v">
                <p:oleObj spid="_x0000_s3" name="" r:id="rId1" imgW="8978900" imgH="2082800" progId="Paint.Picture">
                  <p:embed/>
                </p:oleObj>
              </mc:Choice>
              <mc:Fallback>
                <p:oleObj name="" r:id="rId1" imgW="8978900" imgH="2082800" progId="Paint.Picture">
                  <p:embed/>
                  <p:pic>
                    <p:nvPicPr>
                      <p:cNvPr id="0" name="图片 2"/>
                      <p:cNvPicPr/>
                      <p:nvPr/>
                    </p:nvPicPr>
                    <p:blipFill>
                      <a:blip r:embed="rId2"/>
                      <a:stretch>
                        <a:fillRect/>
                      </a:stretch>
                    </p:blipFill>
                    <p:spPr>
                      <a:xfrm>
                        <a:off x="78740" y="1844675"/>
                        <a:ext cx="8985885" cy="2084705"/>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154305" y="4509135"/>
          <a:ext cx="8869680" cy="944880"/>
        </p:xfrm>
        <a:graphic>
          <a:graphicData uri="http://schemas.openxmlformats.org/drawingml/2006/table">
            <a:tbl>
              <a:tblPr firstRow="1" bandRow="1">
                <a:tableStyleId>{5C22544A-7EE6-4342-B048-85BDC9FD1C3A}</a:tableStyleId>
              </a:tblPr>
              <a:tblGrid>
                <a:gridCol w="6520180"/>
                <a:gridCol w="786130"/>
                <a:gridCol w="1563370"/>
              </a:tblGrid>
              <a:tr h="564515">
                <a:tc>
                  <a:txBody>
                    <a:bodyPr/>
                    <a:p>
                      <a:pPr>
                        <a:buNone/>
                      </a:pPr>
                      <a:r>
                        <a:rPr lang="en-US" altLang="zh-CN" sz="2800"/>
                        <a:t>0 0 0    0 0 0   0 0 0    0 0 0    0 0 1 0 1</a:t>
                      </a:r>
                      <a:endParaRPr lang="en-US" altLang="zh-CN" sz="2800"/>
                    </a:p>
                  </a:txBody>
                  <a:tcPr/>
                </a:tc>
                <a:tc>
                  <a:txBody>
                    <a:bodyPr/>
                    <a:p>
                      <a:pPr>
                        <a:buNone/>
                      </a:pPr>
                      <a:r>
                        <a:rPr lang="en-US" altLang="zh-CN" sz="2800"/>
                        <a:t> 1 0</a:t>
                      </a:r>
                      <a:endParaRPr lang="en-US" altLang="zh-CN" sz="2800"/>
                    </a:p>
                  </a:txBody>
                  <a:tcPr/>
                </a:tc>
                <a:tc>
                  <a:txBody>
                    <a:bodyPr/>
                    <a:p>
                      <a:pPr>
                        <a:buNone/>
                      </a:pPr>
                      <a:r>
                        <a:rPr lang="en-US" altLang="zh-CN" sz="2800"/>
                        <a:t> 0 0 0 0</a:t>
                      </a:r>
                      <a:endParaRPr lang="en-US" altLang="zh-CN" sz="2800"/>
                    </a:p>
                  </a:txBody>
                  <a:tcPr/>
                </a:tc>
              </a:tr>
            </a:tbl>
          </a:graphicData>
        </a:graphic>
      </p:graphicFrame>
      <p:graphicFrame>
        <p:nvGraphicFramePr>
          <p:cNvPr id="5" name="对象 4"/>
          <p:cNvGraphicFramePr/>
          <p:nvPr/>
        </p:nvGraphicFramePr>
        <p:xfrm>
          <a:off x="7380605" y="0"/>
          <a:ext cx="1670050" cy="2141855"/>
        </p:xfrm>
        <a:graphic>
          <a:graphicData uri="http://schemas.openxmlformats.org/presentationml/2006/ole">
            <mc:AlternateContent xmlns:mc="http://schemas.openxmlformats.org/markup-compatibility/2006">
              <mc:Choice xmlns:v="urn:schemas-microsoft-com:vml" Requires="v">
                <p:oleObj spid="_x0000_s6" name="" r:id="rId4" imgW="2698750" imgH="3111500" progId="Paint.Picture">
                  <p:embed/>
                </p:oleObj>
              </mc:Choice>
              <mc:Fallback>
                <p:oleObj name="" r:id="rId4" imgW="2698750" imgH="3111500" progId="Paint.Picture">
                  <p:embed/>
                  <p:pic>
                    <p:nvPicPr>
                      <p:cNvPr id="0" name="图片 5"/>
                      <p:cNvPicPr/>
                      <p:nvPr/>
                    </p:nvPicPr>
                    <p:blipFill>
                      <a:blip r:embed="rId5"/>
                      <a:stretch>
                        <a:fillRect/>
                      </a:stretch>
                    </p:blipFill>
                    <p:spPr>
                      <a:xfrm>
                        <a:off x="7380605" y="0"/>
                        <a:ext cx="1670050" cy="2141855"/>
                      </a:xfrm>
                      <a:prstGeom prst="rect">
                        <a:avLst/>
                      </a:prstGeom>
                      <a:ln w="76200">
                        <a:solidFill>
                          <a:srgbClr val="2BCB23"/>
                        </a:solidFill>
                      </a:ln>
                    </p:spPr>
                  </p:pic>
                </p:oleObj>
              </mc:Fallback>
            </mc:AlternateContent>
          </a:graphicData>
        </a:graphic>
      </p:graphicFrame>
      <p:sp>
        <p:nvSpPr>
          <p:cNvPr id="7" name="文本框 6"/>
          <p:cNvSpPr txBox="1"/>
          <p:nvPr/>
        </p:nvSpPr>
        <p:spPr>
          <a:xfrm>
            <a:off x="6196965" y="5155565"/>
            <a:ext cx="2853055" cy="1568450"/>
          </a:xfrm>
          <a:prstGeom prst="rect">
            <a:avLst/>
          </a:prstGeom>
          <a:noFill/>
        </p:spPr>
        <p:txBody>
          <a:bodyPr wrap="square" rtlCol="0">
            <a:spAutoFit/>
          </a:bodyPr>
          <a:p>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P1</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测试，用指令的</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OP</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形成下一条微地址，假设十进制加法指令的</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OP</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为</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1010</a:t>
            </a:r>
            <a:endPar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8" name="文本框 7"/>
          <p:cNvSpPr txBox="1"/>
          <p:nvPr/>
        </p:nvSpPr>
        <p:spPr>
          <a:xfrm>
            <a:off x="4787900" y="5073650"/>
            <a:ext cx="1219200" cy="1198880"/>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LDIR’</a:t>
            </a:r>
            <a:endPar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取指令到</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IR</a:t>
            </a:r>
            <a:endPar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5652135" y="4076700"/>
            <a:ext cx="986155"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PC+1</a:t>
            </a:r>
            <a:endPar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4275"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4276" name="Rectangle 3"/>
          <p:cNvSpPr>
            <a:spLocks noGrp="1"/>
          </p:cNvSpPr>
          <p:nvPr>
            <p:ph idx="1"/>
          </p:nvPr>
        </p:nvSpPr>
        <p:spPr>
          <a:xfrm>
            <a:off x="154305" y="764223"/>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四条微指令如下：第</a:t>
            </a:r>
            <a:r>
              <a:rPr lang="en-US" altLang="zh-CN" sz="2000" dirty="0"/>
              <a:t>2</a:t>
            </a:r>
            <a:r>
              <a:rPr lang="zh-CN" altLang="en-US" sz="2000" dirty="0"/>
              <a:t>条</a:t>
            </a:r>
            <a:r>
              <a:rPr lang="en-US" altLang="zh-CN" sz="2000" dirty="0"/>
              <a:t> </a:t>
            </a:r>
            <a:endParaRPr lang="en-US" altLang="zh-CN" sz="2000" dirty="0"/>
          </a:p>
        </p:txBody>
      </p:sp>
      <p:graphicFrame>
        <p:nvGraphicFramePr>
          <p:cNvPr id="2" name="对象 1"/>
          <p:cNvGraphicFramePr/>
          <p:nvPr/>
        </p:nvGraphicFramePr>
        <p:xfrm>
          <a:off x="78740" y="1844675"/>
          <a:ext cx="8985885" cy="2084705"/>
        </p:xfrm>
        <a:graphic>
          <a:graphicData uri="http://schemas.openxmlformats.org/presentationml/2006/ole">
            <mc:AlternateContent xmlns:mc="http://schemas.openxmlformats.org/markup-compatibility/2006">
              <mc:Choice xmlns:v="urn:schemas-microsoft-com:vml" Requires="v">
                <p:oleObj spid="_x0000_s3" name="" r:id="rId1" imgW="8978900" imgH="2082800" progId="Paint.Picture">
                  <p:embed/>
                </p:oleObj>
              </mc:Choice>
              <mc:Fallback>
                <p:oleObj name="" r:id="rId1" imgW="8978900" imgH="2082800" progId="Paint.Picture">
                  <p:embed/>
                  <p:pic>
                    <p:nvPicPr>
                      <p:cNvPr id="0" name="图片 2"/>
                      <p:cNvPicPr/>
                      <p:nvPr/>
                    </p:nvPicPr>
                    <p:blipFill>
                      <a:blip r:embed="rId2"/>
                      <a:stretch>
                        <a:fillRect/>
                      </a:stretch>
                    </p:blipFill>
                    <p:spPr>
                      <a:xfrm>
                        <a:off x="78740" y="1844675"/>
                        <a:ext cx="8985885" cy="2084705"/>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154305" y="4509135"/>
          <a:ext cx="8869680" cy="944880"/>
        </p:xfrm>
        <a:graphic>
          <a:graphicData uri="http://schemas.openxmlformats.org/drawingml/2006/table">
            <a:tbl>
              <a:tblPr firstRow="1" bandRow="1">
                <a:tableStyleId>{5C22544A-7EE6-4342-B048-85BDC9FD1C3A}</a:tableStyleId>
              </a:tblPr>
              <a:tblGrid>
                <a:gridCol w="6520180"/>
                <a:gridCol w="786130"/>
                <a:gridCol w="1563370"/>
              </a:tblGrid>
              <a:tr h="564515">
                <a:tc>
                  <a:txBody>
                    <a:bodyPr/>
                    <a:p>
                      <a:pPr>
                        <a:buNone/>
                      </a:pPr>
                      <a:r>
                        <a:rPr lang="en-US" altLang="zh-CN" sz="2800"/>
                        <a:t>0 1 0    1 0 0   1 0 0    1 0 0    0 0 0 0 0</a:t>
                      </a:r>
                      <a:endParaRPr lang="en-US" altLang="zh-CN" sz="2800"/>
                    </a:p>
                  </a:txBody>
                  <a:tcPr/>
                </a:tc>
                <a:tc>
                  <a:txBody>
                    <a:bodyPr/>
                    <a:p>
                      <a:pPr>
                        <a:buNone/>
                      </a:pPr>
                      <a:r>
                        <a:rPr lang="en-US" altLang="zh-CN" sz="2800"/>
                        <a:t> 0 0</a:t>
                      </a:r>
                      <a:endParaRPr lang="en-US" altLang="zh-CN" sz="2800"/>
                    </a:p>
                  </a:txBody>
                  <a:tcPr/>
                </a:tc>
                <a:tc>
                  <a:txBody>
                    <a:bodyPr/>
                    <a:p>
                      <a:pPr>
                        <a:buNone/>
                      </a:pPr>
                      <a:r>
                        <a:rPr lang="en-US" altLang="zh-CN" sz="2800"/>
                        <a:t> 1 0 0 1</a:t>
                      </a:r>
                      <a:endParaRPr lang="en-US" altLang="zh-CN" sz="2800"/>
                    </a:p>
                  </a:txBody>
                  <a:tcPr/>
                </a:tc>
              </a:tr>
            </a:tbl>
          </a:graphicData>
        </a:graphic>
      </p:graphicFrame>
      <p:sp>
        <p:nvSpPr>
          <p:cNvPr id="7" name="文本框 6"/>
          <p:cNvSpPr txBox="1"/>
          <p:nvPr/>
        </p:nvSpPr>
        <p:spPr>
          <a:xfrm>
            <a:off x="6553200" y="5155565"/>
            <a:ext cx="2496820" cy="829945"/>
          </a:xfrm>
          <a:prstGeom prst="rect">
            <a:avLst/>
          </a:prstGeom>
          <a:noFill/>
        </p:spPr>
        <p:txBody>
          <a:bodyPr wrap="square" rtlCol="0">
            <a:spAutoFit/>
          </a:bodyPr>
          <a:p>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不测试，</a:t>
            </a:r>
            <a:r>
              <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指定下一条</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微地址</a:t>
            </a:r>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8" name="文本框 7"/>
          <p:cNvSpPr txBox="1"/>
          <p:nvPr/>
        </p:nvSpPr>
        <p:spPr>
          <a:xfrm>
            <a:off x="251460" y="5155565"/>
            <a:ext cx="1473200" cy="1198880"/>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LDR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t>
            </a:r>
            <a:endPar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ALU</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结果送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1115695" y="4004945"/>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1</a:t>
            </a:r>
            <a:r>
              <a:rPr lang="en-US" sz="2400" b="1">
                <a:solidFill>
                  <a:srgbClr val="FF00FF"/>
                </a:solidFill>
                <a:ea typeface="方正粗黑宋简体" panose="02000000000000000000" charset="-122"/>
                <a:cs typeface="Arial" panose="020B0604020202020204" pitchFamily="34" charset="0"/>
              </a:rPr>
              <a:t>→X</a:t>
            </a:r>
            <a:endParaRPr lang="en-US" altLang="en-US" sz="2400" b="1">
              <a:solidFill>
                <a:srgbClr val="FF00FF"/>
              </a:solidFill>
              <a:ea typeface="方正粗黑宋简体" panose="02000000000000000000" charset="-122"/>
              <a:cs typeface="Arial" panose="020B0604020202020204" pitchFamily="34" charset="0"/>
            </a:endParaRPr>
          </a:p>
        </p:txBody>
      </p:sp>
      <p:graphicFrame>
        <p:nvGraphicFramePr>
          <p:cNvPr id="10" name="对象 9"/>
          <p:cNvGraphicFramePr/>
          <p:nvPr/>
        </p:nvGraphicFramePr>
        <p:xfrm>
          <a:off x="7265670" y="0"/>
          <a:ext cx="1878330" cy="2138680"/>
        </p:xfrm>
        <a:graphic>
          <a:graphicData uri="http://schemas.openxmlformats.org/presentationml/2006/ole">
            <mc:AlternateContent xmlns:mc="http://schemas.openxmlformats.org/markup-compatibility/2006">
              <mc:Choice xmlns:v="urn:schemas-microsoft-com:vml" Requires="v">
                <p:oleObj spid="_x0000_s11" name="" r:id="rId4" imgW="2362200" imgH="2736850" progId="Paint.Picture">
                  <p:embed/>
                </p:oleObj>
              </mc:Choice>
              <mc:Fallback>
                <p:oleObj name="" r:id="rId4" imgW="2362200" imgH="2736850" progId="Paint.Picture">
                  <p:embed/>
                  <p:pic>
                    <p:nvPicPr>
                      <p:cNvPr id="0" name="图片 10"/>
                      <p:cNvPicPr/>
                      <p:nvPr/>
                    </p:nvPicPr>
                    <p:blipFill>
                      <a:blip r:embed="rId5"/>
                      <a:stretch>
                        <a:fillRect/>
                      </a:stretch>
                    </p:blipFill>
                    <p:spPr>
                      <a:xfrm>
                        <a:off x="7265670" y="0"/>
                        <a:ext cx="1878330" cy="2138680"/>
                      </a:xfrm>
                      <a:prstGeom prst="rect">
                        <a:avLst/>
                      </a:prstGeom>
                      <a:ln w="76200">
                        <a:solidFill>
                          <a:srgbClr val="2BCB23"/>
                        </a:solidFill>
                      </a:ln>
                    </p:spPr>
                  </p:pic>
                </p:oleObj>
              </mc:Fallback>
            </mc:AlternateContent>
          </a:graphicData>
        </a:graphic>
      </p:graphicFrame>
      <p:sp>
        <p:nvSpPr>
          <p:cNvPr id="12" name="文本框 11"/>
          <p:cNvSpPr txBox="1"/>
          <p:nvPr/>
        </p:nvSpPr>
        <p:spPr>
          <a:xfrm>
            <a:off x="2124075" y="508762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ea typeface="方正粗黑宋简体" panose="02000000000000000000" charset="-122"/>
                <a:cs typeface="Arial" panose="020B0604020202020204" pitchFamily="34" charset="0"/>
              </a:rPr>
              <a:t>→Y</a:t>
            </a:r>
            <a:endParaRPr lang="en-US" altLang="en-US" sz="2400" b="1">
              <a:solidFill>
                <a:srgbClr val="FF00FF"/>
              </a:solidFill>
              <a:ea typeface="方正粗黑宋简体" panose="02000000000000000000" charset="-122"/>
              <a:cs typeface="Arial" panose="020B0604020202020204" pitchFamily="34" charset="0"/>
            </a:endParaRPr>
          </a:p>
        </p:txBody>
      </p:sp>
      <p:sp>
        <p:nvSpPr>
          <p:cNvPr id="13" name="文本框 12"/>
          <p:cNvSpPr txBox="1"/>
          <p:nvPr/>
        </p:nvSpPr>
        <p:spPr>
          <a:xfrm>
            <a:off x="3420110" y="407670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X+Y</a:t>
            </a:r>
            <a:endParaRPr lang="en-US" altLang="en-US" sz="2400" b="1">
              <a:solidFill>
                <a:srgbClr val="FF00FF"/>
              </a:solidFill>
              <a:ea typeface="方正粗黑宋简体" panose="02000000000000000000" charset="-122"/>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5"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4276" name="Rectangle 3"/>
          <p:cNvSpPr>
            <a:spLocks noGrp="1"/>
          </p:cNvSpPr>
          <p:nvPr>
            <p:ph idx="1"/>
          </p:nvPr>
        </p:nvSpPr>
        <p:spPr>
          <a:xfrm>
            <a:off x="154305" y="764223"/>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四条微指令如下：第</a:t>
            </a:r>
            <a:r>
              <a:rPr lang="en-US" altLang="zh-CN" sz="2000" dirty="0"/>
              <a:t>3</a:t>
            </a:r>
            <a:r>
              <a:rPr lang="zh-CN" altLang="en-US" sz="2000" dirty="0"/>
              <a:t>条</a:t>
            </a:r>
            <a:r>
              <a:rPr lang="en-US" altLang="zh-CN" sz="2000" dirty="0"/>
              <a:t> </a:t>
            </a:r>
            <a:endParaRPr lang="en-US" altLang="zh-CN" sz="2000" dirty="0"/>
          </a:p>
        </p:txBody>
      </p:sp>
      <p:graphicFrame>
        <p:nvGraphicFramePr>
          <p:cNvPr id="2" name="对象 1"/>
          <p:cNvGraphicFramePr/>
          <p:nvPr/>
        </p:nvGraphicFramePr>
        <p:xfrm>
          <a:off x="78740" y="2418715"/>
          <a:ext cx="8985885" cy="2084705"/>
        </p:xfrm>
        <a:graphic>
          <a:graphicData uri="http://schemas.openxmlformats.org/presentationml/2006/ole">
            <mc:AlternateContent xmlns:mc="http://schemas.openxmlformats.org/markup-compatibility/2006">
              <mc:Choice xmlns:v="urn:schemas-microsoft-com:vml" Requires="v">
                <p:oleObj spid="_x0000_s3" name="" r:id="rId1" imgW="8978900" imgH="2082800" progId="Paint.Picture">
                  <p:embed/>
                </p:oleObj>
              </mc:Choice>
              <mc:Fallback>
                <p:oleObj name="" r:id="rId1" imgW="8978900" imgH="2082800" progId="Paint.Picture">
                  <p:embed/>
                  <p:pic>
                    <p:nvPicPr>
                      <p:cNvPr id="0" name="图片 2"/>
                      <p:cNvPicPr/>
                      <p:nvPr/>
                    </p:nvPicPr>
                    <p:blipFill>
                      <a:blip r:embed="rId2"/>
                      <a:stretch>
                        <a:fillRect/>
                      </a:stretch>
                    </p:blipFill>
                    <p:spPr>
                      <a:xfrm>
                        <a:off x="78740" y="2418715"/>
                        <a:ext cx="8985885" cy="2084705"/>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154305" y="5083175"/>
          <a:ext cx="8869680" cy="944880"/>
        </p:xfrm>
        <a:graphic>
          <a:graphicData uri="http://schemas.openxmlformats.org/drawingml/2006/table">
            <a:tbl>
              <a:tblPr firstRow="1" bandRow="1">
                <a:tableStyleId>{5C22544A-7EE6-4342-B048-85BDC9FD1C3A}</a:tableStyleId>
              </a:tblPr>
              <a:tblGrid>
                <a:gridCol w="6520180"/>
                <a:gridCol w="786130"/>
                <a:gridCol w="1563370"/>
              </a:tblGrid>
              <a:tr h="564515">
                <a:tc>
                  <a:txBody>
                    <a:bodyPr/>
                    <a:p>
                      <a:pPr>
                        <a:buNone/>
                      </a:pPr>
                      <a:r>
                        <a:rPr lang="en-US" altLang="zh-CN" sz="2800"/>
                        <a:t>0 1 0    0 0 1   0 0 1    1 0 0    0 0 0 0 0</a:t>
                      </a:r>
                      <a:endParaRPr lang="en-US" altLang="zh-CN" sz="2800"/>
                    </a:p>
                  </a:txBody>
                  <a:tcPr/>
                </a:tc>
                <a:tc>
                  <a:txBody>
                    <a:bodyPr/>
                    <a:p>
                      <a:pPr>
                        <a:buNone/>
                      </a:pPr>
                      <a:r>
                        <a:rPr lang="en-US" altLang="zh-CN" sz="2800"/>
                        <a:t> 0 1</a:t>
                      </a:r>
                      <a:endParaRPr lang="en-US" altLang="zh-CN" sz="2800"/>
                    </a:p>
                  </a:txBody>
                  <a:tcPr/>
                </a:tc>
                <a:tc>
                  <a:txBody>
                    <a:bodyPr/>
                    <a:p>
                      <a:pPr>
                        <a:buNone/>
                      </a:pPr>
                      <a:r>
                        <a:rPr lang="en-US" altLang="zh-CN" sz="2800"/>
                        <a:t> 0 0 0 0</a:t>
                      </a:r>
                      <a:endParaRPr lang="en-US" altLang="zh-CN" sz="2800"/>
                    </a:p>
                  </a:txBody>
                  <a:tcPr/>
                </a:tc>
              </a:tr>
            </a:tbl>
          </a:graphicData>
        </a:graphic>
      </p:graphicFrame>
      <p:sp>
        <p:nvSpPr>
          <p:cNvPr id="7" name="文本框 6"/>
          <p:cNvSpPr txBox="1"/>
          <p:nvPr/>
        </p:nvSpPr>
        <p:spPr>
          <a:xfrm>
            <a:off x="5221605" y="4436745"/>
            <a:ext cx="3867150" cy="1198880"/>
          </a:xfrm>
          <a:prstGeom prst="rect">
            <a:avLst/>
          </a:prstGeom>
          <a:noFill/>
        </p:spPr>
        <p:txBody>
          <a:bodyPr wrap="square" rtlCol="0">
            <a:spAutoFit/>
          </a:bodyPr>
          <a:p>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P2</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测试</a:t>
            </a:r>
            <a:r>
              <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进位情况，</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#Cy</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取代下一条</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微地址的最后一位</a:t>
            </a:r>
            <a:endPar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8" name="文本框 7"/>
          <p:cNvSpPr txBox="1"/>
          <p:nvPr/>
        </p:nvSpPr>
        <p:spPr>
          <a:xfrm>
            <a:off x="251460" y="5729605"/>
            <a:ext cx="1545590" cy="1198880"/>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LDR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t>
            </a:r>
            <a:endPar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ALU</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结果送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1691640" y="462280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ea typeface="方正粗黑宋简体" panose="02000000000000000000" charset="-122"/>
                <a:cs typeface="Arial" panose="020B0604020202020204" pitchFamily="34" charset="0"/>
              </a:rPr>
              <a:t>→X</a:t>
            </a:r>
            <a:endParaRPr lang="en-US" altLang="en-US" sz="2400" b="1">
              <a:solidFill>
                <a:srgbClr val="FF00FF"/>
              </a:solidFill>
              <a:ea typeface="方正粗黑宋简体" panose="02000000000000000000" charset="-122"/>
              <a:cs typeface="Arial" panose="020B0604020202020204" pitchFamily="34" charset="0"/>
            </a:endParaRPr>
          </a:p>
        </p:txBody>
      </p:sp>
      <p:sp>
        <p:nvSpPr>
          <p:cNvPr id="12" name="文本框 11"/>
          <p:cNvSpPr txBox="1"/>
          <p:nvPr/>
        </p:nvSpPr>
        <p:spPr>
          <a:xfrm>
            <a:off x="2627630" y="5730875"/>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3</a:t>
            </a:r>
            <a:r>
              <a:rPr lang="en-US" sz="2400" b="1">
                <a:solidFill>
                  <a:srgbClr val="FF00FF"/>
                </a:solidFill>
                <a:ea typeface="方正粗黑宋简体" panose="02000000000000000000" charset="-122"/>
                <a:cs typeface="Arial" panose="020B0604020202020204" pitchFamily="34" charset="0"/>
              </a:rPr>
              <a:t>→Y</a:t>
            </a:r>
            <a:endParaRPr lang="en-US" altLang="en-US" sz="2400" b="1">
              <a:solidFill>
                <a:srgbClr val="FF00FF"/>
              </a:solidFill>
              <a:ea typeface="方正粗黑宋简体" panose="02000000000000000000" charset="-122"/>
              <a:cs typeface="Arial" panose="020B0604020202020204" pitchFamily="34" charset="0"/>
            </a:endParaRPr>
          </a:p>
        </p:txBody>
      </p:sp>
      <p:sp>
        <p:nvSpPr>
          <p:cNvPr id="13" name="文本框 12"/>
          <p:cNvSpPr txBox="1"/>
          <p:nvPr/>
        </p:nvSpPr>
        <p:spPr>
          <a:xfrm>
            <a:off x="3420110" y="465074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X+Y</a:t>
            </a:r>
            <a:endParaRPr lang="en-US" altLang="en-US" sz="2400" b="1">
              <a:solidFill>
                <a:srgbClr val="FF00FF"/>
              </a:solidFill>
              <a:ea typeface="方正粗黑宋简体" panose="02000000000000000000" charset="-122"/>
              <a:cs typeface="Arial" panose="020B0604020202020204" pitchFamily="34" charset="0"/>
            </a:endParaRPr>
          </a:p>
        </p:txBody>
      </p:sp>
      <p:graphicFrame>
        <p:nvGraphicFramePr>
          <p:cNvPr id="16" name="对象 15"/>
          <p:cNvGraphicFramePr/>
          <p:nvPr/>
        </p:nvGraphicFramePr>
        <p:xfrm>
          <a:off x="6933565" y="0"/>
          <a:ext cx="2210435" cy="2708275"/>
        </p:xfrm>
        <a:graphic>
          <a:graphicData uri="http://schemas.openxmlformats.org/presentationml/2006/ole">
            <mc:AlternateContent xmlns:mc="http://schemas.openxmlformats.org/markup-compatibility/2006">
              <mc:Choice xmlns:v="urn:schemas-microsoft-com:vml" Requires="v">
                <p:oleObj spid="_x0000_s17" name="" r:id="rId4" imgW="3105150" imgH="3441700" progId="Paint.Picture">
                  <p:embed/>
                </p:oleObj>
              </mc:Choice>
              <mc:Fallback>
                <p:oleObj name="" r:id="rId4" imgW="3105150" imgH="3441700" progId="Paint.Picture">
                  <p:embed/>
                  <p:pic>
                    <p:nvPicPr>
                      <p:cNvPr id="0" name="图片 16"/>
                      <p:cNvPicPr/>
                      <p:nvPr/>
                    </p:nvPicPr>
                    <p:blipFill>
                      <a:blip r:embed="rId5"/>
                      <a:stretch>
                        <a:fillRect/>
                      </a:stretch>
                    </p:blipFill>
                    <p:spPr>
                      <a:xfrm>
                        <a:off x="6933565" y="0"/>
                        <a:ext cx="2210435" cy="2708275"/>
                      </a:xfrm>
                      <a:prstGeom prst="rect">
                        <a:avLst/>
                      </a:prstGeom>
                      <a:ln w="76200">
                        <a:solidFill>
                          <a:srgbClr val="2BCB23"/>
                        </a:solidFill>
                      </a:ln>
                    </p:spPr>
                  </p:pic>
                </p:oleObj>
              </mc:Fallback>
            </mc:AlternateContent>
          </a:graphicData>
        </a:graphic>
      </p:graphicFrame>
      <p:sp>
        <p:nvSpPr>
          <p:cNvPr id="18" name="文本框 17"/>
          <p:cNvSpPr txBox="1"/>
          <p:nvPr/>
        </p:nvSpPr>
        <p:spPr>
          <a:xfrm>
            <a:off x="3858895" y="5729605"/>
            <a:ext cx="5285105" cy="829945"/>
          </a:xfrm>
          <a:prstGeom prst="rect">
            <a:avLst/>
          </a:prstGeom>
          <a:noFill/>
        </p:spPr>
        <p:txBody>
          <a:bodyPr wrap="square" rtlCol="0">
            <a:spAutoFit/>
          </a:bodyPr>
          <a:p>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Cy=1,</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有进位</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地址</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0000,</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结束转公操作</a:t>
            </a:r>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Cy=0,</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无进位</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地址</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0001,-6</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修正，</a:t>
            </a:r>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2</a:t>
            </a:r>
            <a:r>
              <a:rPr lang="zh-CN" altLang="en-US" sz="2800">
                <a:solidFill>
                  <a:srgbClr val="FF00FF"/>
                </a:solidFill>
                <a:latin typeface="黑体" panose="02010609060101010101" charset="-122"/>
                <a:ea typeface="黑体" panose="02010609060101010101" charset="-122"/>
                <a:cs typeface="+mn-cs"/>
              </a:rPr>
              <a:t>、</a:t>
            </a:r>
            <a:r>
              <a:rPr lang="zh-CN" altLang="en-US" sz="2800">
                <a:solidFill>
                  <a:srgbClr val="FF0000"/>
                </a:solidFill>
                <a:latin typeface="黑体" panose="02010609060101010101" charset="-122"/>
                <a:ea typeface="黑体" panose="02010609060101010101" charset="-122"/>
                <a:cs typeface="+mn-cs"/>
              </a:rPr>
              <a:t>习题</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5.1 </a:t>
            </a:r>
            <a:r>
              <a:rPr lang="zh-CN" altLang="en-US" sz="2800">
                <a:solidFill>
                  <a:srgbClr val="0000FF"/>
                </a:solidFill>
                <a:latin typeface="黑体" panose="02010609060101010101" charset="-122"/>
                <a:ea typeface="黑体" panose="02010609060101010101" charset="-122"/>
                <a:cs typeface="+mn-cs"/>
              </a:rPr>
              <a:t>CPU功能和组成</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a:t>
            </a:r>
            <a:r>
              <a:rPr lang="en-US" altLang="zh-CN" sz="2800">
                <a:solidFill>
                  <a:srgbClr val="2BCB23"/>
                </a:solidFill>
                <a:latin typeface="黑体" panose="02010609060101010101" charset="-122"/>
                <a:ea typeface="黑体" panose="02010609060101010101" charset="-122"/>
                <a:cs typeface="+mn-cs"/>
              </a:rPr>
              <a:t>9</a:t>
            </a:r>
            <a:r>
              <a:rPr lang="zh-CN" altLang="en-US" sz="2800">
                <a:solidFill>
                  <a:srgbClr val="2BCB23"/>
                </a:solidFill>
                <a:latin typeface="黑体" panose="02010609060101010101" charset="-122"/>
                <a:ea typeface="黑体" panose="02010609060101010101" charset="-122"/>
                <a:cs typeface="+mn-cs"/>
              </a:rPr>
              <a:t>选择，</a:t>
            </a:r>
            <a:r>
              <a:rPr lang="en-US" altLang="zh-CN" sz="2800">
                <a:solidFill>
                  <a:srgbClr val="2BCB23"/>
                </a:solidFill>
                <a:latin typeface="黑体" panose="02010609060101010101" charset="-122"/>
                <a:ea typeface="黑体" panose="02010609060101010101" charset="-122"/>
                <a:cs typeface="+mn-cs"/>
              </a:rPr>
              <a:t>1</a:t>
            </a:r>
            <a:r>
              <a:rPr lang="zh-CN" altLang="en-US" sz="2800">
                <a:solidFill>
                  <a:srgbClr val="2BCB23"/>
                </a:solidFill>
                <a:latin typeface="黑体" panose="02010609060101010101" charset="-122"/>
                <a:ea typeface="黑体" panose="02010609060101010101" charset="-122"/>
                <a:cs typeface="+mn-cs"/>
              </a:rPr>
              <a:t>简答）</a:t>
            </a:r>
            <a:endParaRPr lang="zh-CN" altLang="en-US"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charset="-122"/>
                <a:ea typeface="黑体" panose="02010609060101010101" charset="-122"/>
                <a:cs typeface="+mn-cs"/>
              </a:rPr>
              <a:t> </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word</a:t>
            </a:r>
            <a:r>
              <a:rPr lang="zh-CN" altLang="en-US" sz="2800">
                <a:solidFill>
                  <a:srgbClr val="0000FF"/>
                </a:solidFill>
                <a:latin typeface="黑体" panose="02010609060101010101" charset="-122"/>
                <a:ea typeface="黑体" panose="02010609060101010101" charset="-122"/>
                <a:cs typeface="+mn-cs"/>
              </a:rPr>
              <a:t>文档）</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charset="-122"/>
                <a:ea typeface="黑体" panose="02010609060101010101" charset="-122"/>
                <a:cs typeface="+mn-cs"/>
              </a:rPr>
              <a:t>  </a:t>
            </a:r>
            <a:r>
              <a:rPr lang="zh-CN" altLang="en-US" sz="2800">
                <a:latin typeface="黑体" panose="02010609060101010101" charset="-122"/>
                <a:ea typeface="黑体" panose="02010609060101010101" charset="-122"/>
                <a:cs typeface="+mn-cs"/>
              </a:rPr>
              <a:t>（布置作业后的</a:t>
            </a:r>
            <a:r>
              <a:rPr lang="en-US" altLang="zh-CN" sz="2800">
                <a:latin typeface="黑体" panose="02010609060101010101" charset="-122"/>
                <a:ea typeface="黑体" panose="02010609060101010101" charset="-122"/>
                <a:cs typeface="+mn-cs"/>
              </a:rPr>
              <a:t>48</a:t>
            </a:r>
            <a:r>
              <a:rPr lang="zh-CN" altLang="en-US" sz="2800">
                <a:latin typeface="黑体" panose="02010609060101010101" charset="-122"/>
                <a:ea typeface="黑体" panose="02010609060101010101" charset="-122"/>
                <a:cs typeface="+mn-cs"/>
              </a:rPr>
              <a:t>小时内交作业）</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（答案写在本子上，拍照后由学委汇总</a:t>
            </a:r>
            <a:r>
              <a:rPr lang="zh-CN" sz="2800">
                <a:latin typeface="黑体" panose="02010609060101010101" charset="-122"/>
                <a:ea typeface="黑体" panose="02010609060101010101" charset="-122"/>
                <a:cs typeface="+mn-cs"/>
              </a:rPr>
              <a:t>发老师</a:t>
            </a:r>
            <a:r>
              <a:rPr lang="en-US" altLang="zh-CN" sz="2800">
                <a:latin typeface="黑体" panose="02010609060101010101" charset="-122"/>
                <a:ea typeface="黑体" panose="02010609060101010101" charset="-122"/>
                <a:cs typeface="+mn-cs"/>
              </a:rPr>
              <a:t>qq</a:t>
            </a:r>
            <a:r>
              <a:rPr lang="zh-CN" altLang="en-US" sz="2800">
                <a:latin typeface="黑体" panose="02010609060101010101" charset="-122"/>
                <a:ea typeface="黑体" panose="02010609060101010101" charset="-122"/>
                <a:cs typeface="+mn-cs"/>
              </a:rPr>
              <a:t>）</a:t>
            </a: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4533900" cy="36893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zh-CN" sz="2400" dirty="0">
                <a:latin typeface="黑体" panose="02010609060101010101" charset="-122"/>
                <a:ea typeface="黑体" panose="02010609060101010101" charset="-122"/>
                <a:sym typeface="+mn-ea"/>
              </a:rPr>
              <a:t>熟知</a:t>
            </a:r>
            <a:r>
              <a:rPr lang="en-US" altLang="zh-CN" sz="2400" dirty="0">
                <a:latin typeface="黑体" panose="02010609060101010101" charset="-122"/>
                <a:ea typeface="黑体" panose="02010609060101010101" charset="-122"/>
                <a:sym typeface="+mn-ea"/>
              </a:rPr>
              <a:t>CPU</a:t>
            </a:r>
            <a:r>
              <a:rPr lang="zh-CN" altLang="en-US" sz="2400" dirty="0">
                <a:latin typeface="黑体" panose="02010609060101010101" charset="-122"/>
                <a:ea typeface="黑体" panose="02010609060101010101" charset="-122"/>
                <a:sym typeface="+mn-ea"/>
              </a:rPr>
              <a:t>的结构图，能够画出来</a:t>
            </a:r>
            <a:endParaRPr lang="zh-CN" altLang="en-US" sz="2400" dirty="0">
              <a:solidFill>
                <a:srgbClr val="FF0000"/>
              </a:solidFill>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4275"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sp>
        <p:nvSpPr>
          <p:cNvPr id="54276" name="Rectangle 3"/>
          <p:cNvSpPr>
            <a:spLocks noGrp="1"/>
          </p:cNvSpPr>
          <p:nvPr>
            <p:ph idx="1"/>
          </p:nvPr>
        </p:nvSpPr>
        <p:spPr>
          <a:xfrm>
            <a:off x="154305" y="764223"/>
            <a:ext cx="8229600" cy="4411662"/>
          </a:xfrm>
        </p:spPr>
        <p:txBody>
          <a:bodyPr vert="horz" wrap="square" lIns="91440" tIns="45720" rIns="91440" bIns="45720" anchor="t"/>
          <a:p>
            <a:pPr lvl="1" eaLnBrk="1" hangingPunct="1">
              <a:lnSpc>
                <a:spcPct val="90000"/>
              </a:lnSpc>
              <a:buNone/>
            </a:pPr>
            <a:r>
              <a:rPr lang="zh-CN" altLang="zh-CN" sz="2800" dirty="0"/>
              <a:t>4</a:t>
            </a:r>
            <a:r>
              <a:rPr lang="zh-CN" altLang="en-US" sz="2800" dirty="0"/>
              <a:t>、微程序举例</a:t>
            </a:r>
            <a:endParaRPr lang="en-US" altLang="zh-CN" sz="2800"/>
          </a:p>
          <a:p>
            <a:r>
              <a:rPr lang="zh-CN" altLang="en-US" sz="2000" dirty="0"/>
              <a:t>四条微指令如下：第</a:t>
            </a:r>
            <a:r>
              <a:rPr lang="en-US" altLang="zh-CN" sz="2000" dirty="0"/>
              <a:t>4</a:t>
            </a:r>
            <a:r>
              <a:rPr lang="zh-CN" altLang="en-US" sz="2000" dirty="0"/>
              <a:t>条</a:t>
            </a:r>
            <a:r>
              <a:rPr lang="en-US" altLang="zh-CN" sz="2000" dirty="0"/>
              <a:t> </a:t>
            </a:r>
            <a:endParaRPr lang="en-US" altLang="zh-CN" sz="2000" dirty="0"/>
          </a:p>
        </p:txBody>
      </p:sp>
      <p:graphicFrame>
        <p:nvGraphicFramePr>
          <p:cNvPr id="2" name="对象 1"/>
          <p:cNvGraphicFramePr/>
          <p:nvPr/>
        </p:nvGraphicFramePr>
        <p:xfrm>
          <a:off x="78740" y="1844675"/>
          <a:ext cx="8985885" cy="2084705"/>
        </p:xfrm>
        <a:graphic>
          <a:graphicData uri="http://schemas.openxmlformats.org/presentationml/2006/ole">
            <mc:AlternateContent xmlns:mc="http://schemas.openxmlformats.org/markup-compatibility/2006">
              <mc:Choice xmlns:v="urn:schemas-microsoft-com:vml" Requires="v">
                <p:oleObj spid="_x0000_s3" name="" r:id="rId1" imgW="8978900" imgH="2082800" progId="Paint.Picture">
                  <p:embed/>
                </p:oleObj>
              </mc:Choice>
              <mc:Fallback>
                <p:oleObj name="" r:id="rId1" imgW="8978900" imgH="2082800" progId="Paint.Picture">
                  <p:embed/>
                  <p:pic>
                    <p:nvPicPr>
                      <p:cNvPr id="0" name="图片 2"/>
                      <p:cNvPicPr/>
                      <p:nvPr/>
                    </p:nvPicPr>
                    <p:blipFill>
                      <a:blip r:embed="rId2"/>
                      <a:stretch>
                        <a:fillRect/>
                      </a:stretch>
                    </p:blipFill>
                    <p:spPr>
                      <a:xfrm>
                        <a:off x="78740" y="1844675"/>
                        <a:ext cx="8985885" cy="2084705"/>
                      </a:xfrm>
                      <a:prstGeom prst="rect">
                        <a:avLst/>
                      </a:prstGeom>
                    </p:spPr>
                  </p:pic>
                </p:oleObj>
              </mc:Fallback>
            </mc:AlternateContent>
          </a:graphicData>
        </a:graphic>
      </p:graphicFrame>
      <p:graphicFrame>
        <p:nvGraphicFramePr>
          <p:cNvPr id="4" name="表格 3"/>
          <p:cNvGraphicFramePr/>
          <p:nvPr>
            <p:custDataLst>
              <p:tags r:id="rId3"/>
            </p:custDataLst>
          </p:nvPr>
        </p:nvGraphicFramePr>
        <p:xfrm>
          <a:off x="154305" y="4509135"/>
          <a:ext cx="8869680" cy="944880"/>
        </p:xfrm>
        <a:graphic>
          <a:graphicData uri="http://schemas.openxmlformats.org/drawingml/2006/table">
            <a:tbl>
              <a:tblPr firstRow="1" bandRow="1">
                <a:tableStyleId>{5C22544A-7EE6-4342-B048-85BDC9FD1C3A}</a:tableStyleId>
              </a:tblPr>
              <a:tblGrid>
                <a:gridCol w="6520180"/>
                <a:gridCol w="786130"/>
                <a:gridCol w="1563370"/>
              </a:tblGrid>
              <a:tr h="564515">
                <a:tc>
                  <a:txBody>
                    <a:bodyPr/>
                    <a:p>
                      <a:pPr>
                        <a:buNone/>
                      </a:pPr>
                      <a:r>
                        <a:rPr lang="en-US" altLang="zh-CN" sz="2800"/>
                        <a:t>0 1 0    0 0 1   0 0 1    0 0 1    0 0 0 0 0</a:t>
                      </a:r>
                      <a:endParaRPr lang="en-US" altLang="zh-CN" sz="2800"/>
                    </a:p>
                  </a:txBody>
                  <a:tcPr/>
                </a:tc>
                <a:tc>
                  <a:txBody>
                    <a:bodyPr/>
                    <a:p>
                      <a:pPr>
                        <a:buNone/>
                      </a:pPr>
                      <a:r>
                        <a:rPr lang="en-US" altLang="zh-CN" sz="2800"/>
                        <a:t> 0 0</a:t>
                      </a:r>
                      <a:endParaRPr lang="en-US" altLang="zh-CN" sz="2800"/>
                    </a:p>
                  </a:txBody>
                  <a:tcPr/>
                </a:tc>
                <a:tc>
                  <a:txBody>
                    <a:bodyPr/>
                    <a:p>
                      <a:pPr>
                        <a:buNone/>
                      </a:pPr>
                      <a:r>
                        <a:rPr lang="en-US" altLang="zh-CN" sz="2800"/>
                        <a:t> 0 0 0 0</a:t>
                      </a:r>
                      <a:endParaRPr lang="en-US" altLang="zh-CN" sz="2800"/>
                    </a:p>
                  </a:txBody>
                  <a:tcPr/>
                </a:tc>
              </a:tr>
            </a:tbl>
          </a:graphicData>
        </a:graphic>
      </p:graphicFrame>
      <p:sp>
        <p:nvSpPr>
          <p:cNvPr id="7" name="文本框 6"/>
          <p:cNvSpPr txBox="1"/>
          <p:nvPr/>
        </p:nvSpPr>
        <p:spPr>
          <a:xfrm>
            <a:off x="6312535" y="5155565"/>
            <a:ext cx="2737485" cy="1568450"/>
          </a:xfrm>
          <a:prstGeom prst="rect">
            <a:avLst/>
          </a:prstGeom>
          <a:noFill/>
        </p:spPr>
        <p:txBody>
          <a:bodyPr wrap="square" rtlCol="0">
            <a:spAutoFit/>
          </a:bodyPr>
          <a:p>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不测试，</a:t>
            </a:r>
            <a:r>
              <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指定下一条</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微地址</a:t>
            </a:r>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a:p>
            <a:r>
              <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en-US" alt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0000 </a:t>
            </a:r>
            <a:r>
              <a:rPr lang="zh-CN" sz="2400" b="1">
                <a:solidFill>
                  <a:srgbClr val="FF0000"/>
                </a:solidFill>
                <a:latin typeface="方正粗黑宋简体" panose="02000000000000000000" charset="-122"/>
                <a:ea typeface="方正粗黑宋简体" panose="02000000000000000000" charset="-122"/>
                <a:cs typeface="方正粗黑宋简体" panose="02000000000000000000" charset="-122"/>
              </a:rPr>
              <a:t>结束继续取下一条指令</a:t>
            </a:r>
            <a:r>
              <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rPr>
              <a:t>）</a:t>
            </a:r>
            <a:endParaRPr lang="zh-CN" altLang="en-US" sz="24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8" name="文本框 7"/>
          <p:cNvSpPr txBox="1"/>
          <p:nvPr/>
        </p:nvSpPr>
        <p:spPr>
          <a:xfrm>
            <a:off x="251460" y="5155565"/>
            <a:ext cx="1496695" cy="1198880"/>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LDR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t>
            </a:r>
            <a:endPar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ALU</a:t>
            </a:r>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结果送</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1259840" y="4004945"/>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sz="2400" b="1">
                <a:solidFill>
                  <a:srgbClr val="FF00FF"/>
                </a:solidFill>
                <a:ea typeface="方正粗黑宋简体" panose="02000000000000000000" charset="-122"/>
                <a:cs typeface="Arial" panose="020B0604020202020204" pitchFamily="34" charset="0"/>
              </a:rPr>
              <a:t>→X</a:t>
            </a:r>
            <a:endParaRPr lang="en-US" altLang="en-US" sz="2400" b="1">
              <a:solidFill>
                <a:srgbClr val="FF00FF"/>
              </a:solidFill>
              <a:ea typeface="方正粗黑宋简体" panose="02000000000000000000" charset="-122"/>
              <a:cs typeface="Arial" panose="020B0604020202020204" pitchFamily="34" charset="0"/>
            </a:endParaRPr>
          </a:p>
        </p:txBody>
      </p:sp>
      <p:sp>
        <p:nvSpPr>
          <p:cNvPr id="12" name="文本框 11"/>
          <p:cNvSpPr txBox="1"/>
          <p:nvPr/>
        </p:nvSpPr>
        <p:spPr>
          <a:xfrm>
            <a:off x="2627630" y="507365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3</a:t>
            </a:r>
            <a:r>
              <a:rPr lang="en-US" sz="2400" b="1">
                <a:solidFill>
                  <a:srgbClr val="FF00FF"/>
                </a:solidFill>
                <a:ea typeface="方正粗黑宋简体" panose="02000000000000000000" charset="-122"/>
                <a:cs typeface="Arial" panose="020B0604020202020204" pitchFamily="34" charset="0"/>
              </a:rPr>
              <a:t>→Y</a:t>
            </a:r>
            <a:endParaRPr lang="en-US" altLang="en-US" sz="2400" b="1">
              <a:solidFill>
                <a:srgbClr val="FF00FF"/>
              </a:solidFill>
              <a:ea typeface="方正粗黑宋简体" panose="02000000000000000000" charset="-122"/>
              <a:cs typeface="Arial" panose="020B0604020202020204" pitchFamily="34" charset="0"/>
            </a:endParaRPr>
          </a:p>
        </p:txBody>
      </p:sp>
      <p:sp>
        <p:nvSpPr>
          <p:cNvPr id="13" name="文本框 12"/>
          <p:cNvSpPr txBox="1"/>
          <p:nvPr/>
        </p:nvSpPr>
        <p:spPr>
          <a:xfrm>
            <a:off x="3924300" y="4149090"/>
            <a:ext cx="1357630" cy="460375"/>
          </a:xfrm>
          <a:prstGeom prst="rect">
            <a:avLst/>
          </a:prstGeom>
          <a:noFill/>
        </p:spPr>
        <p:txBody>
          <a:bodyPr wrap="square" rtlCol="0">
            <a:spAutoFit/>
          </a:bodyPr>
          <a:p>
            <a:r>
              <a:rPr 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X-Y</a:t>
            </a:r>
            <a:endParaRPr lang="en-US" altLang="en-US" sz="2400" b="1">
              <a:solidFill>
                <a:srgbClr val="FF00FF"/>
              </a:solidFill>
              <a:ea typeface="方正粗黑宋简体" panose="02000000000000000000" charset="-122"/>
              <a:cs typeface="Arial" panose="020B0604020202020204" pitchFamily="34" charset="0"/>
            </a:endParaRPr>
          </a:p>
        </p:txBody>
      </p:sp>
      <p:graphicFrame>
        <p:nvGraphicFramePr>
          <p:cNvPr id="5" name="对象 4"/>
          <p:cNvGraphicFramePr/>
          <p:nvPr/>
        </p:nvGraphicFramePr>
        <p:xfrm>
          <a:off x="6754495" y="44450"/>
          <a:ext cx="2389505" cy="1902460"/>
        </p:xfrm>
        <a:graphic>
          <a:graphicData uri="http://schemas.openxmlformats.org/presentationml/2006/ole">
            <mc:AlternateContent xmlns:mc="http://schemas.openxmlformats.org/markup-compatibility/2006">
              <mc:Choice xmlns:v="urn:schemas-microsoft-com:vml" Requires="v">
                <p:oleObj spid="_x0000_s6" name="" r:id="rId4" imgW="3105150" imgH="2368550" progId="Paint.Picture">
                  <p:embed/>
                </p:oleObj>
              </mc:Choice>
              <mc:Fallback>
                <p:oleObj name="" r:id="rId4" imgW="3105150" imgH="2368550" progId="Paint.Picture">
                  <p:embed/>
                  <p:pic>
                    <p:nvPicPr>
                      <p:cNvPr id="0" name="图片 5"/>
                      <p:cNvPicPr/>
                      <p:nvPr/>
                    </p:nvPicPr>
                    <p:blipFill>
                      <a:blip r:embed="rId5"/>
                      <a:stretch>
                        <a:fillRect/>
                      </a:stretch>
                    </p:blipFill>
                    <p:spPr>
                      <a:xfrm>
                        <a:off x="6754495" y="44450"/>
                        <a:ext cx="2389505" cy="1902460"/>
                      </a:xfrm>
                      <a:prstGeom prst="rect">
                        <a:avLst/>
                      </a:prstGeom>
                      <a:ln w="76200">
                        <a:solidFill>
                          <a:srgbClr val="2BCB23"/>
                        </a:solidFill>
                      </a:ln>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 name="对象 13"/>
          <p:cNvGraphicFramePr/>
          <p:nvPr/>
        </p:nvGraphicFramePr>
        <p:xfrm>
          <a:off x="6010275" y="64135"/>
          <a:ext cx="3133725" cy="6735445"/>
        </p:xfrm>
        <a:graphic>
          <a:graphicData uri="http://schemas.openxmlformats.org/presentationml/2006/ole">
            <mc:AlternateContent xmlns:mc="http://schemas.openxmlformats.org/markup-compatibility/2006">
              <mc:Choice xmlns:v="urn:schemas-microsoft-com:vml" Requires="v">
                <p:oleObj spid="_x0000_s15" name="" r:id="rId1" imgW="5035550" imgH="11724640" progId="Paint.Picture">
                  <p:embed/>
                </p:oleObj>
              </mc:Choice>
              <mc:Fallback>
                <p:oleObj name="" r:id="rId1" imgW="5035550" imgH="11724640" progId="Paint.Picture">
                  <p:embed/>
                  <p:pic>
                    <p:nvPicPr>
                      <p:cNvPr id="0" name="图片 6"/>
                      <p:cNvPicPr/>
                      <p:nvPr/>
                    </p:nvPicPr>
                    <p:blipFill>
                      <a:blip r:embed="rId2"/>
                      <a:stretch>
                        <a:fillRect/>
                      </a:stretch>
                    </p:blipFill>
                    <p:spPr>
                      <a:xfrm>
                        <a:off x="6010275" y="64135"/>
                        <a:ext cx="3133725" cy="6735445"/>
                      </a:xfrm>
                      <a:prstGeom prst="rect">
                        <a:avLst/>
                      </a:prstGeom>
                    </p:spPr>
                  </p:pic>
                </p:oleObj>
              </mc:Fallback>
            </mc:AlternateContent>
          </a:graphicData>
        </a:graphic>
      </p:graphicFrame>
      <p:graphicFrame>
        <p:nvGraphicFramePr>
          <p:cNvPr id="16" name="表格 15"/>
          <p:cNvGraphicFramePr/>
          <p:nvPr>
            <p:custDataLst>
              <p:tags r:id="rId3"/>
            </p:custDataLst>
          </p:nvPr>
        </p:nvGraphicFramePr>
        <p:xfrm>
          <a:off x="971550" y="620395"/>
          <a:ext cx="5298440" cy="460375"/>
        </p:xfrm>
        <a:graphic>
          <a:graphicData uri="http://schemas.openxmlformats.org/drawingml/2006/table">
            <a:tbl>
              <a:tblPr firstRow="1" bandRow="1">
                <a:tableStyleId>{5C22544A-7EE6-4342-B048-85BDC9FD1C3A}</a:tableStyleId>
              </a:tblPr>
              <a:tblGrid>
                <a:gridCol w="3719195"/>
                <a:gridCol w="697865"/>
                <a:gridCol w="881380"/>
              </a:tblGrid>
              <a:tr h="460375">
                <a:tc>
                  <a:txBody>
                    <a:bodyPr/>
                    <a:p>
                      <a:pPr>
                        <a:buNone/>
                      </a:pPr>
                      <a:r>
                        <a:rPr lang="en-US" altLang="zh-CN" sz="2000"/>
                        <a:t>000    000   000    000    00101</a:t>
                      </a:r>
                      <a:endParaRPr lang="en-US" altLang="zh-CN" sz="2000"/>
                    </a:p>
                  </a:txBody>
                  <a:tcPr/>
                </a:tc>
                <a:tc>
                  <a:txBody>
                    <a:bodyPr/>
                    <a:p>
                      <a:pPr>
                        <a:buNone/>
                      </a:pPr>
                      <a:r>
                        <a:rPr lang="en-US" altLang="zh-CN" sz="2000"/>
                        <a:t> 10</a:t>
                      </a:r>
                      <a:endParaRPr lang="en-US" altLang="zh-CN" sz="2000"/>
                    </a:p>
                  </a:txBody>
                  <a:tcPr/>
                </a:tc>
                <a:tc>
                  <a:txBody>
                    <a:bodyPr/>
                    <a:p>
                      <a:pPr>
                        <a:buNone/>
                      </a:pPr>
                      <a:r>
                        <a:rPr lang="en-US" altLang="zh-CN" sz="2000"/>
                        <a:t> 0000</a:t>
                      </a:r>
                      <a:endParaRPr lang="en-US" altLang="zh-CN" sz="2000"/>
                    </a:p>
                  </a:txBody>
                  <a:tcPr/>
                </a:tc>
              </a:tr>
            </a:tbl>
          </a:graphicData>
        </a:graphic>
      </p:graphicFrame>
      <p:graphicFrame>
        <p:nvGraphicFramePr>
          <p:cNvPr id="17" name="表格 16"/>
          <p:cNvGraphicFramePr/>
          <p:nvPr>
            <p:custDataLst>
              <p:tags r:id="rId4"/>
            </p:custDataLst>
          </p:nvPr>
        </p:nvGraphicFramePr>
        <p:xfrm>
          <a:off x="971550" y="2564765"/>
          <a:ext cx="5298440" cy="460375"/>
        </p:xfrm>
        <a:graphic>
          <a:graphicData uri="http://schemas.openxmlformats.org/drawingml/2006/table">
            <a:tbl>
              <a:tblPr firstRow="1" bandRow="1">
                <a:tableStyleId>{5C22544A-7EE6-4342-B048-85BDC9FD1C3A}</a:tableStyleId>
              </a:tblPr>
              <a:tblGrid>
                <a:gridCol w="3719195"/>
                <a:gridCol w="697865"/>
                <a:gridCol w="881380"/>
              </a:tblGrid>
              <a:tr h="460375">
                <a:tc>
                  <a:txBody>
                    <a:bodyPr/>
                    <a:p>
                      <a:pPr>
                        <a:buNone/>
                      </a:pPr>
                      <a:r>
                        <a:rPr lang="en-US" altLang="zh-CN" sz="2000"/>
                        <a:t>010    100   100    100    00000</a:t>
                      </a:r>
                      <a:endParaRPr lang="en-US" altLang="zh-CN" sz="2000"/>
                    </a:p>
                  </a:txBody>
                  <a:tcPr/>
                </a:tc>
                <a:tc>
                  <a:txBody>
                    <a:bodyPr/>
                    <a:p>
                      <a:pPr>
                        <a:buNone/>
                      </a:pPr>
                      <a:r>
                        <a:rPr lang="en-US" altLang="zh-CN" sz="2000"/>
                        <a:t> 00</a:t>
                      </a:r>
                      <a:endParaRPr lang="en-US" altLang="zh-CN" sz="2000"/>
                    </a:p>
                  </a:txBody>
                  <a:tcPr/>
                </a:tc>
                <a:tc>
                  <a:txBody>
                    <a:bodyPr/>
                    <a:p>
                      <a:pPr>
                        <a:buNone/>
                      </a:pPr>
                      <a:r>
                        <a:rPr lang="en-US" altLang="zh-CN" sz="2000"/>
                        <a:t> 1001</a:t>
                      </a:r>
                      <a:endParaRPr lang="en-US" altLang="zh-CN" sz="2000"/>
                    </a:p>
                  </a:txBody>
                  <a:tcPr/>
                </a:tc>
              </a:tr>
            </a:tbl>
          </a:graphicData>
        </a:graphic>
      </p:graphicFrame>
      <p:graphicFrame>
        <p:nvGraphicFramePr>
          <p:cNvPr id="18" name="表格 17"/>
          <p:cNvGraphicFramePr/>
          <p:nvPr>
            <p:custDataLst>
              <p:tags r:id="rId5"/>
            </p:custDataLst>
          </p:nvPr>
        </p:nvGraphicFramePr>
        <p:xfrm>
          <a:off x="971550" y="3500755"/>
          <a:ext cx="5298440" cy="460375"/>
        </p:xfrm>
        <a:graphic>
          <a:graphicData uri="http://schemas.openxmlformats.org/drawingml/2006/table">
            <a:tbl>
              <a:tblPr firstRow="1" bandRow="1">
                <a:tableStyleId>{5C22544A-7EE6-4342-B048-85BDC9FD1C3A}</a:tableStyleId>
              </a:tblPr>
              <a:tblGrid>
                <a:gridCol w="3719195"/>
                <a:gridCol w="697865"/>
                <a:gridCol w="881380"/>
              </a:tblGrid>
              <a:tr h="460375">
                <a:tc>
                  <a:txBody>
                    <a:bodyPr/>
                    <a:p>
                      <a:pPr>
                        <a:buNone/>
                      </a:pPr>
                      <a:r>
                        <a:rPr lang="en-US" altLang="zh-CN" sz="2000"/>
                        <a:t>010    001   001    100    00000</a:t>
                      </a:r>
                      <a:endParaRPr lang="en-US" altLang="zh-CN" sz="2000"/>
                    </a:p>
                  </a:txBody>
                  <a:tcPr/>
                </a:tc>
                <a:tc>
                  <a:txBody>
                    <a:bodyPr/>
                    <a:p>
                      <a:pPr>
                        <a:buNone/>
                      </a:pPr>
                      <a:r>
                        <a:rPr lang="en-US" altLang="zh-CN" sz="2000"/>
                        <a:t> 01</a:t>
                      </a:r>
                      <a:endParaRPr lang="en-US" altLang="zh-CN" sz="2000"/>
                    </a:p>
                  </a:txBody>
                  <a:tcPr/>
                </a:tc>
                <a:tc>
                  <a:txBody>
                    <a:bodyPr/>
                    <a:p>
                      <a:pPr>
                        <a:buNone/>
                      </a:pPr>
                      <a:r>
                        <a:rPr lang="en-US" altLang="zh-CN" sz="2000"/>
                        <a:t> 0000</a:t>
                      </a:r>
                      <a:endParaRPr lang="en-US" altLang="zh-CN" sz="2000"/>
                    </a:p>
                  </a:txBody>
                  <a:tcPr/>
                </a:tc>
              </a:tr>
            </a:tbl>
          </a:graphicData>
        </a:graphic>
      </p:graphicFrame>
      <p:graphicFrame>
        <p:nvGraphicFramePr>
          <p:cNvPr id="19" name="表格 18"/>
          <p:cNvGraphicFramePr/>
          <p:nvPr>
            <p:custDataLst>
              <p:tags r:id="rId6"/>
            </p:custDataLst>
          </p:nvPr>
        </p:nvGraphicFramePr>
        <p:xfrm>
          <a:off x="971550" y="5516880"/>
          <a:ext cx="5298440" cy="460375"/>
        </p:xfrm>
        <a:graphic>
          <a:graphicData uri="http://schemas.openxmlformats.org/drawingml/2006/table">
            <a:tbl>
              <a:tblPr firstRow="1" bandRow="1">
                <a:tableStyleId>{5C22544A-7EE6-4342-B048-85BDC9FD1C3A}</a:tableStyleId>
              </a:tblPr>
              <a:tblGrid>
                <a:gridCol w="3719195"/>
                <a:gridCol w="697865"/>
                <a:gridCol w="881380"/>
              </a:tblGrid>
              <a:tr h="460375">
                <a:tc>
                  <a:txBody>
                    <a:bodyPr/>
                    <a:p>
                      <a:pPr>
                        <a:buNone/>
                      </a:pPr>
                      <a:r>
                        <a:rPr lang="en-US" altLang="zh-CN" sz="2000"/>
                        <a:t>010    001   001    001    00000</a:t>
                      </a:r>
                      <a:endParaRPr lang="en-US" altLang="zh-CN" sz="2000"/>
                    </a:p>
                  </a:txBody>
                  <a:tcPr/>
                </a:tc>
                <a:tc>
                  <a:txBody>
                    <a:bodyPr/>
                    <a:p>
                      <a:pPr>
                        <a:buNone/>
                      </a:pPr>
                      <a:r>
                        <a:rPr lang="en-US" altLang="zh-CN" sz="2000"/>
                        <a:t> 00</a:t>
                      </a:r>
                      <a:endParaRPr lang="en-US" altLang="zh-CN" sz="2000"/>
                    </a:p>
                  </a:txBody>
                  <a:tcPr/>
                </a:tc>
                <a:tc>
                  <a:txBody>
                    <a:bodyPr/>
                    <a:p>
                      <a:pPr>
                        <a:buNone/>
                      </a:pPr>
                      <a:r>
                        <a:rPr lang="en-US" altLang="zh-CN" sz="2000"/>
                        <a:t> 0000</a:t>
                      </a:r>
                      <a:endParaRPr lang="en-US" altLang="zh-CN" sz="2000"/>
                    </a:p>
                  </a:txBody>
                  <a:tcPr/>
                </a:tc>
              </a:tr>
            </a:tbl>
          </a:graphicData>
        </a:graphic>
      </p:graphicFrame>
      <p:sp>
        <p:nvSpPr>
          <p:cNvPr id="20" name="文本框 19"/>
          <p:cNvSpPr txBox="1"/>
          <p:nvPr/>
        </p:nvSpPr>
        <p:spPr>
          <a:xfrm>
            <a:off x="107950" y="620395"/>
            <a:ext cx="897255" cy="398780"/>
          </a:xfrm>
          <a:prstGeom prst="rect">
            <a:avLst/>
          </a:prstGeom>
          <a:noFill/>
        </p:spPr>
        <p:txBody>
          <a:bodyPr wrap="square" rtlCol="0">
            <a:spAutoFit/>
          </a:bodyPr>
          <a:p>
            <a:r>
              <a:rPr lang="en-US" altLang="zh-CN" sz="2000" b="1">
                <a:solidFill>
                  <a:srgbClr val="FF00FF"/>
                </a:solidFill>
              </a:rPr>
              <a:t>0000</a:t>
            </a:r>
            <a:endParaRPr lang="en-US" altLang="zh-CN" sz="2000" b="1">
              <a:solidFill>
                <a:srgbClr val="FF00FF"/>
              </a:solidFill>
            </a:endParaRPr>
          </a:p>
        </p:txBody>
      </p:sp>
      <p:sp>
        <p:nvSpPr>
          <p:cNvPr id="21" name="文本框 20"/>
          <p:cNvSpPr txBox="1"/>
          <p:nvPr/>
        </p:nvSpPr>
        <p:spPr>
          <a:xfrm>
            <a:off x="74295" y="2564765"/>
            <a:ext cx="897255" cy="398780"/>
          </a:xfrm>
          <a:prstGeom prst="rect">
            <a:avLst/>
          </a:prstGeom>
          <a:noFill/>
        </p:spPr>
        <p:txBody>
          <a:bodyPr wrap="square" rtlCol="0">
            <a:spAutoFit/>
          </a:bodyPr>
          <a:p>
            <a:r>
              <a:rPr lang="en-US" altLang="zh-CN" sz="2000" b="1">
                <a:solidFill>
                  <a:srgbClr val="FF00FF"/>
                </a:solidFill>
              </a:rPr>
              <a:t>1010</a:t>
            </a:r>
            <a:endParaRPr lang="en-US" altLang="zh-CN" sz="2000" b="1">
              <a:solidFill>
                <a:srgbClr val="FF00FF"/>
              </a:solidFill>
            </a:endParaRPr>
          </a:p>
        </p:txBody>
      </p:sp>
      <p:sp>
        <p:nvSpPr>
          <p:cNvPr id="22" name="文本框 21"/>
          <p:cNvSpPr txBox="1"/>
          <p:nvPr/>
        </p:nvSpPr>
        <p:spPr>
          <a:xfrm>
            <a:off x="35560" y="3531870"/>
            <a:ext cx="897255" cy="398780"/>
          </a:xfrm>
          <a:prstGeom prst="rect">
            <a:avLst/>
          </a:prstGeom>
          <a:noFill/>
        </p:spPr>
        <p:txBody>
          <a:bodyPr wrap="square" rtlCol="0">
            <a:spAutoFit/>
          </a:bodyPr>
          <a:p>
            <a:r>
              <a:rPr lang="en-US" altLang="zh-CN" sz="2000" b="1">
                <a:solidFill>
                  <a:srgbClr val="FF00FF"/>
                </a:solidFill>
              </a:rPr>
              <a:t>1001</a:t>
            </a:r>
            <a:endParaRPr lang="en-US" altLang="zh-CN" sz="2000" b="1">
              <a:solidFill>
                <a:srgbClr val="FF00FF"/>
              </a:solidFill>
            </a:endParaRPr>
          </a:p>
        </p:txBody>
      </p:sp>
      <p:sp>
        <p:nvSpPr>
          <p:cNvPr id="23" name="文本框 22"/>
          <p:cNvSpPr txBox="1"/>
          <p:nvPr/>
        </p:nvSpPr>
        <p:spPr>
          <a:xfrm>
            <a:off x="74295" y="5547995"/>
            <a:ext cx="897255" cy="398780"/>
          </a:xfrm>
          <a:prstGeom prst="rect">
            <a:avLst/>
          </a:prstGeom>
          <a:noFill/>
        </p:spPr>
        <p:txBody>
          <a:bodyPr wrap="square" rtlCol="0">
            <a:spAutoFit/>
          </a:bodyPr>
          <a:p>
            <a:r>
              <a:rPr lang="en-US" altLang="zh-CN" sz="2000" b="1">
                <a:solidFill>
                  <a:srgbClr val="FF00FF"/>
                </a:solidFill>
              </a:rPr>
              <a:t>001</a:t>
            </a:r>
            <a:endParaRPr lang="en-US" altLang="zh-CN" sz="2000" b="1">
              <a:solidFill>
                <a:srgbClr val="FF00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 name="对象 13"/>
          <p:cNvGraphicFramePr/>
          <p:nvPr/>
        </p:nvGraphicFramePr>
        <p:xfrm>
          <a:off x="6055360" y="44450"/>
          <a:ext cx="3133725" cy="6735445"/>
        </p:xfrm>
        <a:graphic>
          <a:graphicData uri="http://schemas.openxmlformats.org/presentationml/2006/ole">
            <mc:AlternateContent xmlns:mc="http://schemas.openxmlformats.org/markup-compatibility/2006">
              <mc:Choice xmlns:v="urn:schemas-microsoft-com:vml" Requires="v">
                <p:oleObj spid="_x0000_s15" name="" r:id="rId1" imgW="5035550" imgH="11724640" progId="Paint.Picture">
                  <p:embed/>
                </p:oleObj>
              </mc:Choice>
              <mc:Fallback>
                <p:oleObj name="" r:id="rId1" imgW="5035550" imgH="11724640" progId="Paint.Picture">
                  <p:embed/>
                  <p:pic>
                    <p:nvPicPr>
                      <p:cNvPr id="0" name="图片 6"/>
                      <p:cNvPicPr/>
                      <p:nvPr/>
                    </p:nvPicPr>
                    <p:blipFill>
                      <a:blip r:embed="rId2"/>
                      <a:stretch>
                        <a:fillRect/>
                      </a:stretch>
                    </p:blipFill>
                    <p:spPr>
                      <a:xfrm>
                        <a:off x="6055360" y="44450"/>
                        <a:ext cx="3133725" cy="6735445"/>
                      </a:xfrm>
                      <a:prstGeom prst="rect">
                        <a:avLst/>
                      </a:prstGeom>
                    </p:spPr>
                  </p:pic>
                </p:oleObj>
              </mc:Fallback>
            </mc:AlternateContent>
          </a:graphicData>
        </a:graphic>
      </p:graphicFrame>
      <p:graphicFrame>
        <p:nvGraphicFramePr>
          <p:cNvPr id="3" name="表格 2"/>
          <p:cNvGraphicFramePr/>
          <p:nvPr>
            <p:custDataLst>
              <p:tags r:id="rId3"/>
            </p:custDataLst>
          </p:nvPr>
        </p:nvGraphicFramePr>
        <p:xfrm>
          <a:off x="35560" y="381000"/>
          <a:ext cx="5727700" cy="6492240"/>
        </p:xfrm>
        <a:graphic>
          <a:graphicData uri="http://schemas.openxmlformats.org/drawingml/2006/table">
            <a:tbl>
              <a:tblPr firstRow="1" bandRow="1">
                <a:tableStyleId>{5C22544A-7EE6-4342-B048-85BDC9FD1C3A}</a:tableStyleId>
              </a:tblPr>
              <a:tblGrid>
                <a:gridCol w="943610"/>
                <a:gridCol w="2926080"/>
                <a:gridCol w="694690"/>
                <a:gridCol w="1163320"/>
              </a:tblGrid>
              <a:tr h="365760">
                <a:tc>
                  <a:txBody>
                    <a:bodyPr/>
                    <a:p>
                      <a:pPr>
                        <a:buNone/>
                      </a:pPr>
                      <a:r>
                        <a:rPr lang="zh-CN" altLang="en-US"/>
                        <a:t>微地址地址</a:t>
                      </a:r>
                      <a:endParaRPr lang="zh-CN" altLang="en-US"/>
                    </a:p>
                  </a:txBody>
                  <a:tcPr/>
                </a:tc>
                <a:tc>
                  <a:txBody>
                    <a:bodyPr/>
                    <a:p>
                      <a:pPr>
                        <a:buNone/>
                      </a:pPr>
                      <a:r>
                        <a:rPr lang="zh-CN" altLang="en-US"/>
                        <a:t>控制字段</a:t>
                      </a:r>
                      <a:endParaRPr lang="zh-CN" altLang="en-US"/>
                    </a:p>
                  </a:txBody>
                  <a:tcPr/>
                </a:tc>
                <a:tc>
                  <a:txBody>
                    <a:bodyPr/>
                    <a:p>
                      <a:pPr>
                        <a:buNone/>
                      </a:pPr>
                      <a:r>
                        <a:rPr lang="en-US" altLang="zh-CN"/>
                        <a:t>P</a:t>
                      </a:r>
                      <a:r>
                        <a:rPr lang="zh-CN" altLang="en-US"/>
                        <a:t>字段</a:t>
                      </a:r>
                      <a:endParaRPr lang="zh-CN" altLang="en-US"/>
                    </a:p>
                  </a:txBody>
                  <a:tcPr/>
                </a:tc>
                <a:tc>
                  <a:txBody>
                    <a:bodyPr/>
                    <a:p>
                      <a:pPr>
                        <a:buNone/>
                      </a:pPr>
                      <a:r>
                        <a:rPr lang="zh-CN" altLang="en-US"/>
                        <a:t>下一条微地址</a:t>
                      </a:r>
                      <a:endParaRPr lang="zh-CN" altLang="en-US"/>
                    </a:p>
                  </a:txBody>
                  <a:tcPr/>
                </a:tc>
              </a:tr>
              <a:tr h="365760">
                <a:tc>
                  <a:txBody>
                    <a:bodyPr/>
                    <a:p>
                      <a:pPr>
                        <a:buNone/>
                      </a:pPr>
                      <a:r>
                        <a:rPr lang="en-US" altLang="zh-CN" b="1">
                          <a:solidFill>
                            <a:srgbClr val="FF00FF"/>
                          </a:solidFill>
                        </a:rPr>
                        <a:t>0000</a:t>
                      </a:r>
                      <a:endParaRPr lang="en-US" altLang="zh-CN" b="1">
                        <a:solidFill>
                          <a:srgbClr val="FF00FF"/>
                        </a:solidFill>
                      </a:endParaRPr>
                    </a:p>
                  </a:txBody>
                  <a:tcPr/>
                </a:tc>
                <a:tc>
                  <a:txBody>
                    <a:bodyPr/>
                    <a:p>
                      <a:pPr>
                        <a:buNone/>
                      </a:pPr>
                      <a:r>
                        <a:rPr lang="en-US" altLang="zh-CN"/>
                        <a:t>000  000  000  000  00101</a:t>
                      </a:r>
                      <a:endParaRPr lang="en-US" altLang="zh-CN"/>
                    </a:p>
                  </a:txBody>
                  <a:tcPr/>
                </a:tc>
                <a:tc>
                  <a:txBody>
                    <a:bodyPr/>
                    <a:p>
                      <a:pPr>
                        <a:buNone/>
                      </a:pPr>
                      <a:r>
                        <a:rPr lang="en-US" altLang="zh-CN"/>
                        <a:t>10</a:t>
                      </a:r>
                      <a:endParaRPr lang="en-US" altLang="zh-CN"/>
                    </a:p>
                  </a:txBody>
                  <a:tcPr/>
                </a:tc>
                <a:tc>
                  <a:txBody>
                    <a:bodyPr/>
                    <a:p>
                      <a:pPr>
                        <a:buNone/>
                      </a:pPr>
                      <a:r>
                        <a:rPr lang="en-US" altLang="zh-CN"/>
                        <a:t>0000</a:t>
                      </a:r>
                      <a:endParaRPr lang="en-US" altLang="zh-CN"/>
                    </a:p>
                  </a:txBody>
                  <a:tcPr/>
                </a:tc>
              </a:tr>
              <a:tr h="365760">
                <a:tc>
                  <a:txBody>
                    <a:bodyPr/>
                    <a:p>
                      <a:pPr>
                        <a:buNone/>
                      </a:pPr>
                      <a:r>
                        <a:rPr lang="en-US" altLang="zh-CN" b="1">
                          <a:solidFill>
                            <a:srgbClr val="FF00FF"/>
                          </a:solidFill>
                        </a:rPr>
                        <a:t>0001</a:t>
                      </a:r>
                      <a:endParaRPr lang="en-US" altLang="zh-CN" b="1">
                        <a:solidFill>
                          <a:srgbClr val="FF00FF"/>
                        </a:solidFill>
                      </a:endParaRPr>
                    </a:p>
                  </a:txBody>
                  <a:tcPr/>
                </a:tc>
                <a:tc>
                  <a:txBody>
                    <a:bodyPr/>
                    <a:p>
                      <a:pPr>
                        <a:buNone/>
                      </a:pPr>
                      <a:r>
                        <a:rPr lang="en-US" altLang="zh-CN"/>
                        <a:t>010  001  001  001  00000</a:t>
                      </a:r>
                      <a:endParaRPr lang="en-US" altLang="zh-CN"/>
                    </a:p>
                  </a:txBody>
                  <a:tcPr/>
                </a:tc>
                <a:tc>
                  <a:txBody>
                    <a:bodyPr/>
                    <a:p>
                      <a:pPr>
                        <a:buNone/>
                      </a:pPr>
                      <a:r>
                        <a:rPr lang="en-US" altLang="zh-CN"/>
                        <a:t>00</a:t>
                      </a:r>
                      <a:endParaRPr lang="en-US" altLang="zh-CN"/>
                    </a:p>
                  </a:txBody>
                  <a:tcPr/>
                </a:tc>
                <a:tc>
                  <a:txBody>
                    <a:bodyPr/>
                    <a:p>
                      <a:pPr>
                        <a:buNone/>
                      </a:pPr>
                      <a:r>
                        <a:rPr lang="en-US" altLang="zh-CN"/>
                        <a:t>0000</a:t>
                      </a:r>
                      <a:endParaRPr lang="en-US" altLang="zh-CN"/>
                    </a:p>
                  </a:txBody>
                  <a:tcPr/>
                </a:tc>
              </a:tr>
              <a:tr h="365760">
                <a:tc>
                  <a:txBody>
                    <a:bodyPr/>
                    <a:p>
                      <a:pPr>
                        <a:buNone/>
                      </a:pPr>
                      <a:r>
                        <a:rPr lang="en-US" altLang="zh-CN"/>
                        <a:t>0010</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0011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0100</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0101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55600">
                <a:tc>
                  <a:txBody>
                    <a:bodyPr/>
                    <a:p>
                      <a:pPr>
                        <a:buNone/>
                      </a:pPr>
                      <a:r>
                        <a:rPr lang="en-US" altLang="zh-CN"/>
                        <a:t>0110</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0111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1000</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b="1">
                          <a:solidFill>
                            <a:srgbClr val="FF00FF"/>
                          </a:solidFill>
                        </a:rPr>
                        <a:t>1001</a:t>
                      </a:r>
                      <a:endParaRPr lang="en-US" altLang="zh-CN" b="1">
                        <a:solidFill>
                          <a:srgbClr val="FF00FF"/>
                        </a:solidFill>
                      </a:endParaRPr>
                    </a:p>
                  </a:txBody>
                  <a:tcPr/>
                </a:tc>
                <a:tc>
                  <a:txBody>
                    <a:bodyPr/>
                    <a:p>
                      <a:pPr>
                        <a:buNone/>
                      </a:pPr>
                      <a:r>
                        <a:rPr lang="en-US" altLang="zh-CN"/>
                        <a:t>010  001  001  100  00000</a:t>
                      </a:r>
                      <a:endParaRPr lang="en-US" altLang="zh-CN"/>
                    </a:p>
                  </a:txBody>
                  <a:tcPr/>
                </a:tc>
                <a:tc>
                  <a:txBody>
                    <a:bodyPr/>
                    <a:p>
                      <a:pPr>
                        <a:buNone/>
                      </a:pPr>
                      <a:r>
                        <a:rPr lang="en-US" altLang="zh-CN"/>
                        <a:t>01</a:t>
                      </a:r>
                      <a:endParaRPr lang="en-US" altLang="zh-CN"/>
                    </a:p>
                  </a:txBody>
                  <a:tcPr/>
                </a:tc>
                <a:tc>
                  <a:txBody>
                    <a:bodyPr/>
                    <a:p>
                      <a:pPr>
                        <a:buNone/>
                      </a:pPr>
                      <a:r>
                        <a:rPr lang="en-US" altLang="zh-CN"/>
                        <a:t>0000</a:t>
                      </a:r>
                      <a:endParaRPr lang="en-US" altLang="zh-CN"/>
                    </a:p>
                  </a:txBody>
                  <a:tcPr/>
                </a:tc>
              </a:tr>
              <a:tr h="365760">
                <a:tc>
                  <a:txBody>
                    <a:bodyPr/>
                    <a:p>
                      <a:pPr>
                        <a:buNone/>
                      </a:pPr>
                      <a:r>
                        <a:rPr lang="en-US" altLang="zh-CN" b="1">
                          <a:solidFill>
                            <a:srgbClr val="FF00FF"/>
                          </a:solidFill>
                        </a:rPr>
                        <a:t>1010</a:t>
                      </a:r>
                      <a:endParaRPr lang="en-US" altLang="zh-CN" b="1">
                        <a:solidFill>
                          <a:srgbClr val="FF00FF"/>
                        </a:solidFill>
                      </a:endParaRPr>
                    </a:p>
                  </a:txBody>
                  <a:tcPr/>
                </a:tc>
                <a:tc>
                  <a:txBody>
                    <a:bodyPr/>
                    <a:p>
                      <a:pPr>
                        <a:buNone/>
                      </a:pPr>
                      <a:r>
                        <a:rPr lang="en-US" altLang="zh-CN"/>
                        <a:t>010  100  100  100  00000</a:t>
                      </a:r>
                      <a:endParaRPr lang="en-US" altLang="zh-CN"/>
                    </a:p>
                  </a:txBody>
                  <a:tcPr/>
                </a:tc>
                <a:tc>
                  <a:txBody>
                    <a:bodyPr/>
                    <a:p>
                      <a:pPr>
                        <a:buNone/>
                      </a:pPr>
                      <a:r>
                        <a:rPr lang="en-US" altLang="zh-CN"/>
                        <a:t>00</a:t>
                      </a:r>
                      <a:endParaRPr lang="en-US" altLang="zh-CN"/>
                    </a:p>
                  </a:txBody>
                  <a:tcPr/>
                </a:tc>
                <a:tc>
                  <a:txBody>
                    <a:bodyPr/>
                    <a:p>
                      <a:pPr>
                        <a:buNone/>
                      </a:pPr>
                      <a:r>
                        <a:rPr lang="en-US" altLang="zh-CN"/>
                        <a:t>1001</a:t>
                      </a:r>
                      <a:endParaRPr lang="en-US" altLang="zh-CN"/>
                    </a:p>
                  </a:txBody>
                  <a:tcPr/>
                </a:tc>
              </a:tr>
              <a:tr h="365760">
                <a:tc>
                  <a:txBody>
                    <a:bodyPr/>
                    <a:p>
                      <a:pPr>
                        <a:buNone/>
                      </a:pPr>
                      <a:r>
                        <a:rPr lang="en-US" altLang="zh-CN"/>
                        <a:t>1011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1100</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1101</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r>
                        <a:rPr lang="en-US" altLang="zh-CN"/>
                        <a:t>……</a:t>
                      </a: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65760">
                <a:tc>
                  <a:txBody>
                    <a:bodyPr/>
                    <a:p>
                      <a:pPr>
                        <a:buNone/>
                      </a:pPr>
                      <a:endParaRPr lang="en-US" altLang="zh-CN"/>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9" name="文本框 8"/>
          <p:cNvSpPr txBox="1"/>
          <p:nvPr/>
        </p:nvSpPr>
        <p:spPr>
          <a:xfrm>
            <a:off x="5363845" y="980440"/>
            <a:ext cx="1357630" cy="460375"/>
          </a:xfrm>
          <a:prstGeom prst="rect">
            <a:avLst/>
          </a:prstGeom>
          <a:noFill/>
        </p:spPr>
        <p:txBody>
          <a:bodyPr wrap="square" rtlCol="0">
            <a:spAutoFit/>
          </a:bodyPr>
          <a:p>
            <a:r>
              <a:rPr lang="zh-CN" altLang="en-US" sz="2400" b="1">
                <a:solidFill>
                  <a:srgbClr val="FF00FF"/>
                </a:solidFill>
                <a:latin typeface="方正粗黑宋简体" panose="02000000000000000000" charset="-122"/>
                <a:ea typeface="方正粗黑宋简体" panose="02000000000000000000" charset="-122"/>
                <a:cs typeface="方正粗黑宋简体" panose="02000000000000000000" charset="-122"/>
              </a:rPr>
              <a:t>取指</a:t>
            </a:r>
            <a:endParaRPr lang="zh-CN" altLang="en-US" sz="2400" b="1">
              <a:solidFill>
                <a:srgbClr val="FF00FF"/>
              </a:solidFill>
              <a:ea typeface="方正粗黑宋简体" panose="02000000000000000000" charset="-122"/>
              <a:cs typeface="Arial" panose="020B0604020202020204" pitchFamily="34" charset="0"/>
            </a:endParaRPr>
          </a:p>
        </p:txBody>
      </p:sp>
      <p:sp>
        <p:nvSpPr>
          <p:cNvPr id="2" name="文本框 1"/>
          <p:cNvSpPr txBox="1"/>
          <p:nvPr/>
        </p:nvSpPr>
        <p:spPr>
          <a:xfrm>
            <a:off x="5219700" y="4653280"/>
            <a:ext cx="1357630" cy="460375"/>
          </a:xfrm>
          <a:prstGeom prst="rect">
            <a:avLst/>
          </a:prstGeom>
          <a:noFill/>
        </p:spPr>
        <p:txBody>
          <a:bodyPr wrap="square" rtlCol="0">
            <a:spAutoFit/>
          </a:bodyPr>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1</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5219700" y="4192905"/>
            <a:ext cx="1357630" cy="460375"/>
          </a:xfrm>
          <a:prstGeom prst="rect">
            <a:avLst/>
          </a:prstGeom>
          <a:noFill/>
        </p:spPr>
        <p:txBody>
          <a:bodyPr wrap="square" rtlCol="0">
            <a:spAutoFit/>
          </a:bodyPr>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3</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6" name="文本框 5"/>
          <p:cNvSpPr txBox="1"/>
          <p:nvPr/>
        </p:nvSpPr>
        <p:spPr>
          <a:xfrm>
            <a:off x="5363845" y="1340485"/>
            <a:ext cx="1357630" cy="460375"/>
          </a:xfrm>
          <a:prstGeom prst="rect">
            <a:avLst/>
          </a:prstGeom>
          <a:noFill/>
        </p:spPr>
        <p:txBody>
          <a:bodyPr wrap="square" rtlCol="0">
            <a:spAutoFit/>
          </a:bodyPr>
          <a:p>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2</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a:t>
            </a:r>
            <a:r>
              <a:rPr lang="en-US" altLang="zh-CN" sz="2400" b="1">
                <a:solidFill>
                  <a:srgbClr val="FF00FF"/>
                </a:solidFill>
                <a:latin typeface="方正粗黑宋简体" panose="02000000000000000000" charset="-122"/>
                <a:ea typeface="方正粗黑宋简体" panose="02000000000000000000" charset="-122"/>
                <a:cs typeface="方正粗黑宋简体" panose="02000000000000000000" charset="-122"/>
              </a:rPr>
              <a:t>R</a:t>
            </a:r>
            <a:r>
              <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rPr>
              <a:t>3</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5"/>
          <p:cNvSpPr txBox="1">
            <a:spLocks noGrp="1"/>
          </p:cNvSpPr>
          <p:nvPr>
            <p:ph type="sldNum" sz="quarter" idx="12"/>
          </p:nvPr>
        </p:nvSpPr>
        <p:spPr>
          <a:xfrm>
            <a:off x="6481445" y="3568700"/>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6323" name="Rectangle 2"/>
          <p:cNvSpPr>
            <a:spLocks noGrp="1"/>
          </p:cNvSpPr>
          <p:nvPr>
            <p:ph type="title"/>
          </p:nvPr>
        </p:nvSpPr>
        <p:spPr/>
        <p:txBody>
          <a:bodyPr vert="horz" wrap="square" lIns="91440" tIns="45720" rIns="91440" bIns="45720" anchor="b"/>
          <a:p>
            <a:pPr eaLnBrk="1" hangingPunct="1"/>
            <a:r>
              <a:rPr lang="en-US" altLang="zh-CN">
                <a:cs typeface="Times New Roman" panose="02020603050405020304" pitchFamily="18" charset="0"/>
              </a:rPr>
              <a:t>5</a:t>
            </a:r>
            <a:r>
              <a:rPr lang="en-US" altLang="zh-CN"/>
              <a:t>.4.1</a:t>
            </a:r>
            <a:r>
              <a:rPr lang="zh-CN" altLang="en-US" b="0" dirty="0"/>
              <a:t>微程序控制原理</a:t>
            </a:r>
            <a:endParaRPr lang="zh-CN" altLang="en-US" b="0" dirty="0"/>
          </a:p>
        </p:txBody>
      </p:sp>
      <p:graphicFrame>
        <p:nvGraphicFramePr>
          <p:cNvPr id="4" name="对象 3"/>
          <p:cNvGraphicFramePr/>
          <p:nvPr/>
        </p:nvGraphicFramePr>
        <p:xfrm>
          <a:off x="323850" y="1313815"/>
          <a:ext cx="6542405" cy="2864485"/>
        </p:xfrm>
        <a:graphic>
          <a:graphicData uri="http://schemas.openxmlformats.org/presentationml/2006/ole">
            <mc:AlternateContent xmlns:mc="http://schemas.openxmlformats.org/markup-compatibility/2006">
              <mc:Choice xmlns:v="urn:schemas-microsoft-com:vml" Requires="v">
                <p:oleObj spid="_x0000_s5"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23850" y="1313815"/>
                        <a:ext cx="6542405" cy="2864485"/>
                      </a:xfrm>
                      <a:prstGeom prst="rect">
                        <a:avLst/>
                      </a:prstGeom>
                    </p:spPr>
                  </p:pic>
                </p:oleObj>
              </mc:Fallback>
            </mc:AlternateContent>
          </a:graphicData>
        </a:graphic>
      </p:graphicFrame>
      <p:sp>
        <p:nvSpPr>
          <p:cNvPr id="8" name="文本框 7"/>
          <p:cNvSpPr txBox="1"/>
          <p:nvPr/>
        </p:nvSpPr>
        <p:spPr>
          <a:xfrm>
            <a:off x="186055" y="692785"/>
            <a:ext cx="8923655" cy="460375"/>
          </a:xfrm>
          <a:prstGeom prst="rect">
            <a:avLst/>
          </a:prstGeom>
          <a:noFill/>
        </p:spPr>
        <p:txBody>
          <a:bodyPr wrap="square" rtlCol="0">
            <a:spAutoFit/>
          </a:bodyPr>
          <a:p>
            <a:r>
              <a:rPr lang="zh-CN" altLang="en-US" sz="2400" b="1" dirty="0">
                <a:solidFill>
                  <a:srgbClr val="FF00FF"/>
                </a:solidFill>
                <a:sym typeface="+mn-ea"/>
              </a:rPr>
              <a:t>微程序控制器的工作过程：</a:t>
            </a:r>
            <a:endParaRPr lang="en-US" altLang="zh-CN" sz="2400" b="1" baseline="-25000">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graphicFrame>
        <p:nvGraphicFramePr>
          <p:cNvPr id="3" name="对象 2"/>
          <p:cNvGraphicFramePr/>
          <p:nvPr/>
        </p:nvGraphicFramePr>
        <p:xfrm>
          <a:off x="6875780" y="44450"/>
          <a:ext cx="2233930" cy="1635760"/>
        </p:xfrm>
        <a:graphic>
          <a:graphicData uri="http://schemas.openxmlformats.org/presentationml/2006/ole">
            <mc:AlternateContent xmlns:mc="http://schemas.openxmlformats.org/markup-compatibility/2006">
              <mc:Choice xmlns:v="urn:schemas-microsoft-com:vml" Requires="v">
                <p:oleObj spid="_x0000_s6" name="" r:id="rId3" imgW="2800350" imgH="2222500" progId="Paint.Picture">
                  <p:embed/>
                </p:oleObj>
              </mc:Choice>
              <mc:Fallback>
                <p:oleObj name="" r:id="rId3" imgW="2800350" imgH="2222500" progId="Paint.Picture">
                  <p:embed/>
                  <p:pic>
                    <p:nvPicPr>
                      <p:cNvPr id="0" name="图片 5"/>
                      <p:cNvPicPr/>
                      <p:nvPr/>
                    </p:nvPicPr>
                    <p:blipFill>
                      <a:blip r:embed="rId4"/>
                      <a:stretch>
                        <a:fillRect/>
                      </a:stretch>
                    </p:blipFill>
                    <p:spPr>
                      <a:xfrm>
                        <a:off x="6875780" y="44450"/>
                        <a:ext cx="2233930" cy="1635760"/>
                      </a:xfrm>
                      <a:prstGeom prst="rect">
                        <a:avLst/>
                      </a:prstGeom>
                      <a:ln w="38100">
                        <a:solidFill>
                          <a:srgbClr val="FF3300"/>
                        </a:solidFill>
                      </a:ln>
                    </p:spPr>
                  </p:pic>
                </p:oleObj>
              </mc:Fallback>
            </mc:AlternateContent>
          </a:graphicData>
        </a:graphic>
      </p:graphicFrame>
      <p:sp>
        <p:nvSpPr>
          <p:cNvPr id="13" name="文本框 12"/>
          <p:cNvSpPr txBox="1"/>
          <p:nvPr/>
        </p:nvSpPr>
        <p:spPr>
          <a:xfrm>
            <a:off x="2124075" y="2693670"/>
            <a:ext cx="1119505" cy="398780"/>
          </a:xfrm>
          <a:prstGeom prst="rect">
            <a:avLst/>
          </a:prstGeom>
          <a:noFill/>
        </p:spPr>
        <p:txBody>
          <a:bodyPr wrap="square" rtlCol="0">
            <a:spAutoFit/>
          </a:bodyPr>
          <a:p>
            <a:r>
              <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rPr>
              <a:t>uMAR</a:t>
            </a:r>
            <a:endPar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7" name="文本框 6"/>
          <p:cNvSpPr txBox="1"/>
          <p:nvPr/>
        </p:nvSpPr>
        <p:spPr>
          <a:xfrm>
            <a:off x="611505" y="3341370"/>
            <a:ext cx="1119505" cy="398780"/>
          </a:xfrm>
          <a:prstGeom prst="rect">
            <a:avLst/>
          </a:prstGeom>
          <a:noFill/>
        </p:spPr>
        <p:txBody>
          <a:bodyPr wrap="square" rtlCol="0">
            <a:spAutoFit/>
          </a:bodyPr>
          <a:p>
            <a:r>
              <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rPr>
              <a:t>uCM</a:t>
            </a:r>
            <a:endPar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3204210" y="3668395"/>
            <a:ext cx="1119505" cy="398780"/>
          </a:xfrm>
          <a:prstGeom prst="rect">
            <a:avLst/>
          </a:prstGeom>
          <a:noFill/>
        </p:spPr>
        <p:txBody>
          <a:bodyPr wrap="square" rtlCol="0">
            <a:spAutoFit/>
          </a:bodyPr>
          <a:p>
            <a:r>
              <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rPr>
              <a:t>uIR</a:t>
            </a:r>
            <a:endParaRPr 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 name="文本框 9"/>
          <p:cNvSpPr txBox="1"/>
          <p:nvPr/>
        </p:nvSpPr>
        <p:spPr>
          <a:xfrm>
            <a:off x="2267585" y="2117090"/>
            <a:ext cx="2082800" cy="398780"/>
          </a:xfrm>
          <a:prstGeom prst="rect">
            <a:avLst/>
          </a:prstGeom>
          <a:noFill/>
        </p:spPr>
        <p:txBody>
          <a:bodyPr wrap="square" rtlCol="0">
            <a:spAutoFit/>
          </a:bodyPr>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初始地址</a:t>
            </a:r>
            <a:r>
              <a:rPr 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0000</a:t>
            </a:r>
            <a:endParaRPr 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1" name="文本框 10"/>
          <p:cNvSpPr txBox="1"/>
          <p:nvPr/>
        </p:nvSpPr>
        <p:spPr>
          <a:xfrm>
            <a:off x="-160020" y="2765425"/>
            <a:ext cx="2232660" cy="398780"/>
          </a:xfrm>
          <a:prstGeom prst="rect">
            <a:avLst/>
          </a:prstGeom>
          <a:noFill/>
        </p:spPr>
        <p:txBody>
          <a:bodyPr wrap="square" rtlCol="0">
            <a:spAutoFit/>
          </a:bodyPr>
          <a:p>
            <a:r>
              <a:rPr 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0000  </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取指</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 RD(I)</a:t>
            </a:r>
            <a:endPar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2" name="文本框 11"/>
          <p:cNvSpPr txBox="1"/>
          <p:nvPr/>
        </p:nvSpPr>
        <p:spPr>
          <a:xfrm>
            <a:off x="3060065" y="2693670"/>
            <a:ext cx="1119505" cy="398780"/>
          </a:xfrm>
          <a:prstGeom prst="rect">
            <a:avLst/>
          </a:prstGeom>
          <a:noFill/>
        </p:spPr>
        <p:txBody>
          <a:bodyPr wrap="square" rtlCol="0">
            <a:spAutoFit/>
          </a:bodyPr>
          <a:p>
            <a:r>
              <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rPr>
              <a:t>0000</a:t>
            </a:r>
            <a:endPar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4" name="文本框 13"/>
          <p:cNvSpPr txBox="1"/>
          <p:nvPr/>
        </p:nvSpPr>
        <p:spPr>
          <a:xfrm>
            <a:off x="4016375" y="3668395"/>
            <a:ext cx="1119505" cy="398780"/>
          </a:xfrm>
          <a:prstGeom prst="rect">
            <a:avLst/>
          </a:prstGeom>
          <a:noFill/>
        </p:spPr>
        <p:txBody>
          <a:bodyPr wrap="square" rtlCol="0">
            <a:spAutoFit/>
          </a:bodyPr>
          <a:p>
            <a:r>
              <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rPr>
              <a:t>10</a:t>
            </a:r>
            <a:endPar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5" name="文本框 14"/>
          <p:cNvSpPr txBox="1"/>
          <p:nvPr/>
        </p:nvSpPr>
        <p:spPr>
          <a:xfrm>
            <a:off x="6012180" y="3668395"/>
            <a:ext cx="3006090" cy="398780"/>
          </a:xfrm>
          <a:prstGeom prst="rect">
            <a:avLst/>
          </a:prstGeom>
          <a:noFill/>
        </p:spPr>
        <p:txBody>
          <a:bodyPr wrap="square" rtlCol="0">
            <a:spAutoFit/>
          </a:bodyPr>
          <a:p>
            <a:r>
              <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rPr>
              <a:t>000 000 000 000 00101</a:t>
            </a:r>
            <a:endParaRPr lang="en-US" sz="2000" b="1">
              <a:solidFill>
                <a:srgbClr val="2BCB2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6" name="文本框 15"/>
          <p:cNvSpPr txBox="1"/>
          <p:nvPr/>
        </p:nvSpPr>
        <p:spPr>
          <a:xfrm>
            <a:off x="2771775" y="1041400"/>
            <a:ext cx="3006090" cy="398780"/>
          </a:xfrm>
          <a:prstGeom prst="rect">
            <a:avLst/>
          </a:prstGeom>
          <a:noFill/>
        </p:spPr>
        <p:txBody>
          <a:bodyPr wrap="square" rtlCol="0">
            <a:spAutoFit/>
          </a:bodyPr>
          <a:p>
            <a:r>
              <a:rPr lang="en-US" sz="2000" b="1">
                <a:solidFill>
                  <a:srgbClr val="FAB983"/>
                </a:solidFill>
                <a:latin typeface="方正粗黑宋简体" panose="02000000000000000000" charset="-122"/>
                <a:ea typeface="方正粗黑宋简体" panose="02000000000000000000" charset="-122"/>
                <a:cs typeface="方正粗黑宋简体" panose="02000000000000000000" charset="-122"/>
              </a:rPr>
              <a:t>1010</a:t>
            </a:r>
            <a:endParaRPr lang="en-US" sz="2000" b="1">
              <a:solidFill>
                <a:srgbClr val="FAB98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7" name="文本框 16"/>
          <p:cNvSpPr txBox="1"/>
          <p:nvPr/>
        </p:nvSpPr>
        <p:spPr>
          <a:xfrm>
            <a:off x="1907540" y="2405380"/>
            <a:ext cx="49974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8" name="文本框 17"/>
          <p:cNvSpPr txBox="1"/>
          <p:nvPr/>
        </p:nvSpPr>
        <p:spPr>
          <a:xfrm>
            <a:off x="3491865" y="104140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⑤</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9" name="文本框 18"/>
          <p:cNvSpPr txBox="1"/>
          <p:nvPr/>
        </p:nvSpPr>
        <p:spPr>
          <a:xfrm>
            <a:off x="-36195" y="3092450"/>
            <a:ext cx="49720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②</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0" name="文本框 19"/>
          <p:cNvSpPr txBox="1"/>
          <p:nvPr/>
        </p:nvSpPr>
        <p:spPr>
          <a:xfrm>
            <a:off x="2592705" y="3341370"/>
            <a:ext cx="467360"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③</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1" name="文本框 20"/>
          <p:cNvSpPr txBox="1"/>
          <p:nvPr/>
        </p:nvSpPr>
        <p:spPr>
          <a:xfrm>
            <a:off x="6012180" y="2909570"/>
            <a:ext cx="457200"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④</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2" name="文本框 21"/>
          <p:cNvSpPr txBox="1"/>
          <p:nvPr/>
        </p:nvSpPr>
        <p:spPr>
          <a:xfrm>
            <a:off x="4787900" y="3668395"/>
            <a:ext cx="467360"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③</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graphicFrame>
        <p:nvGraphicFramePr>
          <p:cNvPr id="2" name="对象 1"/>
          <p:cNvGraphicFramePr/>
          <p:nvPr/>
        </p:nvGraphicFramePr>
        <p:xfrm>
          <a:off x="1043940" y="4442460"/>
          <a:ext cx="6158865" cy="2349500"/>
        </p:xfrm>
        <a:graphic>
          <a:graphicData uri="http://schemas.openxmlformats.org/presentationml/2006/ole">
            <mc:AlternateContent xmlns:mc="http://schemas.openxmlformats.org/markup-compatibility/2006">
              <mc:Choice xmlns:v="urn:schemas-microsoft-com:vml" Requires="v">
                <p:oleObj spid="_x0000_s23" name="" r:id="rId5" imgW="9709150" imgH="4044950" progId="Paint.Picture">
                  <p:embed/>
                </p:oleObj>
              </mc:Choice>
              <mc:Fallback>
                <p:oleObj name="" r:id="rId5" imgW="9709150" imgH="4044950" progId="Paint.Picture">
                  <p:embed/>
                  <p:pic>
                    <p:nvPicPr>
                      <p:cNvPr id="0" name="图片 4"/>
                      <p:cNvPicPr/>
                      <p:nvPr/>
                    </p:nvPicPr>
                    <p:blipFill>
                      <a:blip r:embed="rId2"/>
                      <a:stretch>
                        <a:fillRect/>
                      </a:stretch>
                    </p:blipFill>
                    <p:spPr>
                      <a:xfrm>
                        <a:off x="1043940" y="4442460"/>
                        <a:ext cx="6158865" cy="2349500"/>
                      </a:xfrm>
                      <a:prstGeom prst="rect">
                        <a:avLst/>
                      </a:prstGeom>
                    </p:spPr>
                  </p:pic>
                </p:oleObj>
              </mc:Fallback>
            </mc:AlternateContent>
          </a:graphicData>
        </a:graphic>
      </p:graphicFrame>
      <p:sp>
        <p:nvSpPr>
          <p:cNvPr id="24" name="文本框 23"/>
          <p:cNvSpPr txBox="1"/>
          <p:nvPr/>
        </p:nvSpPr>
        <p:spPr>
          <a:xfrm>
            <a:off x="6447155" y="566674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⑩</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5" name="文本框 24"/>
          <p:cNvSpPr txBox="1"/>
          <p:nvPr/>
        </p:nvSpPr>
        <p:spPr>
          <a:xfrm>
            <a:off x="4465955" y="465836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⑥</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6" name="文本框 25"/>
          <p:cNvSpPr txBox="1"/>
          <p:nvPr/>
        </p:nvSpPr>
        <p:spPr>
          <a:xfrm>
            <a:off x="4681855" y="578485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⑥</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7" name="文本框 26"/>
          <p:cNvSpPr txBox="1"/>
          <p:nvPr/>
        </p:nvSpPr>
        <p:spPr>
          <a:xfrm>
            <a:off x="4178300" y="516255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⑦</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8" name="文本框 27"/>
          <p:cNvSpPr txBox="1"/>
          <p:nvPr/>
        </p:nvSpPr>
        <p:spPr>
          <a:xfrm>
            <a:off x="621665" y="5784850"/>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⑧</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025775" y="6315075"/>
            <a:ext cx="422275" cy="398780"/>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⑨</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30" name="文本框 29"/>
          <p:cNvSpPr txBox="1"/>
          <p:nvPr/>
        </p:nvSpPr>
        <p:spPr>
          <a:xfrm>
            <a:off x="5507990" y="1944370"/>
            <a:ext cx="3352165" cy="460375"/>
          </a:xfrm>
          <a:prstGeom prst="rect">
            <a:avLst/>
          </a:prstGeom>
          <a:noFill/>
        </p:spPr>
        <p:txBody>
          <a:bodyPr wrap="square" rtlCol="0" anchor="t">
            <a:spAutoFit/>
          </a:bodyPr>
          <a:p>
            <a:r>
              <a:rPr lang="zh-CN" altLang="en-US" sz="2400" b="1" dirty="0">
                <a:solidFill>
                  <a:srgbClr val="FF00FF"/>
                </a:solidFill>
                <a:sym typeface="+mn-ea"/>
              </a:rPr>
              <a:t>（书上文字叙述自己看）</a:t>
            </a:r>
            <a:endParaRPr lang="zh-CN" altLang="en-US" sz="2400" b="1" dirty="0">
              <a:solidFill>
                <a:srgbClr val="FF00FF"/>
              </a:solidFill>
              <a:sym typeface="+mn-ea"/>
            </a:endParaRPr>
          </a:p>
        </p:txBody>
      </p:sp>
      <p:sp>
        <p:nvSpPr>
          <p:cNvPr id="31" name="文本框 30"/>
          <p:cNvSpPr txBox="1"/>
          <p:nvPr/>
        </p:nvSpPr>
        <p:spPr>
          <a:xfrm>
            <a:off x="3564255" y="5064760"/>
            <a:ext cx="3006090" cy="398780"/>
          </a:xfrm>
          <a:prstGeom prst="rect">
            <a:avLst/>
          </a:prstGeom>
          <a:noFill/>
        </p:spPr>
        <p:txBody>
          <a:bodyPr wrap="square" rtlCol="0">
            <a:spAutoFit/>
          </a:bodyPr>
          <a:p>
            <a:r>
              <a:rPr lang="en-US" sz="2000" b="1">
                <a:solidFill>
                  <a:srgbClr val="FAB983"/>
                </a:solidFill>
                <a:latin typeface="方正粗黑宋简体" panose="02000000000000000000" charset="-122"/>
                <a:ea typeface="方正粗黑宋简体" panose="02000000000000000000" charset="-122"/>
                <a:cs typeface="方正粗黑宋简体" panose="02000000000000000000" charset="-122"/>
              </a:rPr>
              <a:t>1010</a:t>
            </a:r>
            <a:endParaRPr lang="en-US" sz="2000" b="1">
              <a:solidFill>
                <a:srgbClr val="FAB983"/>
              </a:solidFill>
              <a:latin typeface="方正粗黑宋简体" panose="02000000000000000000" charset="-122"/>
              <a:ea typeface="方正粗黑宋简体" panose="02000000000000000000" charset="-122"/>
              <a:cs typeface="方正粗黑宋简体" panose="02000000000000000000" charset="-122"/>
            </a:endParaRPr>
          </a:p>
        </p:txBody>
      </p:sp>
      <p:sp>
        <p:nvSpPr>
          <p:cNvPr id="32" name="文本框 31"/>
          <p:cNvSpPr txBox="1"/>
          <p:nvPr/>
        </p:nvSpPr>
        <p:spPr>
          <a:xfrm>
            <a:off x="323850" y="5561330"/>
            <a:ext cx="2232660" cy="398780"/>
          </a:xfrm>
          <a:prstGeom prst="rect">
            <a:avLst/>
          </a:prstGeom>
          <a:noFill/>
        </p:spPr>
        <p:txBody>
          <a:bodyPr wrap="square" rtlCol="0">
            <a:spAutoFit/>
          </a:bodyPr>
          <a:p>
            <a:r>
              <a:rPr 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1010  R1+R2</a:t>
            </a:r>
            <a:endParaRPr 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8371" name="Rectangle 2"/>
          <p:cNvSpPr>
            <a:spLocks noGrp="1"/>
          </p:cNvSpPr>
          <p:nvPr>
            <p:ph type="title"/>
          </p:nvPr>
        </p:nvSpPr>
        <p:spPr/>
        <p:txBody>
          <a:bodyPr vert="horz" wrap="square" lIns="91440" tIns="45720" rIns="91440" bIns="45720" anchor="b"/>
          <a:p>
            <a:pPr eaLnBrk="1" hangingPunct="1"/>
            <a:r>
              <a:rPr lang="en-US" altLang="zh-CN" sz="3500">
                <a:cs typeface="Times New Roman" panose="02020603050405020304" pitchFamily="18" charset="0"/>
              </a:rPr>
              <a:t>5</a:t>
            </a:r>
            <a:r>
              <a:rPr lang="en-US" altLang="zh-CN" sz="3500"/>
              <a:t>.4.1</a:t>
            </a:r>
            <a:r>
              <a:rPr lang="zh-CN" altLang="en-US" sz="3500" b="0" dirty="0"/>
              <a:t>微程序控制原理</a:t>
            </a:r>
            <a:endParaRPr lang="zh-CN" altLang="en-US" sz="3500" b="0" dirty="0"/>
          </a:p>
        </p:txBody>
      </p:sp>
      <p:sp>
        <p:nvSpPr>
          <p:cNvPr id="58372" name="Rectangle 3"/>
          <p:cNvSpPr>
            <a:spLocks noGrp="1"/>
          </p:cNvSpPr>
          <p:nvPr>
            <p:ph idx="1"/>
          </p:nvPr>
        </p:nvSpPr>
        <p:spPr/>
        <p:txBody>
          <a:bodyPr vert="horz" wrap="square" lIns="91440" tIns="45720" rIns="91440" bIns="45720" anchor="t"/>
          <a:p>
            <a:pPr eaLnBrk="1" hangingPunct="1">
              <a:buNone/>
            </a:pPr>
            <a:r>
              <a:rPr lang="en-US" altLang="zh-CN"/>
              <a:t>5</a:t>
            </a:r>
            <a:r>
              <a:rPr lang="zh-CN" altLang="en-US" dirty="0"/>
              <a:t>、</a:t>
            </a:r>
            <a:r>
              <a:rPr lang="en-US" altLang="zh-CN"/>
              <a:t>CPU</a:t>
            </a:r>
            <a:r>
              <a:rPr lang="zh-CN" altLang="en-US" dirty="0"/>
              <a:t>周期和微指令周期的关系</a:t>
            </a:r>
            <a:endParaRPr lang="zh-CN" altLang="en-US" dirty="0"/>
          </a:p>
          <a:p>
            <a:pPr eaLnBrk="1" hangingPunct="1"/>
            <a:endParaRPr lang="en-US" altLang="zh-CN"/>
          </a:p>
        </p:txBody>
      </p:sp>
      <p:pic>
        <p:nvPicPr>
          <p:cNvPr id="58373" name="Picture 4" descr="5"/>
          <p:cNvPicPr>
            <a:picLocks noChangeAspect="1"/>
          </p:cNvPicPr>
          <p:nvPr/>
        </p:nvPicPr>
        <p:blipFill>
          <a:blip r:embed="rId1"/>
          <a:stretch>
            <a:fillRect/>
          </a:stretch>
        </p:blipFill>
        <p:spPr>
          <a:xfrm>
            <a:off x="467360" y="2143760"/>
            <a:ext cx="8397240" cy="3048635"/>
          </a:xfrm>
          <a:prstGeom prst="rect">
            <a:avLst/>
          </a:prstGeom>
          <a:noFill/>
          <a:ln w="9525">
            <a:noFill/>
          </a:ln>
        </p:spPr>
      </p:pic>
      <p:cxnSp>
        <p:nvCxnSpPr>
          <p:cNvPr id="2" name="直接连接符 1"/>
          <p:cNvCxnSpPr/>
          <p:nvPr/>
        </p:nvCxnSpPr>
        <p:spPr>
          <a:xfrm flipH="1">
            <a:off x="3491865" y="2905125"/>
            <a:ext cx="24130" cy="2540000"/>
          </a:xfrm>
          <a:prstGeom prst="line">
            <a:avLst/>
          </a:prstGeom>
          <a:solidFill>
            <a:schemeClr val="accent1"/>
          </a:solidFill>
          <a:ln w="101600" cap="sq" cmpd="sng" algn="ctr">
            <a:solidFill>
              <a:srgbClr val="FF0000"/>
            </a:solidFill>
            <a:prstDash val="solid"/>
            <a:round/>
            <a:headEnd type="none" w="sm" len="sm"/>
            <a:tailEnd type="none" w="sm" len="sm"/>
          </a:ln>
        </p:spPr>
      </p:cxnSp>
      <p:cxnSp>
        <p:nvCxnSpPr>
          <p:cNvPr id="3" name="直接连接符 2"/>
          <p:cNvCxnSpPr/>
          <p:nvPr/>
        </p:nvCxnSpPr>
        <p:spPr>
          <a:xfrm flipH="1">
            <a:off x="4427855" y="2982595"/>
            <a:ext cx="41275" cy="2534285"/>
          </a:xfrm>
          <a:prstGeom prst="line">
            <a:avLst/>
          </a:prstGeom>
          <a:solidFill>
            <a:schemeClr val="accent1"/>
          </a:solidFill>
          <a:ln w="101600" cap="sq" cmpd="sng" algn="ctr">
            <a:solidFill>
              <a:srgbClr val="FF0000"/>
            </a:solidFill>
            <a:prstDash val="solid"/>
            <a:round/>
            <a:headEnd type="none" w="sm" len="sm"/>
            <a:tailEnd type="none" w="sm" len="sm"/>
          </a:ln>
        </p:spPr>
      </p:cxnSp>
      <p:cxnSp>
        <p:nvCxnSpPr>
          <p:cNvPr id="4" name="直接连接符 3"/>
          <p:cNvCxnSpPr/>
          <p:nvPr/>
        </p:nvCxnSpPr>
        <p:spPr>
          <a:xfrm>
            <a:off x="3564255" y="3213100"/>
            <a:ext cx="935990" cy="0"/>
          </a:xfrm>
          <a:prstGeom prst="line">
            <a:avLst/>
          </a:prstGeom>
          <a:solidFill>
            <a:schemeClr val="accent1"/>
          </a:solidFill>
          <a:ln w="101600" cap="sq" cmpd="sng" algn="ctr">
            <a:solidFill>
              <a:srgbClr val="FF00FF"/>
            </a:solidFill>
            <a:prstDash val="solid"/>
            <a:round/>
            <a:headEnd type="none" w="sm" len="sm"/>
            <a:tailEnd type="none" w="sm" len="sm"/>
          </a:ln>
        </p:spPr>
      </p:cxnSp>
      <p:sp>
        <p:nvSpPr>
          <p:cNvPr id="5" name="文本框 4"/>
          <p:cNvSpPr txBox="1"/>
          <p:nvPr/>
        </p:nvSpPr>
        <p:spPr>
          <a:xfrm>
            <a:off x="458470" y="5191760"/>
            <a:ext cx="3105785" cy="829945"/>
          </a:xfrm>
          <a:prstGeom prst="rect">
            <a:avLst/>
          </a:prstGeom>
          <a:noFill/>
        </p:spPr>
        <p:txBody>
          <a:bodyPr wrap="square" rtlCol="0">
            <a:spAutoFit/>
          </a:bodyPr>
          <a:p>
            <a:r>
              <a:rPr lang="en-US" altLang="zh-CN" sz="2400" b="1">
                <a:solidFill>
                  <a:srgbClr val="FF0000"/>
                </a:solidFill>
              </a:rPr>
              <a:t>T4</a:t>
            </a:r>
            <a:r>
              <a:rPr lang="zh-CN" altLang="en-US" sz="2400" b="1">
                <a:solidFill>
                  <a:srgbClr val="FF0000"/>
                </a:solidFill>
              </a:rPr>
              <a:t>上升沿将运算结果打入某个寄存器</a:t>
            </a:r>
            <a:endParaRPr lang="zh-CN" altLang="en-US" sz="2400" b="1">
              <a:solidFill>
                <a:srgbClr val="FF0000"/>
              </a:solidFill>
            </a:endParaRPr>
          </a:p>
        </p:txBody>
      </p:sp>
      <p:sp>
        <p:nvSpPr>
          <p:cNvPr id="6" name="文本框 5"/>
          <p:cNvSpPr txBox="1"/>
          <p:nvPr/>
        </p:nvSpPr>
        <p:spPr>
          <a:xfrm>
            <a:off x="4500245" y="5305425"/>
            <a:ext cx="3105785" cy="829945"/>
          </a:xfrm>
          <a:prstGeom prst="rect">
            <a:avLst/>
          </a:prstGeom>
          <a:noFill/>
        </p:spPr>
        <p:txBody>
          <a:bodyPr wrap="square" rtlCol="0">
            <a:spAutoFit/>
          </a:bodyPr>
          <a:p>
            <a:r>
              <a:rPr lang="en-US" altLang="zh-CN" sz="2400" b="1">
                <a:solidFill>
                  <a:srgbClr val="FF0000"/>
                </a:solidFill>
              </a:rPr>
              <a:t>T1</a:t>
            </a:r>
            <a:r>
              <a:rPr lang="zh-CN" altLang="en-US" sz="2400" b="1">
                <a:solidFill>
                  <a:srgbClr val="FF0000"/>
                </a:solidFill>
              </a:rPr>
              <a:t>上升沿将微指令打入微指令寄存器</a:t>
            </a:r>
            <a:endParaRPr lang="zh-CN" altLang="en-US" sz="2400" b="1">
              <a:solidFill>
                <a:srgbClr val="FF0000"/>
              </a:solidFill>
            </a:endParaRPr>
          </a:p>
        </p:txBody>
      </p:sp>
      <p:sp>
        <p:nvSpPr>
          <p:cNvPr id="7" name="文本框 6"/>
          <p:cNvSpPr txBox="1"/>
          <p:nvPr/>
        </p:nvSpPr>
        <p:spPr>
          <a:xfrm>
            <a:off x="2675890" y="1929130"/>
            <a:ext cx="3105785" cy="829945"/>
          </a:xfrm>
          <a:prstGeom prst="rect">
            <a:avLst/>
          </a:prstGeom>
          <a:noFill/>
        </p:spPr>
        <p:txBody>
          <a:bodyPr wrap="square" rtlCol="0">
            <a:spAutoFit/>
          </a:bodyPr>
          <a:p>
            <a:r>
              <a:rPr lang="en-US" altLang="zh-CN" sz="2400" b="1">
                <a:solidFill>
                  <a:srgbClr val="FF0000"/>
                </a:solidFill>
              </a:rPr>
              <a:t>T4</a:t>
            </a:r>
            <a:r>
              <a:rPr lang="zh-CN" altLang="en-US" sz="2400" b="1">
                <a:solidFill>
                  <a:srgbClr val="FF0000"/>
                </a:solidFill>
              </a:rPr>
              <a:t>间隔中读取下一条微指令</a:t>
            </a:r>
            <a:endParaRPr lang="zh-CN" altLang="en-US" sz="2400" b="1">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graphicFrame>
        <p:nvGraphicFramePr>
          <p:cNvPr id="2" name="对象 1"/>
          <p:cNvGraphicFramePr/>
          <p:nvPr/>
        </p:nvGraphicFramePr>
        <p:xfrm>
          <a:off x="5436235" y="-27305"/>
          <a:ext cx="3684905" cy="6804660"/>
        </p:xfrm>
        <a:graphic>
          <a:graphicData uri="http://schemas.openxmlformats.org/presentationml/2006/ole">
            <mc:AlternateContent xmlns:mc="http://schemas.openxmlformats.org/markup-compatibility/2006">
              <mc:Choice xmlns:v="urn:schemas-microsoft-com:vml" Requires="v">
                <p:oleObj spid="_x0000_s3" name="" r:id="rId1" imgW="5010150" imgH="11546840" progId="Paint.Picture">
                  <p:embed/>
                </p:oleObj>
              </mc:Choice>
              <mc:Fallback>
                <p:oleObj name="" r:id="rId1" imgW="5010150" imgH="11546840" progId="Paint.Picture">
                  <p:embed/>
                  <p:pic>
                    <p:nvPicPr>
                      <p:cNvPr id="0" name="图片 2"/>
                      <p:cNvPicPr/>
                      <p:nvPr/>
                    </p:nvPicPr>
                    <p:blipFill>
                      <a:blip r:embed="rId2"/>
                      <a:stretch>
                        <a:fillRect/>
                      </a:stretch>
                    </p:blipFill>
                    <p:spPr>
                      <a:xfrm>
                        <a:off x="5436235" y="-27305"/>
                        <a:ext cx="3684905" cy="6804660"/>
                      </a:xfrm>
                      <a:prstGeom prst="rect">
                        <a:avLst/>
                      </a:prstGeom>
                    </p:spPr>
                  </p:pic>
                </p:oleObj>
              </mc:Fallback>
            </mc:AlternateContent>
          </a:graphicData>
        </a:graphic>
      </p:graphicFrame>
      <p:sp>
        <p:nvSpPr>
          <p:cNvPr id="17" name="文本框 16"/>
          <p:cNvSpPr txBox="1"/>
          <p:nvPr/>
        </p:nvSpPr>
        <p:spPr>
          <a:xfrm>
            <a:off x="5360670" y="5876925"/>
            <a:ext cx="1724660" cy="706755"/>
          </a:xfrm>
          <a:prstGeom prst="rect">
            <a:avLst/>
          </a:prstGeom>
          <a:noFill/>
        </p:spPr>
        <p:txBody>
          <a:bodyPr wrap="square" rtlCol="0">
            <a:spAutoFit/>
          </a:bodyPr>
          <a:p>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PC </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初始化为</a:t>
            </a:r>
            <a:endPar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程序入口地址</a:t>
            </a:r>
            <a:endPar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4" name="文本框 3"/>
          <p:cNvSpPr txBox="1"/>
          <p:nvPr/>
        </p:nvSpPr>
        <p:spPr>
          <a:xfrm>
            <a:off x="7596505" y="2636520"/>
            <a:ext cx="1492250" cy="706755"/>
          </a:xfrm>
          <a:prstGeom prst="rect">
            <a:avLst/>
          </a:prstGeom>
          <a:noFill/>
        </p:spPr>
        <p:txBody>
          <a:bodyPr wrap="square" rtlCol="0">
            <a:spAutoFit/>
          </a:bodyPr>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初始化为</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0</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a:t>
            </a:r>
            <a:endPar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取指令</a:t>
            </a:r>
            <a:endPar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113030" y="123825"/>
            <a:ext cx="5541010" cy="706755"/>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访问</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CM</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，从</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0</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行取出</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RD(I)</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微指令，送</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uIP</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uMAR</a:t>
            </a:r>
            <a:endPar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6" name="文本框 5"/>
          <p:cNvSpPr txBox="1"/>
          <p:nvPr/>
        </p:nvSpPr>
        <p:spPr>
          <a:xfrm>
            <a:off x="251460" y="777875"/>
            <a:ext cx="5326380" cy="398780"/>
          </a:xfrm>
          <a:prstGeom prst="rect">
            <a:avLst/>
          </a:prstGeom>
          <a:noFill/>
        </p:spPr>
        <p:txBody>
          <a:bodyPr wrap="square" rtlCol="0">
            <a:spAutoFit/>
          </a:bodyPr>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②</a:t>
            </a:r>
            <a:r>
              <a:rPr 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发出控制信号</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 </a:t>
            </a:r>
            <a:r>
              <a:rPr 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从内存中取指令到</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IR</a:t>
            </a:r>
            <a:endPar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7" name="文本框 6"/>
          <p:cNvSpPr txBox="1"/>
          <p:nvPr/>
        </p:nvSpPr>
        <p:spPr>
          <a:xfrm>
            <a:off x="142875" y="1236345"/>
            <a:ext cx="5544185" cy="706755"/>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③</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在</a:t>
            </a:r>
            <a:r>
              <a:rPr 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控制信号的控制下，根据</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PC</a:t>
            </a:r>
            <a:r>
              <a:rPr 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从</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M</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中取出指令送</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IR</a:t>
            </a:r>
            <a:endPar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8" name="文本框 7"/>
          <p:cNvSpPr txBox="1"/>
          <p:nvPr/>
        </p:nvSpPr>
        <p:spPr>
          <a:xfrm>
            <a:off x="359410" y="1943100"/>
            <a:ext cx="5430520" cy="706755"/>
          </a:xfrm>
          <a:prstGeom prst="rect">
            <a:avLst/>
          </a:prstGeom>
          <a:noFill/>
        </p:spPr>
        <p:txBody>
          <a:bodyPr wrap="square" rtlCol="0">
            <a:spAutoFit/>
          </a:bodyPr>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④根据</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P</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位和</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OP</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码</a:t>
            </a:r>
            <a:r>
              <a:rPr 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，修改微地址为对应指令的微程序执行的首行地址</a:t>
            </a:r>
            <a:endParaRPr 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9" name="文本框 8"/>
          <p:cNvSpPr txBox="1"/>
          <p:nvPr/>
        </p:nvSpPr>
        <p:spPr>
          <a:xfrm>
            <a:off x="365125" y="2649855"/>
            <a:ext cx="5317490" cy="706755"/>
          </a:xfrm>
          <a:prstGeom prst="rect">
            <a:avLst/>
          </a:prstGeom>
          <a:noFill/>
        </p:spPr>
        <p:txBody>
          <a:bodyPr wrap="square" rtlCol="0">
            <a:sp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⑤依次取出</a:t>
            </a:r>
            <a:r>
              <a:rPr lang="en-US" altLang="zh-CN" sz="2000" b="1">
                <a:solidFill>
                  <a:srgbClr val="FF0000"/>
                </a:solidFill>
                <a:latin typeface="方正粗黑宋简体" panose="02000000000000000000" charset="-122"/>
                <a:ea typeface="方正粗黑宋简体" panose="02000000000000000000" charset="-122"/>
                <a:cs typeface="方正粗黑宋简体" panose="02000000000000000000" charset="-122"/>
              </a:rPr>
              <a:t>CM</a:t>
            </a:r>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rPr>
              <a:t>中该指令的所有微指令，发出微命令，让执行部件进行相应微操作</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0" name="文本框 9"/>
          <p:cNvSpPr txBox="1"/>
          <p:nvPr/>
        </p:nvSpPr>
        <p:spPr>
          <a:xfrm>
            <a:off x="162560" y="3356610"/>
            <a:ext cx="5627370" cy="706755"/>
          </a:xfrm>
          <a:prstGeom prst="rect">
            <a:avLst/>
          </a:prstGeom>
          <a:noFill/>
        </p:spPr>
        <p:txBody>
          <a:bodyPr wrap="square" rtlCol="0">
            <a:spAutoFit/>
          </a:bodyPr>
          <a:p>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⑥</a:t>
            </a:r>
            <a:r>
              <a:rPr 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当一条指令的所有微指令都以完成，则微地址</a:t>
            </a:r>
            <a:r>
              <a:rPr lang="en-US" altLang="zh-CN" sz="2000" b="1">
                <a:solidFill>
                  <a:srgbClr val="0000FF"/>
                </a:solidFill>
                <a:latin typeface="方正粗黑宋简体" panose="02000000000000000000" charset="-122"/>
                <a:ea typeface="方正粗黑宋简体" panose="02000000000000000000" charset="-122"/>
                <a:cs typeface="方正粗黑宋简体" panose="02000000000000000000" charset="-122"/>
              </a:rPr>
              <a:t>=0</a:t>
            </a:r>
            <a:r>
              <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rPr>
              <a:t>，即再次执行取指微操作，从内存中取出指令</a:t>
            </a:r>
            <a:endParaRPr lang="zh-CN" altLang="en-US" sz="20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11" name="文本框 10"/>
          <p:cNvSpPr txBox="1"/>
          <p:nvPr/>
        </p:nvSpPr>
        <p:spPr>
          <a:xfrm>
            <a:off x="6300470" y="1484630"/>
            <a:ext cx="43878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2" name="文本框 11"/>
          <p:cNvSpPr txBox="1"/>
          <p:nvPr/>
        </p:nvSpPr>
        <p:spPr>
          <a:xfrm>
            <a:off x="6300470" y="249301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3" name="文本框 12"/>
          <p:cNvSpPr txBox="1"/>
          <p:nvPr/>
        </p:nvSpPr>
        <p:spPr>
          <a:xfrm>
            <a:off x="6588125" y="908685"/>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4" name="文本框 13"/>
          <p:cNvSpPr txBox="1"/>
          <p:nvPr/>
        </p:nvSpPr>
        <p:spPr>
          <a:xfrm>
            <a:off x="7308215" y="318516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5" name="文本框 14"/>
          <p:cNvSpPr txBox="1"/>
          <p:nvPr/>
        </p:nvSpPr>
        <p:spPr>
          <a:xfrm>
            <a:off x="7783830" y="118364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①</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6" name="文本框 15"/>
          <p:cNvSpPr txBox="1"/>
          <p:nvPr/>
        </p:nvSpPr>
        <p:spPr>
          <a:xfrm>
            <a:off x="6876415" y="26035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②</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8" name="文本框 17"/>
          <p:cNvSpPr txBox="1"/>
          <p:nvPr/>
        </p:nvSpPr>
        <p:spPr>
          <a:xfrm>
            <a:off x="7371715" y="580517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③</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19" name="文本框 18"/>
          <p:cNvSpPr txBox="1"/>
          <p:nvPr/>
        </p:nvSpPr>
        <p:spPr>
          <a:xfrm>
            <a:off x="7286625" y="4364990"/>
            <a:ext cx="497205" cy="379095"/>
          </a:xfrm>
          <a:prstGeom prst="rect">
            <a:avLst/>
          </a:prstGeom>
          <a:noFill/>
        </p:spPr>
        <p:txBody>
          <a:bodyPr wrap="square" rtlCol="0" anchor="t">
            <a:noAutofit/>
          </a:bodyPr>
          <a:p>
            <a:r>
              <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③</a:t>
            </a:r>
            <a:endParaRPr lang="zh-CN" altLang="en-US" sz="2000" b="1">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0" name="文本框 19"/>
          <p:cNvSpPr txBox="1"/>
          <p:nvPr/>
        </p:nvSpPr>
        <p:spPr>
          <a:xfrm>
            <a:off x="6300470" y="3068955"/>
            <a:ext cx="497205" cy="379095"/>
          </a:xfrm>
          <a:prstGeom prst="rect">
            <a:avLst/>
          </a:prstGeom>
          <a:noFill/>
        </p:spPr>
        <p:txBody>
          <a:bodyPr wrap="square" rtlCol="0" anchor="t">
            <a:noAutofit/>
          </a:bodyPr>
          <a:p>
            <a:r>
              <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rPr>
              <a:t>④</a:t>
            </a:r>
            <a:endPar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2" name="文本框 21"/>
          <p:cNvSpPr txBox="1"/>
          <p:nvPr/>
        </p:nvSpPr>
        <p:spPr>
          <a:xfrm>
            <a:off x="6874510" y="2439035"/>
            <a:ext cx="497205" cy="379095"/>
          </a:xfrm>
          <a:prstGeom prst="rect">
            <a:avLst/>
          </a:prstGeom>
          <a:noFill/>
        </p:spPr>
        <p:txBody>
          <a:bodyPr wrap="square" rtlCol="0" anchor="t">
            <a:noAutofit/>
          </a:bodyPr>
          <a:p>
            <a:r>
              <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rPr>
              <a:t>⑤</a:t>
            </a:r>
            <a:endPar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3" name="文本框 22"/>
          <p:cNvSpPr txBox="1"/>
          <p:nvPr/>
        </p:nvSpPr>
        <p:spPr>
          <a:xfrm>
            <a:off x="6811010" y="1412875"/>
            <a:ext cx="497205" cy="379095"/>
          </a:xfrm>
          <a:prstGeom prst="rect">
            <a:avLst/>
          </a:prstGeom>
          <a:noFill/>
        </p:spPr>
        <p:txBody>
          <a:bodyPr wrap="square" rtlCol="0" anchor="t">
            <a:noAutofit/>
          </a:bodyPr>
          <a:p>
            <a:r>
              <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rPr>
              <a:t>⑤</a:t>
            </a:r>
            <a:endPar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4" name="文本框 23"/>
          <p:cNvSpPr txBox="1"/>
          <p:nvPr/>
        </p:nvSpPr>
        <p:spPr>
          <a:xfrm>
            <a:off x="7956550" y="1556385"/>
            <a:ext cx="497205" cy="379095"/>
          </a:xfrm>
          <a:prstGeom prst="rect">
            <a:avLst/>
          </a:prstGeom>
          <a:noFill/>
        </p:spPr>
        <p:txBody>
          <a:bodyPr wrap="square" rtlCol="0" anchor="t">
            <a:noAutofit/>
          </a:bodyPr>
          <a:p>
            <a:r>
              <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rPr>
              <a:t>⑤</a:t>
            </a:r>
            <a:endPar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sp>
        <p:nvSpPr>
          <p:cNvPr id="25" name="文本框 24"/>
          <p:cNvSpPr txBox="1"/>
          <p:nvPr/>
        </p:nvSpPr>
        <p:spPr>
          <a:xfrm>
            <a:off x="7668260" y="3187700"/>
            <a:ext cx="497205" cy="379095"/>
          </a:xfrm>
          <a:prstGeom prst="rect">
            <a:avLst/>
          </a:prstGeom>
          <a:noFill/>
        </p:spPr>
        <p:txBody>
          <a:bodyPr wrap="square" rtlCol="0" anchor="t">
            <a:noAutofit/>
          </a:bodyPr>
          <a:p>
            <a:r>
              <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rPr>
              <a:t>⑤</a:t>
            </a:r>
            <a:endParaRPr lang="zh-CN" altLang="en-US" sz="2000" b="1">
              <a:solidFill>
                <a:srgbClr val="FF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graphicFrame>
        <p:nvGraphicFramePr>
          <p:cNvPr id="26" name="对象 25"/>
          <p:cNvGraphicFramePr/>
          <p:nvPr/>
        </p:nvGraphicFramePr>
        <p:xfrm>
          <a:off x="138430" y="4364990"/>
          <a:ext cx="5171440" cy="2363470"/>
        </p:xfrm>
        <a:graphic>
          <a:graphicData uri="http://schemas.openxmlformats.org/presentationml/2006/ole">
            <mc:AlternateContent xmlns:mc="http://schemas.openxmlformats.org/markup-compatibility/2006">
              <mc:Choice xmlns:v="urn:schemas-microsoft-com:vml" Requires="v">
                <p:oleObj spid="_x0000_s27" name="" r:id="rId3" imgW="9709150" imgH="4044950" progId="Paint.Picture">
                  <p:embed/>
                </p:oleObj>
              </mc:Choice>
              <mc:Fallback>
                <p:oleObj name="" r:id="rId3" imgW="9709150" imgH="4044950" progId="Paint.Picture">
                  <p:embed/>
                  <p:pic>
                    <p:nvPicPr>
                      <p:cNvPr id="0" name="图片 4"/>
                      <p:cNvPicPr/>
                      <p:nvPr/>
                    </p:nvPicPr>
                    <p:blipFill>
                      <a:blip r:embed="rId4"/>
                      <a:stretch>
                        <a:fillRect/>
                      </a:stretch>
                    </p:blipFill>
                    <p:spPr>
                      <a:xfrm>
                        <a:off x="138430" y="4364990"/>
                        <a:ext cx="5171440" cy="2363470"/>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59396" name="Rectangle 3"/>
          <p:cNvSpPr/>
          <p:nvPr/>
        </p:nvSpPr>
        <p:spPr>
          <a:xfrm>
            <a:off x="113030" y="266065"/>
            <a:ext cx="1589405" cy="1198880"/>
          </a:xfrm>
          <a:prstGeom prst="rect">
            <a:avLst/>
          </a:prstGeom>
          <a:noFill/>
          <a:ln w="9525">
            <a:noFill/>
          </a:ln>
        </p:spPr>
        <p:txBody>
          <a:bodyPr wrap="square">
            <a:spAutoFit/>
          </a:bodyPr>
          <a:p>
            <a:r>
              <a:rPr lang="zh-CN" sz="2400" b="1">
                <a:solidFill>
                  <a:srgbClr val="FF0000"/>
                </a:solidFill>
                <a:latin typeface="Arial" panose="020B0604020202020204" pitchFamily="34" charset="0"/>
              </a:rPr>
              <a:t>总结：</a:t>
            </a:r>
            <a:endParaRPr lang="zh-CN" sz="2400" b="1">
              <a:solidFill>
                <a:srgbClr val="FF0000"/>
              </a:solidFill>
              <a:latin typeface="Arial" panose="020B0604020202020204" pitchFamily="34" charset="0"/>
            </a:endParaRPr>
          </a:p>
          <a:p>
            <a:r>
              <a:rPr lang="zh-CN" sz="2400" b="1" dirty="0">
                <a:solidFill>
                  <a:srgbClr val="FF0000"/>
                </a:solidFill>
                <a:latin typeface="Arial" panose="020B0604020202020204" pitchFamily="34" charset="0"/>
              </a:rPr>
              <a:t>微程序控制器原理</a:t>
            </a:r>
            <a:endParaRPr lang="zh-CN" sz="2400" b="1" dirty="0">
              <a:solidFill>
                <a:srgbClr val="FF0000"/>
              </a:solidFill>
              <a:latin typeface="Arial" panose="020B0604020202020204" pitchFamily="34" charset="0"/>
            </a:endParaRPr>
          </a:p>
        </p:txBody>
      </p:sp>
      <p:graphicFrame>
        <p:nvGraphicFramePr>
          <p:cNvPr id="2" name="对象 1"/>
          <p:cNvGraphicFramePr/>
          <p:nvPr/>
        </p:nvGraphicFramePr>
        <p:xfrm>
          <a:off x="6804660" y="1684020"/>
          <a:ext cx="2335530" cy="5117465"/>
        </p:xfrm>
        <a:graphic>
          <a:graphicData uri="http://schemas.openxmlformats.org/presentationml/2006/ole">
            <mc:AlternateContent xmlns:mc="http://schemas.openxmlformats.org/markup-compatibility/2006">
              <mc:Choice xmlns:v="urn:schemas-microsoft-com:vml" Requires="v">
                <p:oleObj spid="_x0000_s3" name="" r:id="rId1" imgW="5010150" imgH="11546840" progId="Paint.Picture">
                  <p:embed/>
                </p:oleObj>
              </mc:Choice>
              <mc:Fallback>
                <p:oleObj name="" r:id="rId1" imgW="5010150" imgH="11546840" progId="Paint.Picture">
                  <p:embed/>
                  <p:pic>
                    <p:nvPicPr>
                      <p:cNvPr id="0" name="图片 2"/>
                      <p:cNvPicPr/>
                      <p:nvPr/>
                    </p:nvPicPr>
                    <p:blipFill>
                      <a:blip r:embed="rId2"/>
                      <a:stretch>
                        <a:fillRect/>
                      </a:stretch>
                    </p:blipFill>
                    <p:spPr>
                      <a:xfrm>
                        <a:off x="6804660" y="1684020"/>
                        <a:ext cx="2335530" cy="5117465"/>
                      </a:xfrm>
                      <a:prstGeom prst="rect">
                        <a:avLst/>
                      </a:prstGeom>
                    </p:spPr>
                  </p:pic>
                </p:oleObj>
              </mc:Fallback>
            </mc:AlternateContent>
          </a:graphicData>
        </a:graphic>
      </p:graphicFrame>
      <p:graphicFrame>
        <p:nvGraphicFramePr>
          <p:cNvPr id="11" name="对象 10"/>
          <p:cNvGraphicFramePr/>
          <p:nvPr>
            <p:custDataLst>
              <p:tags r:id="rId3"/>
            </p:custDataLst>
          </p:nvPr>
        </p:nvGraphicFramePr>
        <p:xfrm>
          <a:off x="0" y="3841115"/>
          <a:ext cx="3059430" cy="2960370"/>
        </p:xfrm>
        <a:graphic>
          <a:graphicData uri="http://schemas.openxmlformats.org/presentationml/2006/ole">
            <mc:AlternateContent xmlns:mc="http://schemas.openxmlformats.org/markup-compatibility/2006">
              <mc:Choice xmlns:v="urn:schemas-microsoft-com:vml" Requires="v">
                <p:oleObj spid="_x0000_s12" name="" r:id="rId4" imgW="5118100" imgH="4705350" progId="Paint.Picture">
                  <p:embed/>
                </p:oleObj>
              </mc:Choice>
              <mc:Fallback>
                <p:oleObj name="" r:id="rId4" imgW="5118100" imgH="4705350" progId="Paint.Picture">
                  <p:embed/>
                  <p:pic>
                    <p:nvPicPr>
                      <p:cNvPr id="0" name="图片 2"/>
                      <p:cNvPicPr/>
                      <p:nvPr/>
                    </p:nvPicPr>
                    <p:blipFill>
                      <a:blip r:embed="rId5"/>
                      <a:srcRect l="798"/>
                      <a:stretch>
                        <a:fillRect/>
                      </a:stretch>
                    </p:blipFill>
                    <p:spPr>
                      <a:xfrm>
                        <a:off x="0" y="3841115"/>
                        <a:ext cx="3059430" cy="2960370"/>
                      </a:xfrm>
                      <a:prstGeom prst="rect">
                        <a:avLst/>
                      </a:prstGeom>
                    </p:spPr>
                  </p:pic>
                </p:oleObj>
              </mc:Fallback>
            </mc:AlternateContent>
          </a:graphicData>
        </a:graphic>
      </p:graphicFrame>
      <p:graphicFrame>
        <p:nvGraphicFramePr>
          <p:cNvPr id="13" name="对象 12"/>
          <p:cNvGraphicFramePr/>
          <p:nvPr/>
        </p:nvGraphicFramePr>
        <p:xfrm>
          <a:off x="2339975" y="116840"/>
          <a:ext cx="6174105" cy="1497330"/>
        </p:xfrm>
        <a:graphic>
          <a:graphicData uri="http://schemas.openxmlformats.org/presentationml/2006/ole">
            <mc:AlternateContent xmlns:mc="http://schemas.openxmlformats.org/markup-compatibility/2006">
              <mc:Choice xmlns:v="urn:schemas-microsoft-com:vml" Requires="v">
                <p:oleObj spid="_x0000_s14" name="" r:id="rId6" imgW="9273540" imgH="3765550" progId="Paint.Picture">
                  <p:embed/>
                </p:oleObj>
              </mc:Choice>
              <mc:Fallback>
                <p:oleObj name="" r:id="rId6" imgW="9273540" imgH="3765550" progId="Paint.Picture">
                  <p:embed/>
                  <p:pic>
                    <p:nvPicPr>
                      <p:cNvPr id="0" name="图片 2"/>
                      <p:cNvPicPr/>
                      <p:nvPr/>
                    </p:nvPicPr>
                    <p:blipFill>
                      <a:blip r:embed="rId7"/>
                      <a:stretch>
                        <a:fillRect/>
                      </a:stretch>
                    </p:blipFill>
                    <p:spPr>
                      <a:xfrm>
                        <a:off x="2339975" y="116840"/>
                        <a:ext cx="6174105" cy="1497330"/>
                      </a:xfrm>
                      <a:prstGeom prst="rect">
                        <a:avLst/>
                      </a:prstGeom>
                    </p:spPr>
                  </p:pic>
                </p:oleObj>
              </mc:Fallback>
            </mc:AlternateContent>
          </a:graphicData>
        </a:graphic>
      </p:graphicFrame>
      <p:graphicFrame>
        <p:nvGraphicFramePr>
          <p:cNvPr id="15" name="对象 14"/>
          <p:cNvGraphicFramePr/>
          <p:nvPr/>
        </p:nvGraphicFramePr>
        <p:xfrm>
          <a:off x="4850765" y="2276475"/>
          <a:ext cx="1953895" cy="4324350"/>
        </p:xfrm>
        <a:graphic>
          <a:graphicData uri="http://schemas.openxmlformats.org/presentationml/2006/ole">
            <mc:AlternateContent xmlns:mc="http://schemas.openxmlformats.org/markup-compatibility/2006">
              <mc:Choice xmlns:v="urn:schemas-microsoft-com:vml" Requires="v">
                <p:oleObj spid="_x0000_s16" name="" r:id="rId8" imgW="5035550" imgH="11724640" progId="Paint.Picture">
                  <p:embed/>
                </p:oleObj>
              </mc:Choice>
              <mc:Fallback>
                <p:oleObj name="" r:id="rId8" imgW="5035550" imgH="11724640" progId="Paint.Picture">
                  <p:embed/>
                  <p:pic>
                    <p:nvPicPr>
                      <p:cNvPr id="0" name="图片 6"/>
                      <p:cNvPicPr/>
                      <p:nvPr/>
                    </p:nvPicPr>
                    <p:blipFill>
                      <a:blip r:embed="rId9"/>
                      <a:stretch>
                        <a:fillRect/>
                      </a:stretch>
                    </p:blipFill>
                    <p:spPr>
                      <a:xfrm>
                        <a:off x="4850765" y="2276475"/>
                        <a:ext cx="1953895" cy="4324350"/>
                      </a:xfrm>
                      <a:prstGeom prst="rect">
                        <a:avLst/>
                      </a:prstGeom>
                    </p:spPr>
                  </p:pic>
                </p:oleObj>
              </mc:Fallback>
            </mc:AlternateContent>
          </a:graphicData>
        </a:graphic>
      </p:graphicFrame>
      <p:graphicFrame>
        <p:nvGraphicFramePr>
          <p:cNvPr id="18" name="对象 17"/>
          <p:cNvGraphicFramePr/>
          <p:nvPr/>
        </p:nvGraphicFramePr>
        <p:xfrm>
          <a:off x="35560" y="1772920"/>
          <a:ext cx="5013325" cy="1936115"/>
        </p:xfrm>
        <a:graphic>
          <a:graphicData uri="http://schemas.openxmlformats.org/presentationml/2006/ole">
            <mc:AlternateContent xmlns:mc="http://schemas.openxmlformats.org/markup-compatibility/2006">
              <mc:Choice xmlns:v="urn:schemas-microsoft-com:vml" Requires="v">
                <p:oleObj spid="_x0000_s19" name="" r:id="rId10" imgW="9709150" imgH="4044950" progId="Paint.Picture">
                  <p:embed/>
                </p:oleObj>
              </mc:Choice>
              <mc:Fallback>
                <p:oleObj name="" r:id="rId10" imgW="9709150" imgH="4044950" progId="Paint.Picture">
                  <p:embed/>
                  <p:pic>
                    <p:nvPicPr>
                      <p:cNvPr id="0" name="图片 4"/>
                      <p:cNvPicPr/>
                      <p:nvPr/>
                    </p:nvPicPr>
                    <p:blipFill>
                      <a:blip r:embed="rId11"/>
                      <a:stretch>
                        <a:fillRect/>
                      </a:stretch>
                    </p:blipFill>
                    <p:spPr>
                      <a:xfrm>
                        <a:off x="35560" y="1772920"/>
                        <a:ext cx="5013325" cy="1936115"/>
                      </a:xfrm>
                      <a:prstGeom prst="rect">
                        <a:avLst/>
                      </a:prstGeom>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0419"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.4.2  </a:t>
            </a:r>
            <a:r>
              <a:rPr lang="zh-CN" altLang="en-US" dirty="0">
                <a:solidFill>
                  <a:schemeClr val="tx1"/>
                </a:solidFill>
              </a:rPr>
              <a:t>微程序设计技术</a:t>
            </a:r>
            <a:endParaRPr lang="zh-CN" altLang="en-US" dirty="0">
              <a:solidFill>
                <a:schemeClr val="tx1"/>
              </a:solidFill>
            </a:endParaRPr>
          </a:p>
        </p:txBody>
      </p:sp>
      <p:sp>
        <p:nvSpPr>
          <p:cNvPr id="60420" name="Rectangle 3"/>
          <p:cNvSpPr>
            <a:spLocks noGrp="1"/>
          </p:cNvSpPr>
          <p:nvPr>
            <p:ph idx="1"/>
          </p:nvPr>
        </p:nvSpPr>
        <p:spPr>
          <a:xfrm>
            <a:off x="323215" y="836613"/>
            <a:ext cx="8229600" cy="4411662"/>
          </a:xfrm>
        </p:spPr>
        <p:txBody>
          <a:bodyPr vert="horz" wrap="square" lIns="91440" tIns="45720" rIns="91440" bIns="45720" anchor="t"/>
          <a:p>
            <a:pPr eaLnBrk="1" hangingPunct="1">
              <a:lnSpc>
                <a:spcPct val="120000"/>
              </a:lnSpc>
              <a:buNone/>
            </a:pPr>
            <a:r>
              <a:rPr lang="zh-CN" altLang="en-US" dirty="0"/>
              <a:t>设计微指令应当追求的目标</a:t>
            </a:r>
            <a:endParaRPr lang="zh-CN" altLang="en-US" dirty="0"/>
          </a:p>
          <a:p>
            <a:pPr lvl="1" eaLnBrk="1" hangingPunct="1">
              <a:lnSpc>
                <a:spcPct val="120000"/>
              </a:lnSpc>
            </a:pPr>
            <a:r>
              <a:rPr lang="zh-CN" altLang="en-US" dirty="0"/>
              <a:t>有利于缩</a:t>
            </a:r>
            <a:r>
              <a:rPr lang="zh-CN" altLang="en-US" dirty="0">
                <a:solidFill>
                  <a:srgbClr val="FF0000"/>
                </a:solidFill>
              </a:rPr>
              <a:t>短</a:t>
            </a:r>
            <a:r>
              <a:rPr lang="zh-CN" altLang="en-US" dirty="0"/>
              <a:t>微指令的长度</a:t>
            </a:r>
            <a:endParaRPr lang="zh-CN" altLang="en-US" dirty="0"/>
          </a:p>
          <a:p>
            <a:pPr lvl="1" eaLnBrk="1" hangingPunct="1">
              <a:lnSpc>
                <a:spcPct val="120000"/>
              </a:lnSpc>
            </a:pPr>
            <a:r>
              <a:rPr lang="zh-CN" altLang="en-US" dirty="0"/>
              <a:t>有利于缩</a:t>
            </a:r>
            <a:r>
              <a:rPr lang="zh-CN" altLang="en-US" dirty="0">
                <a:solidFill>
                  <a:srgbClr val="FF0000"/>
                </a:solidFill>
              </a:rPr>
              <a:t>小</a:t>
            </a:r>
            <a:r>
              <a:rPr lang="en-US" altLang="zh-CN"/>
              <a:t>CM</a:t>
            </a:r>
            <a:r>
              <a:rPr lang="zh-CN" altLang="en-US" dirty="0"/>
              <a:t>的容量</a:t>
            </a:r>
            <a:endParaRPr lang="zh-CN" altLang="en-US" dirty="0"/>
          </a:p>
          <a:p>
            <a:pPr lvl="1" eaLnBrk="1" hangingPunct="1">
              <a:lnSpc>
                <a:spcPct val="120000"/>
              </a:lnSpc>
            </a:pPr>
            <a:r>
              <a:rPr lang="zh-CN" altLang="en-US" dirty="0"/>
              <a:t>有利于提高微程序的执行速度</a:t>
            </a:r>
            <a:r>
              <a:rPr lang="en-US" altLang="zh-CN" dirty="0"/>
              <a:t>(</a:t>
            </a:r>
            <a:r>
              <a:rPr lang="zh-CN" altLang="en-US" dirty="0">
                <a:solidFill>
                  <a:srgbClr val="FF0000"/>
                </a:solidFill>
              </a:rPr>
              <a:t>快</a:t>
            </a:r>
            <a:r>
              <a:rPr lang="en-US" altLang="zh-CN" dirty="0"/>
              <a:t>)</a:t>
            </a:r>
            <a:endParaRPr lang="zh-CN" altLang="en-US" dirty="0"/>
          </a:p>
          <a:p>
            <a:pPr lvl="1" eaLnBrk="1" hangingPunct="1">
              <a:lnSpc>
                <a:spcPct val="120000"/>
              </a:lnSpc>
            </a:pPr>
            <a:r>
              <a:rPr lang="zh-CN" altLang="en-US" dirty="0"/>
              <a:t>有利于对微指令的修改</a:t>
            </a:r>
            <a:endParaRPr lang="zh-CN" altLang="en-US" dirty="0"/>
          </a:p>
          <a:p>
            <a:pPr lvl="1" eaLnBrk="1" hangingPunct="1">
              <a:lnSpc>
                <a:spcPct val="120000"/>
              </a:lnSpc>
            </a:pPr>
            <a:r>
              <a:rPr lang="zh-CN" altLang="en-US" dirty="0"/>
              <a:t>有利于提高微程序设计的灵活性</a:t>
            </a:r>
            <a:endParaRPr lang="zh-CN" altLang="en-US" dirty="0"/>
          </a:p>
        </p:txBody>
      </p:sp>
      <p:graphicFrame>
        <p:nvGraphicFramePr>
          <p:cNvPr id="18" name="对象 17"/>
          <p:cNvGraphicFramePr/>
          <p:nvPr/>
        </p:nvGraphicFramePr>
        <p:xfrm>
          <a:off x="3361690" y="4286250"/>
          <a:ext cx="5719445" cy="2419350"/>
        </p:xfrm>
        <a:graphic>
          <a:graphicData uri="http://schemas.openxmlformats.org/presentationml/2006/ole">
            <mc:AlternateContent xmlns:mc="http://schemas.openxmlformats.org/markup-compatibility/2006">
              <mc:Choice xmlns:v="urn:schemas-microsoft-com:vml" Requires="v">
                <p:oleObj spid="_x0000_s19"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361690" y="4286250"/>
                        <a:ext cx="5719445" cy="2419350"/>
                      </a:xfrm>
                      <a:prstGeom prst="rect">
                        <a:avLst/>
                      </a:prstGeom>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1443"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.4.2  </a:t>
            </a:r>
            <a:r>
              <a:rPr lang="zh-CN" altLang="en-US" dirty="0">
                <a:solidFill>
                  <a:schemeClr val="tx1"/>
                </a:solidFill>
              </a:rPr>
              <a:t>微程序设计技术</a:t>
            </a:r>
            <a:endParaRPr lang="zh-CN" altLang="en-US" dirty="0">
              <a:solidFill>
                <a:schemeClr val="tx1"/>
              </a:solidFill>
            </a:endParaRPr>
          </a:p>
        </p:txBody>
      </p:sp>
      <p:sp>
        <p:nvSpPr>
          <p:cNvPr id="61444" name="Rectangle 3" descr="7b0a20202020227461726765744d6f64756c65223a20226b6f6e6c696e65666f6e7473220a7d0a"/>
          <p:cNvSpPr>
            <a:spLocks noGrp="1"/>
          </p:cNvSpPr>
          <p:nvPr>
            <p:ph idx="1"/>
          </p:nvPr>
        </p:nvSpPr>
        <p:spPr>
          <a:xfrm>
            <a:off x="140335" y="764540"/>
            <a:ext cx="8546465" cy="5941060"/>
          </a:xfrm>
        </p:spPr>
        <p:txBody>
          <a:bodyPr vert="horz" wrap="square" lIns="91440" tIns="45720" rIns="91440" bIns="45720" anchor="t"/>
          <a:p>
            <a:pPr eaLnBrk="1" hangingPunct="1">
              <a:buNone/>
            </a:pPr>
            <a:r>
              <a:rPr lang="en-US" altLang="zh-CN" sz="2400"/>
              <a:t>1</a:t>
            </a:r>
            <a:r>
              <a:rPr lang="zh-CN" altLang="en-US" sz="2400" dirty="0"/>
              <a:t>、微命令的编码方法</a:t>
            </a:r>
            <a:endParaRPr lang="zh-CN" altLang="en-US" sz="2400" dirty="0"/>
          </a:p>
          <a:p>
            <a:pPr eaLnBrk="1" hangingPunct="1">
              <a:buNone/>
            </a:pPr>
            <a:r>
              <a:rPr lang="en-US" altLang="zh-CN" sz="2400" dirty="0">
                <a:solidFill>
                  <a:srgbClr val="FF0000"/>
                </a:solidFill>
              </a:rPr>
              <a:t>   1) </a:t>
            </a:r>
            <a:r>
              <a:rPr lang="zh-CN" altLang="en-US" sz="2400" dirty="0">
                <a:solidFill>
                  <a:srgbClr val="FF0000"/>
                </a:solidFill>
              </a:rPr>
              <a:t>直接表示法：</a:t>
            </a:r>
            <a:r>
              <a:rPr lang="zh-CN" altLang="en-US" sz="2400" dirty="0"/>
              <a:t>每一位代表</a:t>
            </a:r>
            <a:endParaRPr lang="zh-CN" altLang="en-US" sz="2400" dirty="0"/>
          </a:p>
          <a:p>
            <a:pPr marL="344170" lvl="1" indent="0" eaLnBrk="1" hangingPunct="1">
              <a:buNone/>
            </a:pPr>
            <a:r>
              <a:rPr lang="zh-CN" altLang="en-US" sz="2400" dirty="0"/>
              <a:t> </a:t>
            </a:r>
            <a:r>
              <a:rPr lang="en-US" altLang="zh-CN" sz="2400" dirty="0"/>
              <a:t>              </a:t>
            </a:r>
            <a:r>
              <a:rPr lang="zh-CN" altLang="en-US" sz="2400" dirty="0"/>
              <a:t>一个微命令</a:t>
            </a:r>
            <a:endParaRPr lang="zh-CN" altLang="en-US" sz="2400" dirty="0"/>
          </a:p>
          <a:p>
            <a:pPr marL="344170" lvl="1" indent="0" eaLnBrk="1" hangingPunct="1">
              <a:buNone/>
            </a:pPr>
            <a:r>
              <a:rPr lang="en-US" altLang="zh-CN" sz="2400" dirty="0">
                <a:solidFill>
                  <a:srgbClr val="0000FF"/>
                </a:solidFill>
              </a:rPr>
              <a:t>   </a:t>
            </a:r>
            <a:r>
              <a:rPr lang="zh-CN" altLang="en-US" sz="2400" dirty="0">
                <a:solidFill>
                  <a:srgbClr val="0000FF"/>
                </a:solidFill>
              </a:rPr>
              <a:t>特点：</a:t>
            </a:r>
            <a:r>
              <a:rPr lang="zh-CN" altLang="en-US" sz="2400" dirty="0">
                <a:solidFill>
                  <a:schemeClr val="tx1"/>
                </a:solidFill>
              </a:rPr>
              <a:t>简单直观，不用译码，</a:t>
            </a:r>
            <a:endParaRPr lang="zh-CN" altLang="en-US" sz="2400" dirty="0">
              <a:solidFill>
                <a:schemeClr val="tx1"/>
              </a:solidFill>
            </a:endParaRPr>
          </a:p>
          <a:p>
            <a:pPr marL="344170" lvl="1" indent="0" eaLnBrk="1" hangingPunct="1">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但微指令字长较长</a:t>
            </a:r>
            <a:endParaRPr lang="zh-CN" altLang="en-US" sz="2400" dirty="0">
              <a:solidFill>
                <a:schemeClr val="tx1"/>
              </a:solidFill>
            </a:endParaRPr>
          </a:p>
          <a:p>
            <a:pPr marL="344170" lvl="1" indent="0" eaLnBrk="1" hangingPunct="1">
              <a:buNone/>
            </a:pPr>
            <a:r>
              <a:rPr lang="en-US" altLang="zh-CN" sz="2400" dirty="0">
                <a:solidFill>
                  <a:srgbClr val="FF0000"/>
                </a:solidFill>
              </a:rPr>
              <a:t>2</a:t>
            </a:r>
            <a:r>
              <a:rPr lang="zh-CN" altLang="en-US" sz="2400" dirty="0">
                <a:solidFill>
                  <a:srgbClr val="FF0000"/>
                </a:solidFill>
              </a:rPr>
              <a:t>）编码表</a:t>
            </a:r>
            <a:r>
              <a:rPr lang="zh-CN" altLang="en-US" sz="2400" dirty="0">
                <a:solidFill>
                  <a:srgbClr val="FF3300"/>
                </a:solidFill>
              </a:rPr>
              <a:t>示法：</a:t>
            </a:r>
            <a:r>
              <a:rPr lang="zh-CN" altLang="en-US" sz="2400" dirty="0">
                <a:solidFill>
                  <a:schemeClr val="tx1"/>
                </a:solidFill>
              </a:rPr>
              <a:t>一组相斥的微命令信号组成一个小组</a:t>
            </a:r>
            <a:r>
              <a:rPr lang="en-US" altLang="zh-CN" sz="2400" dirty="0">
                <a:solidFill>
                  <a:schemeClr val="tx1"/>
                </a:solidFill>
              </a:rPr>
              <a:t>/</a:t>
            </a:r>
            <a:r>
              <a:rPr lang="zh-CN" altLang="en-US" sz="2400" dirty="0">
                <a:solidFill>
                  <a:schemeClr val="tx1"/>
                </a:solidFill>
              </a:rPr>
              <a:t>字段，小组</a:t>
            </a:r>
            <a:r>
              <a:rPr lang="en-US" altLang="zh-CN" sz="2400" dirty="0">
                <a:solidFill>
                  <a:schemeClr val="tx1"/>
                </a:solidFill>
              </a:rPr>
              <a:t>/</a:t>
            </a:r>
            <a:r>
              <a:rPr lang="zh-CN" altLang="en-US" sz="2400" dirty="0">
                <a:solidFill>
                  <a:schemeClr val="tx1"/>
                </a:solidFill>
              </a:rPr>
              <a:t>字段内经过译码器进行译码，</a:t>
            </a:r>
            <a:endParaRPr lang="zh-CN" altLang="en-US" sz="2400" dirty="0">
              <a:solidFill>
                <a:schemeClr val="tx1"/>
              </a:solidFill>
            </a:endParaRPr>
          </a:p>
          <a:p>
            <a:pPr marL="344170" lvl="1" indent="0" eaLnBrk="1" hangingPunct="1">
              <a:buNone/>
            </a:pPr>
            <a:r>
              <a:rPr lang="zh-CN" altLang="en-US" sz="2400" dirty="0">
                <a:solidFill>
                  <a:schemeClr val="tx1"/>
                </a:solidFill>
              </a:rPr>
              <a:t> </a:t>
            </a:r>
            <a:r>
              <a:rPr lang="en-US" altLang="zh-CN" sz="2400" dirty="0">
                <a:solidFill>
                  <a:schemeClr val="tx1"/>
                </a:solidFill>
              </a:rPr>
              <a:t> </a:t>
            </a:r>
            <a:r>
              <a:rPr lang="zh-CN" altLang="en-US" sz="2400" dirty="0">
                <a:solidFill>
                  <a:schemeClr val="tx1"/>
                </a:solidFill>
              </a:rPr>
              <a:t>如</a:t>
            </a:r>
            <a:r>
              <a:rPr lang="en-US" altLang="zh-CN" sz="2400" dirty="0">
                <a:solidFill>
                  <a:schemeClr val="tx1"/>
                </a:solidFill>
              </a:rPr>
              <a:t>3</a:t>
            </a:r>
            <a:r>
              <a:rPr lang="zh-CN" altLang="en-US" sz="2400" dirty="0">
                <a:solidFill>
                  <a:schemeClr val="tx1"/>
                </a:solidFill>
              </a:rPr>
              <a:t>位二进制可以表示</a:t>
            </a:r>
            <a:r>
              <a:rPr lang="en-US" altLang="zh-CN" sz="2400" dirty="0">
                <a:solidFill>
                  <a:schemeClr val="tx1"/>
                </a:solidFill>
              </a:rPr>
              <a:t>7</a:t>
            </a:r>
            <a:r>
              <a:rPr lang="zh-CN" altLang="en-US" sz="2400" dirty="0">
                <a:solidFill>
                  <a:schemeClr val="tx1"/>
                </a:solidFill>
              </a:rPr>
              <a:t>个微命令</a:t>
            </a:r>
            <a:r>
              <a:rPr lang="zh-CN" altLang="en-US" sz="2400" dirty="0">
                <a:solidFill>
                  <a:srgbClr val="FF3300"/>
                </a:solidFill>
                <a:latin typeface="汉仪雅酷黑简" panose="00020600040101010101" charset="-122"/>
                <a:ea typeface="汉仪雅酷黑简" panose="00020600040101010101" charset="-122"/>
                <a:cs typeface="汉仪雅酷黑简" panose="00020600040101010101" charset="-122"/>
                <a:sym typeface="汉仪雅酷黑简" panose="00020600040101010101" charset="-122"/>
              </a:rPr>
              <a:t>（为什么不是</a:t>
            </a:r>
            <a:r>
              <a:rPr lang="en-US" altLang="zh-CN" sz="2400" dirty="0">
                <a:solidFill>
                  <a:srgbClr val="FF3300"/>
                </a:solidFill>
                <a:latin typeface="汉仪雅酷黑简" panose="00020600040101010101" charset="-122"/>
                <a:ea typeface="汉仪雅酷黑简" panose="00020600040101010101" charset="-122"/>
                <a:cs typeface="汉仪雅酷黑简" panose="00020600040101010101" charset="-122"/>
                <a:sym typeface="汉仪雅酷黑简" panose="00020600040101010101" charset="-122"/>
              </a:rPr>
              <a:t>8</a:t>
            </a:r>
            <a:r>
              <a:rPr lang="zh-CN" altLang="en-US" sz="2400" dirty="0">
                <a:solidFill>
                  <a:srgbClr val="FF3300"/>
                </a:solidFill>
                <a:latin typeface="汉仪雅酷黑简" panose="00020600040101010101" charset="-122"/>
                <a:ea typeface="汉仪雅酷黑简" panose="00020600040101010101" charset="-122"/>
                <a:cs typeface="汉仪雅酷黑简" panose="00020600040101010101" charset="-122"/>
                <a:sym typeface="汉仪雅酷黑简" panose="00020600040101010101" charset="-122"/>
              </a:rPr>
              <a:t>个？）</a:t>
            </a:r>
            <a:endParaRPr lang="zh-CN" altLang="en-US" sz="2400" dirty="0"/>
          </a:p>
          <a:p>
            <a:pPr eaLnBrk="1" hangingPunct="1">
              <a:buNone/>
            </a:pPr>
            <a:r>
              <a:rPr lang="en-US" altLang="zh-CN" sz="2400"/>
              <a:t>   </a:t>
            </a:r>
            <a:r>
              <a:rPr lang="zh-CN" altLang="en-US" sz="2400"/>
              <a:t>特点：</a:t>
            </a:r>
            <a:r>
              <a:rPr lang="zh-CN" altLang="en-US" sz="2400">
                <a:solidFill>
                  <a:schemeClr val="tx1"/>
                </a:solidFill>
              </a:rPr>
              <a:t>微指令字长大大缩短，但增加译码，执行速度变慢</a:t>
            </a:r>
            <a:endParaRPr lang="zh-CN" altLang="en-US" sz="2400">
              <a:solidFill>
                <a:schemeClr val="tx1"/>
              </a:solidFill>
            </a:endParaRPr>
          </a:p>
          <a:p>
            <a:pPr marL="571500" indent="-571500" eaLnBrk="1" hangingPunct="1">
              <a:buNone/>
            </a:pPr>
            <a:r>
              <a:rPr lang="en-US" altLang="zh-CN" sz="2400"/>
              <a:t> </a:t>
            </a:r>
            <a:r>
              <a:rPr lang="en-US" altLang="zh-CN" sz="2400">
                <a:solidFill>
                  <a:srgbClr val="FF0000"/>
                </a:solidFill>
              </a:rPr>
              <a:t> 3</a:t>
            </a:r>
            <a:r>
              <a:rPr lang="zh-CN" altLang="en-US" sz="2400">
                <a:solidFill>
                  <a:srgbClr val="FF0000"/>
                </a:solidFill>
              </a:rPr>
              <a:t>）</a:t>
            </a:r>
            <a:r>
              <a:rPr lang="zh-CN" altLang="en-US" sz="2400" dirty="0">
                <a:solidFill>
                  <a:srgbClr val="FF0000"/>
                </a:solidFill>
                <a:sym typeface="+mn-ea"/>
              </a:rPr>
              <a:t>混合表示法：直接法</a:t>
            </a:r>
            <a:r>
              <a:rPr lang="en-US" altLang="zh-CN" sz="2400" dirty="0">
                <a:solidFill>
                  <a:srgbClr val="FF0000"/>
                </a:solidFill>
                <a:sym typeface="+mn-ea"/>
              </a:rPr>
              <a:t>+</a:t>
            </a:r>
            <a:r>
              <a:rPr lang="zh-CN" altLang="en-US" sz="2400" dirty="0">
                <a:solidFill>
                  <a:srgbClr val="FF0000"/>
                </a:solidFill>
                <a:sym typeface="+mn-ea"/>
              </a:rPr>
              <a:t>编码法。</a:t>
            </a:r>
            <a:endParaRPr lang="zh-CN" altLang="en-US" sz="2400" dirty="0">
              <a:solidFill>
                <a:schemeClr val="tx1"/>
              </a:solidFill>
            </a:endParaRPr>
          </a:p>
          <a:p>
            <a:pPr marL="571500" indent="-571500" eaLnBrk="1" hangingPunct="1">
              <a:buNone/>
            </a:pPr>
            <a:r>
              <a:rPr lang="en-US" altLang="zh-CN" sz="2400" dirty="0">
                <a:solidFill>
                  <a:srgbClr val="FF00FF"/>
                </a:solidFill>
                <a:sym typeface="+mn-ea"/>
              </a:rPr>
              <a:t>   </a:t>
            </a:r>
            <a:r>
              <a:rPr lang="zh-CN" altLang="en-US" sz="2400" dirty="0">
                <a:solidFill>
                  <a:srgbClr val="FF00FF"/>
                </a:solidFill>
                <a:sym typeface="+mn-ea"/>
              </a:rPr>
              <a:t>特点：</a:t>
            </a:r>
            <a:r>
              <a:rPr lang="zh-CN" altLang="en-US" sz="2400" dirty="0">
                <a:solidFill>
                  <a:schemeClr val="tx1"/>
                </a:solidFill>
                <a:sym typeface="+mn-ea"/>
              </a:rPr>
              <a:t>综合考虑</a:t>
            </a:r>
            <a:endParaRPr lang="zh-CN" altLang="en-US" sz="2400" dirty="0">
              <a:solidFill>
                <a:schemeClr val="tx1"/>
              </a:solidFill>
              <a:sym typeface="+mn-ea"/>
            </a:endParaRPr>
          </a:p>
          <a:p>
            <a:pPr marL="571500" indent="-571500" eaLnBrk="1" hangingPunct="1">
              <a:buNone/>
            </a:pPr>
            <a:r>
              <a:rPr lang="en-US" altLang="zh-CN" sz="2400" dirty="0">
                <a:solidFill>
                  <a:schemeClr val="tx1"/>
                </a:solidFill>
                <a:sym typeface="+mn-ea"/>
              </a:rPr>
              <a:t>      </a:t>
            </a:r>
            <a:r>
              <a:rPr lang="zh-CN" altLang="en-US" sz="2400" dirty="0">
                <a:solidFill>
                  <a:schemeClr val="tx1"/>
                </a:solidFill>
                <a:sym typeface="+mn-ea"/>
              </a:rPr>
              <a:t>微指令字长、灵活性</a:t>
            </a:r>
            <a:endParaRPr lang="zh-CN" altLang="en-US" sz="2400" dirty="0">
              <a:solidFill>
                <a:schemeClr val="tx1"/>
              </a:solidFill>
              <a:sym typeface="+mn-ea"/>
            </a:endParaRPr>
          </a:p>
          <a:p>
            <a:pPr marL="571500" indent="-571500" eaLnBrk="1" hangingPunct="1">
              <a:buNone/>
            </a:pPr>
            <a:r>
              <a:rPr lang="en-US" altLang="zh-CN" sz="2400" dirty="0">
                <a:solidFill>
                  <a:schemeClr val="tx1"/>
                </a:solidFill>
                <a:sym typeface="+mn-ea"/>
              </a:rPr>
              <a:t>      </a:t>
            </a:r>
            <a:r>
              <a:rPr lang="zh-CN" altLang="en-US" sz="2400" dirty="0">
                <a:solidFill>
                  <a:schemeClr val="tx1"/>
                </a:solidFill>
                <a:sym typeface="+mn-ea"/>
              </a:rPr>
              <a:t>执行微指令速度</a:t>
            </a:r>
            <a:endParaRPr lang="en-US" altLang="zh-CN" sz="2400">
              <a:solidFill>
                <a:schemeClr val="tx1"/>
              </a:solidFill>
            </a:endParaRPr>
          </a:p>
          <a:p>
            <a:pPr eaLnBrk="1" hangingPunct="1">
              <a:buNone/>
            </a:pPr>
            <a:endParaRPr lang="zh-CN" altLang="en-US" sz="2400">
              <a:solidFill>
                <a:srgbClr val="FF0000"/>
              </a:solidFill>
            </a:endParaRPr>
          </a:p>
        </p:txBody>
      </p:sp>
      <p:pic>
        <p:nvPicPr>
          <p:cNvPr id="61445" name="Picture 4" descr="jxnr672"/>
          <p:cNvPicPr>
            <a:picLocks noChangeAspect="1"/>
          </p:cNvPicPr>
          <p:nvPr/>
        </p:nvPicPr>
        <p:blipFill>
          <a:blip r:embed="rId1"/>
          <a:stretch>
            <a:fillRect/>
          </a:stretch>
        </p:blipFill>
        <p:spPr>
          <a:xfrm>
            <a:off x="5004435" y="1124585"/>
            <a:ext cx="3935730" cy="1710690"/>
          </a:xfrm>
          <a:prstGeom prst="rect">
            <a:avLst/>
          </a:prstGeom>
          <a:noFill/>
          <a:ln w="9525">
            <a:noFill/>
          </a:ln>
        </p:spPr>
      </p:pic>
      <p:graphicFrame>
        <p:nvGraphicFramePr>
          <p:cNvPr id="2" name="对象 1"/>
          <p:cNvGraphicFramePr/>
          <p:nvPr/>
        </p:nvGraphicFramePr>
        <p:xfrm>
          <a:off x="3898900" y="5085080"/>
          <a:ext cx="5245100" cy="1690370"/>
        </p:xfrm>
        <a:graphic>
          <a:graphicData uri="http://schemas.openxmlformats.org/presentationml/2006/ole">
            <mc:AlternateContent xmlns:mc="http://schemas.openxmlformats.org/markup-compatibility/2006">
              <mc:Choice xmlns:v="urn:schemas-microsoft-com:vml" Requires="v">
                <p:oleObj spid="_x0000_s3" name="" r:id="rId2" imgW="10928350" imgH="5067300" progId="Paint.Picture">
                  <p:embed/>
                </p:oleObj>
              </mc:Choice>
              <mc:Fallback>
                <p:oleObj name="" r:id="rId2" imgW="10928350" imgH="5067300" progId="Paint.Picture">
                  <p:embed/>
                  <p:pic>
                    <p:nvPicPr>
                      <p:cNvPr id="0" name="图片 2"/>
                      <p:cNvPicPr/>
                      <p:nvPr/>
                    </p:nvPicPr>
                    <p:blipFill>
                      <a:blip r:embed="rId3"/>
                      <a:stretch>
                        <a:fillRect/>
                      </a:stretch>
                    </p:blipFill>
                    <p:spPr>
                      <a:xfrm>
                        <a:off x="3898900" y="5085080"/>
                        <a:ext cx="5245100" cy="1690370"/>
                      </a:xfrm>
                      <a:prstGeom prst="rect">
                        <a:avLst/>
                      </a:prstGeom>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4515"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.4.2  </a:t>
            </a:r>
            <a:r>
              <a:rPr lang="zh-CN" altLang="en-US" dirty="0">
                <a:solidFill>
                  <a:schemeClr val="tx1"/>
                </a:solidFill>
              </a:rPr>
              <a:t>微程序设计技术</a:t>
            </a:r>
            <a:endParaRPr lang="zh-CN" altLang="en-US" b="0" dirty="0"/>
          </a:p>
        </p:txBody>
      </p:sp>
      <p:sp>
        <p:nvSpPr>
          <p:cNvPr id="64516" name="Rectangle 3"/>
          <p:cNvSpPr>
            <a:spLocks noGrp="1"/>
          </p:cNvSpPr>
          <p:nvPr>
            <p:ph idx="1"/>
          </p:nvPr>
        </p:nvSpPr>
        <p:spPr/>
        <p:txBody>
          <a:bodyPr vert="horz" wrap="square" lIns="91440" tIns="45720" rIns="91440" bIns="45720" anchor="t"/>
          <a:p>
            <a:pPr eaLnBrk="1" hangingPunct="1">
              <a:buNone/>
            </a:pPr>
            <a:r>
              <a:rPr lang="en-US" altLang="zh-CN" sz="2800"/>
              <a:t>2</a:t>
            </a:r>
            <a:r>
              <a:rPr lang="zh-CN" altLang="en-US" sz="2800" dirty="0"/>
              <a:t>、微地址的形成方法</a:t>
            </a:r>
            <a:r>
              <a:rPr lang="en-US" altLang="zh-CN" sz="2800" dirty="0"/>
              <a:t>:</a:t>
            </a:r>
            <a:endParaRPr lang="en-US" altLang="zh-CN" sz="2800" dirty="0"/>
          </a:p>
          <a:p>
            <a:pPr eaLnBrk="1" hangingPunct="1">
              <a:buNone/>
            </a:pPr>
            <a:r>
              <a:rPr lang="en-US" altLang="zh-CN" sz="2800" dirty="0"/>
              <a:t>   </a:t>
            </a:r>
            <a:r>
              <a:rPr lang="zh-CN" altLang="en-US" sz="2800" dirty="0">
                <a:solidFill>
                  <a:schemeClr val="tx1"/>
                </a:solidFill>
              </a:rPr>
              <a:t>如何确定下一条微指令的地址</a:t>
            </a:r>
            <a:endParaRPr lang="zh-CN" altLang="en-US" sz="2800" dirty="0"/>
          </a:p>
          <a:p>
            <a:pPr eaLnBrk="1" hangingPunct="1"/>
            <a:r>
              <a:rPr lang="zh-CN" altLang="en-US" sz="2800" dirty="0">
                <a:solidFill>
                  <a:srgbClr val="0000FF"/>
                </a:solidFill>
              </a:rPr>
              <a:t>两种方式</a:t>
            </a:r>
            <a:endParaRPr lang="zh-CN" altLang="en-US" sz="2800" dirty="0"/>
          </a:p>
          <a:p>
            <a:pPr lvl="1" eaLnBrk="1" hangingPunct="1">
              <a:buFont typeface="Wingdings" panose="05000000000000000000" pitchFamily="2" charset="2"/>
              <a:buChar char="Ø"/>
            </a:pPr>
            <a:r>
              <a:rPr lang="zh-CN" altLang="en-US" sz="2800" dirty="0">
                <a:solidFill>
                  <a:srgbClr val="FF0000"/>
                </a:solidFill>
              </a:rPr>
              <a:t>计数器的方式</a:t>
            </a:r>
            <a:endParaRPr lang="zh-CN" altLang="en-US" sz="2800" dirty="0">
              <a:solidFill>
                <a:srgbClr val="FF0000"/>
              </a:solidFill>
            </a:endParaRPr>
          </a:p>
          <a:p>
            <a:pPr lvl="1" eaLnBrk="1" hangingPunct="1">
              <a:buFont typeface="Wingdings" panose="05000000000000000000" pitchFamily="2" charset="2"/>
              <a:buChar char="Ø"/>
            </a:pPr>
            <a:r>
              <a:rPr lang="zh-CN" altLang="en-US" sz="2800" dirty="0">
                <a:solidFill>
                  <a:srgbClr val="FF0000"/>
                </a:solidFill>
              </a:rPr>
              <a:t>多路转移的方式</a:t>
            </a:r>
            <a:endParaRPr lang="zh-CN" altLang="en-US" sz="280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2291" name="Rectangle 2"/>
          <p:cNvSpPr>
            <a:spLocks noGrp="1"/>
          </p:cNvSpPr>
          <p:nvPr>
            <p:ph type="title"/>
          </p:nvPr>
        </p:nvSpPr>
        <p:spPr/>
        <p:txBody>
          <a:bodyPr vert="horz" wrap="square" lIns="91440" tIns="45720" rIns="91440" bIns="45720" anchor="b"/>
          <a:p>
            <a:pPr eaLnBrk="1" hangingPunct="1"/>
            <a:r>
              <a:rPr lang="en-US" altLang="zh-CN"/>
              <a:t>5.2</a:t>
            </a:r>
            <a:r>
              <a:rPr lang="zh-CN" altLang="en-US" dirty="0"/>
              <a:t>指令周期</a:t>
            </a:r>
            <a:endParaRPr lang="zh-CN" altLang="en-US" dirty="0"/>
          </a:p>
        </p:txBody>
      </p:sp>
      <p:sp>
        <p:nvSpPr>
          <p:cNvPr id="12292" name="Rectangle 3"/>
          <p:cNvSpPr>
            <a:spLocks noGrp="1"/>
          </p:cNvSpPr>
          <p:nvPr>
            <p:ph idx="1"/>
          </p:nvPr>
        </p:nvSpPr>
        <p:spPr/>
        <p:txBody>
          <a:bodyPr vert="horz" wrap="square" lIns="91440" tIns="45720" rIns="91440" bIns="45720" anchor="t"/>
          <a:p>
            <a:pPr eaLnBrk="1" hangingPunct="1">
              <a:buNone/>
            </a:pPr>
            <a:r>
              <a:rPr lang="en-US" altLang="zh-CN" b="1"/>
              <a:t>5.2.1 </a:t>
            </a:r>
            <a:r>
              <a:rPr lang="zh-CN" altLang="en-US" b="1" dirty="0"/>
              <a:t>指令周期的基本概念</a:t>
            </a:r>
            <a:endParaRPr lang="en-US" altLang="zh-CN" b="1"/>
          </a:p>
          <a:p>
            <a:pPr eaLnBrk="1" hangingPunct="1">
              <a:buNone/>
            </a:pPr>
            <a:r>
              <a:rPr lang="en-US" altLang="zh-CN" b="1"/>
              <a:t>5.2.2 MOV</a:t>
            </a:r>
            <a:r>
              <a:rPr lang="zh-CN" altLang="en-US" b="1" dirty="0"/>
              <a:t>指令的指令周期</a:t>
            </a:r>
            <a:endParaRPr lang="en-US" altLang="zh-CN" b="1"/>
          </a:p>
          <a:p>
            <a:pPr eaLnBrk="1" hangingPunct="1">
              <a:buNone/>
            </a:pPr>
            <a:r>
              <a:rPr lang="en-US" altLang="zh-CN" b="1"/>
              <a:t>5.2.3 LAD</a:t>
            </a:r>
            <a:r>
              <a:rPr lang="zh-CN" altLang="en-US" b="1" dirty="0"/>
              <a:t>指令的指令周期</a:t>
            </a:r>
            <a:endParaRPr lang="en-US" altLang="zh-CN" b="1"/>
          </a:p>
          <a:p>
            <a:pPr eaLnBrk="1" hangingPunct="1">
              <a:buNone/>
            </a:pPr>
            <a:r>
              <a:rPr lang="en-US" altLang="zh-CN" b="1"/>
              <a:t>5.2.4 ADD</a:t>
            </a:r>
            <a:r>
              <a:rPr lang="zh-CN" altLang="en-US" b="1" dirty="0"/>
              <a:t>指令的指令周期</a:t>
            </a:r>
            <a:endParaRPr lang="en-US" altLang="zh-CN" b="1"/>
          </a:p>
          <a:p>
            <a:pPr eaLnBrk="1" hangingPunct="1">
              <a:buNone/>
            </a:pPr>
            <a:r>
              <a:rPr lang="en-US" altLang="zh-CN" b="1"/>
              <a:t>5.2.5 STO</a:t>
            </a:r>
            <a:r>
              <a:rPr lang="zh-CN" altLang="en-US" b="1" dirty="0"/>
              <a:t>指令的指令周期</a:t>
            </a:r>
            <a:endParaRPr lang="en-US" altLang="zh-CN" b="1"/>
          </a:p>
          <a:p>
            <a:pPr eaLnBrk="1" hangingPunct="1">
              <a:buNone/>
            </a:pPr>
            <a:r>
              <a:rPr lang="en-US" altLang="zh-CN" b="1"/>
              <a:t>5.2.6 JMP</a:t>
            </a:r>
            <a:r>
              <a:rPr lang="zh-CN" altLang="en-US" b="1" dirty="0"/>
              <a:t>指令的指令周期</a:t>
            </a:r>
            <a:endParaRPr lang="en-US" altLang="zh-CN" b="1"/>
          </a:p>
          <a:p>
            <a:pPr eaLnBrk="1" hangingPunct="1">
              <a:buNone/>
            </a:pPr>
            <a:r>
              <a:rPr lang="en-US" altLang="zh-CN" b="1"/>
              <a:t>5.2.7 </a:t>
            </a:r>
            <a:r>
              <a:rPr lang="zh-CN" altLang="en-US" b="1" dirty="0"/>
              <a:t>用方框图语言表示指令周期</a:t>
            </a:r>
            <a:br>
              <a:rPr lang="zh-CN" altLang="en-US" b="1" dirty="0"/>
            </a:b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5539"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.4.2  </a:t>
            </a:r>
            <a:r>
              <a:rPr lang="zh-CN" altLang="en-US" dirty="0">
                <a:solidFill>
                  <a:schemeClr val="tx1"/>
                </a:solidFill>
              </a:rPr>
              <a:t>微程序设计技术</a:t>
            </a:r>
            <a:endParaRPr lang="zh-CN" altLang="en-US" dirty="0">
              <a:solidFill>
                <a:schemeClr val="tx1"/>
              </a:solidFill>
            </a:endParaRPr>
          </a:p>
        </p:txBody>
      </p:sp>
      <p:sp>
        <p:nvSpPr>
          <p:cNvPr id="65540" name="Rectangle 3"/>
          <p:cNvSpPr>
            <a:spLocks noGrp="1"/>
          </p:cNvSpPr>
          <p:nvPr>
            <p:ph idx="1"/>
          </p:nvPr>
        </p:nvSpPr>
        <p:spPr>
          <a:xfrm>
            <a:off x="300990" y="1065213"/>
            <a:ext cx="8229600" cy="4411662"/>
          </a:xfrm>
        </p:spPr>
        <p:txBody>
          <a:bodyPr vert="horz" wrap="square" lIns="91440" tIns="45720" rIns="91440" bIns="45720" anchor="t"/>
          <a:p>
            <a:pPr eaLnBrk="1" hangingPunct="1">
              <a:lnSpc>
                <a:spcPct val="90000"/>
              </a:lnSpc>
              <a:buNone/>
            </a:pPr>
            <a:r>
              <a:rPr lang="en-US" altLang="zh-CN" sz="2400"/>
              <a:t>2</a:t>
            </a:r>
            <a:r>
              <a:rPr lang="zh-CN" altLang="en-US" sz="2400" dirty="0"/>
              <a:t>、微地址的形成方法</a:t>
            </a:r>
            <a:endParaRPr lang="zh-CN" altLang="en-US" sz="2400" dirty="0"/>
          </a:p>
          <a:p>
            <a:pPr lvl="1" eaLnBrk="1" hangingPunct="1">
              <a:lnSpc>
                <a:spcPct val="90000"/>
              </a:lnSpc>
              <a:buNone/>
            </a:pPr>
            <a:r>
              <a:rPr lang="zh-CN" altLang="en-US" sz="2400" dirty="0">
                <a:solidFill>
                  <a:srgbClr val="FF0000"/>
                </a:solidFill>
              </a:rPr>
              <a:t>（</a:t>
            </a:r>
            <a:r>
              <a:rPr lang="en-US" altLang="zh-CN" sz="2400">
                <a:solidFill>
                  <a:srgbClr val="FF0000"/>
                </a:solidFill>
              </a:rPr>
              <a:t>1</a:t>
            </a:r>
            <a:r>
              <a:rPr lang="zh-CN" altLang="en-US" sz="2400" dirty="0">
                <a:solidFill>
                  <a:srgbClr val="FF0000"/>
                </a:solidFill>
              </a:rPr>
              <a:t>）计数器的方式</a:t>
            </a:r>
            <a:endParaRPr lang="zh-CN" altLang="en-US" sz="2400" dirty="0"/>
          </a:p>
          <a:p>
            <a:pPr lvl="2" eaLnBrk="1" hangingPunct="1">
              <a:lnSpc>
                <a:spcPct val="90000"/>
              </a:lnSpc>
            </a:pPr>
            <a:r>
              <a:rPr lang="zh-CN" altLang="en-US" sz="2400" dirty="0">
                <a:solidFill>
                  <a:srgbClr val="FF00FF"/>
                </a:solidFill>
              </a:rPr>
              <a:t>方法：</a:t>
            </a:r>
            <a:endParaRPr lang="zh-CN" altLang="en-US" sz="2400" dirty="0">
              <a:solidFill>
                <a:srgbClr val="FF00FF"/>
              </a:solidFill>
            </a:endParaRPr>
          </a:p>
          <a:p>
            <a:pPr lvl="3" eaLnBrk="1" hangingPunct="1">
              <a:lnSpc>
                <a:spcPct val="90000"/>
              </a:lnSpc>
            </a:pPr>
            <a:r>
              <a:rPr lang="zh-CN" altLang="en-US" sz="2400" dirty="0"/>
              <a:t>微程序</a:t>
            </a:r>
            <a:r>
              <a:rPr lang="zh-CN" altLang="en-US" sz="2400" dirty="0">
                <a:solidFill>
                  <a:srgbClr val="FF0000"/>
                </a:solidFill>
              </a:rPr>
              <a:t>顺序执行</a:t>
            </a:r>
            <a:r>
              <a:rPr lang="zh-CN" altLang="en-US" sz="2400" dirty="0"/>
              <a:t>时，其后继微地址就是现行微地址</a:t>
            </a:r>
            <a:r>
              <a:rPr lang="zh-CN" altLang="en-US" sz="2400" dirty="0">
                <a:solidFill>
                  <a:srgbClr val="0000FF"/>
                </a:solidFill>
              </a:rPr>
              <a:t>加上一个增量</a:t>
            </a:r>
            <a:r>
              <a:rPr lang="en-US" altLang="zh-CN" sz="2400"/>
              <a:t>(</a:t>
            </a:r>
            <a:r>
              <a:rPr lang="zh-CN" altLang="en-US" sz="2400" dirty="0"/>
              <a:t>通常为</a:t>
            </a:r>
            <a:r>
              <a:rPr lang="en-US" altLang="zh-CN" sz="2400"/>
              <a:t>1)</a:t>
            </a:r>
            <a:r>
              <a:rPr lang="zh-CN" altLang="en-US" sz="2400" dirty="0"/>
              <a:t>；</a:t>
            </a:r>
            <a:endParaRPr lang="zh-CN" altLang="en-US" sz="2400" dirty="0"/>
          </a:p>
          <a:p>
            <a:pPr lvl="3" eaLnBrk="1" hangingPunct="1">
              <a:lnSpc>
                <a:spcPct val="90000"/>
              </a:lnSpc>
            </a:pPr>
            <a:r>
              <a:rPr lang="zh-CN" altLang="en-US" sz="2400" dirty="0">
                <a:solidFill>
                  <a:srgbClr val="0000FF"/>
                </a:solidFill>
                <a:sym typeface="+mn-ea"/>
              </a:rPr>
              <a:t>微程序计数器</a:t>
            </a:r>
            <a:r>
              <a:rPr lang="en-US" altLang="zh-CN" sz="2400" err="1">
                <a:solidFill>
                  <a:srgbClr val="0000FF"/>
                </a:solidFill>
                <a:sym typeface="+mn-ea"/>
              </a:rPr>
              <a:t>μPC</a:t>
            </a:r>
            <a:r>
              <a:rPr lang="zh-CN" altLang="en-US" sz="2400" dirty="0"/>
              <a:t>，</a:t>
            </a:r>
            <a:r>
              <a:rPr lang="zh-CN" altLang="en-US" sz="2400" dirty="0">
                <a:sym typeface="+mn-ea"/>
              </a:rPr>
              <a:t>一般情况下都是将微地址寄存器</a:t>
            </a:r>
            <a:r>
              <a:rPr lang="en-US" altLang="zh-CN" sz="2400" err="1">
                <a:sym typeface="+mn-ea"/>
              </a:rPr>
              <a:t>μMAR</a:t>
            </a:r>
            <a:r>
              <a:rPr lang="zh-CN" altLang="en-US" sz="2400" dirty="0">
                <a:sym typeface="+mn-ea"/>
              </a:rPr>
              <a:t>作为</a:t>
            </a:r>
            <a:r>
              <a:rPr lang="en-US" altLang="zh-CN" sz="2400" err="1">
                <a:sym typeface="+mn-ea"/>
              </a:rPr>
              <a:t>μPC</a:t>
            </a:r>
            <a:endParaRPr lang="zh-CN" altLang="en-US" sz="2400" dirty="0"/>
          </a:p>
          <a:p>
            <a:pPr lvl="3" eaLnBrk="1" hangingPunct="1">
              <a:lnSpc>
                <a:spcPct val="90000"/>
              </a:lnSpc>
            </a:pPr>
            <a:r>
              <a:rPr lang="zh-CN" altLang="en-US" sz="2400" dirty="0"/>
              <a:t>当微程序</a:t>
            </a:r>
            <a:r>
              <a:rPr lang="zh-CN" altLang="en-US" sz="2400" dirty="0">
                <a:solidFill>
                  <a:srgbClr val="FF0000"/>
                </a:solidFill>
              </a:rPr>
              <a:t>非顺序执行</a:t>
            </a:r>
            <a:r>
              <a:rPr lang="zh-CN" altLang="en-US" sz="2400" dirty="0"/>
              <a:t>时，由微指令的</a:t>
            </a:r>
            <a:r>
              <a:rPr lang="zh-CN" altLang="en-US" sz="2400" dirty="0">
                <a:solidFill>
                  <a:srgbClr val="0000FF"/>
                </a:solidFill>
              </a:rPr>
              <a:t>转移地址段</a:t>
            </a:r>
            <a:r>
              <a:rPr lang="zh-CN" altLang="en-US" sz="2400" dirty="0"/>
              <a:t>来形成转移微地址。</a:t>
            </a:r>
            <a:endParaRPr lang="zh-CN" altLang="en-US" sz="2400" dirty="0"/>
          </a:p>
          <a:p>
            <a:pPr lvl="2" eaLnBrk="1" hangingPunct="1">
              <a:lnSpc>
                <a:spcPct val="90000"/>
              </a:lnSpc>
            </a:pPr>
            <a:r>
              <a:rPr lang="zh-CN" altLang="en-US" sz="2400" dirty="0">
                <a:solidFill>
                  <a:srgbClr val="FF00FF"/>
                </a:solidFill>
              </a:rPr>
              <a:t>特点：</a:t>
            </a:r>
            <a:endParaRPr lang="zh-CN" altLang="en-US" sz="2400" dirty="0">
              <a:solidFill>
                <a:srgbClr val="FF00FF"/>
              </a:solidFill>
            </a:endParaRPr>
          </a:p>
          <a:p>
            <a:pPr lvl="3" eaLnBrk="1" hangingPunct="1">
              <a:lnSpc>
                <a:spcPct val="90000"/>
              </a:lnSpc>
            </a:pPr>
            <a:r>
              <a:rPr lang="zh-CN" altLang="en-US" sz="2400" dirty="0">
                <a:solidFill>
                  <a:srgbClr val="0000FF"/>
                </a:solidFill>
              </a:rPr>
              <a:t>优点</a:t>
            </a:r>
            <a:r>
              <a:rPr lang="zh-CN" altLang="en-US" sz="2400" dirty="0"/>
              <a:t>：</a:t>
            </a:r>
            <a:r>
              <a:rPr lang="zh-CN" altLang="en-US" sz="2400" dirty="0"/>
              <a:t>微程序的顺序控制字段较短、微地址产生机构简单</a:t>
            </a:r>
            <a:endParaRPr lang="zh-CN" altLang="en-US" sz="2400" dirty="0"/>
          </a:p>
          <a:p>
            <a:pPr lvl="3" eaLnBrk="1" hangingPunct="1">
              <a:lnSpc>
                <a:spcPct val="90000"/>
              </a:lnSpc>
            </a:pPr>
            <a:r>
              <a:rPr lang="zh-CN" altLang="en-US" sz="2400" dirty="0">
                <a:solidFill>
                  <a:srgbClr val="0000FF"/>
                </a:solidFill>
              </a:rPr>
              <a:t>缺点</a:t>
            </a:r>
            <a:r>
              <a:rPr lang="zh-CN" altLang="en-US" sz="2400" dirty="0"/>
              <a:t>：多路</a:t>
            </a:r>
            <a:r>
              <a:rPr lang="zh-CN" altLang="en-US" sz="2400" dirty="0"/>
              <a:t>并行转移能力较弱，速度较慢，灵活性较差</a:t>
            </a:r>
            <a:endParaRPr lang="zh-CN" altLang="en-US" sz="2400" dirty="0"/>
          </a:p>
          <a:p>
            <a:pPr eaLnBrk="1" hangingPunct="1">
              <a:lnSpc>
                <a:spcPct val="90000"/>
              </a:lnSpc>
            </a:pPr>
            <a:endParaRPr lang="en-US" altLang="zh-CN"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6563" name="Rectangle 2"/>
          <p:cNvSpPr>
            <a:spLocks noGrp="1"/>
          </p:cNvSpPr>
          <p:nvPr>
            <p:ph type="title"/>
          </p:nvPr>
        </p:nvSpPr>
        <p:spPr/>
        <p:txBody>
          <a:bodyPr vert="horz" wrap="square" lIns="91440" tIns="45720" rIns="91440" bIns="45720" anchor="b"/>
          <a:p>
            <a:pPr eaLnBrk="1" hangingPunct="1"/>
            <a:r>
              <a:rPr lang="en-US" altLang="zh-CN">
                <a:solidFill>
                  <a:schemeClr val="tx1"/>
                </a:solidFill>
                <a:cs typeface="Times New Roman" panose="02020603050405020304" pitchFamily="18" charset="0"/>
              </a:rPr>
              <a:t>5</a:t>
            </a:r>
            <a:r>
              <a:rPr lang="en-US" altLang="zh-CN">
                <a:solidFill>
                  <a:schemeClr val="tx1"/>
                </a:solidFill>
              </a:rPr>
              <a:t>.4.2  </a:t>
            </a:r>
            <a:r>
              <a:rPr lang="zh-CN" altLang="en-US" dirty="0">
                <a:solidFill>
                  <a:schemeClr val="tx1"/>
                </a:solidFill>
              </a:rPr>
              <a:t>微程序设计技术</a:t>
            </a:r>
            <a:endParaRPr lang="zh-CN" altLang="en-US" dirty="0">
              <a:solidFill>
                <a:schemeClr val="tx1"/>
              </a:solidFill>
            </a:endParaRPr>
          </a:p>
        </p:txBody>
      </p:sp>
      <p:sp>
        <p:nvSpPr>
          <p:cNvPr id="66564" name="Rectangle 3"/>
          <p:cNvSpPr>
            <a:spLocks noGrp="1"/>
          </p:cNvSpPr>
          <p:nvPr>
            <p:ph idx="1"/>
          </p:nvPr>
        </p:nvSpPr>
        <p:spPr>
          <a:xfrm>
            <a:off x="107950" y="980440"/>
            <a:ext cx="6943725" cy="4411345"/>
          </a:xfrm>
        </p:spPr>
        <p:txBody>
          <a:bodyPr vert="horz" wrap="square" lIns="91440" tIns="45720" rIns="91440" bIns="45720" anchor="t"/>
          <a:p>
            <a:pPr eaLnBrk="1" hangingPunct="1">
              <a:buNone/>
            </a:pPr>
            <a:r>
              <a:rPr lang="en-US" altLang="zh-CN" sz="2800" b="1"/>
              <a:t>2</a:t>
            </a:r>
            <a:r>
              <a:rPr lang="zh-CN" altLang="en-US" sz="2800" b="1" dirty="0"/>
              <a:t>、微地址的形成方法</a:t>
            </a:r>
            <a:endParaRPr lang="zh-CN" altLang="en-US" sz="2800" b="1" dirty="0"/>
          </a:p>
          <a:p>
            <a:pPr eaLnBrk="1" hangingPunct="1">
              <a:buNone/>
            </a:pPr>
            <a:r>
              <a:rPr lang="zh-CN" altLang="en-US" sz="2800" dirty="0"/>
              <a:t>（</a:t>
            </a:r>
            <a:r>
              <a:rPr lang="en-US" altLang="zh-CN" sz="2800"/>
              <a:t>2</a:t>
            </a:r>
            <a:r>
              <a:rPr lang="zh-CN" altLang="en-US" sz="2800" dirty="0"/>
              <a:t>）多路转移的方式：</a:t>
            </a:r>
            <a:r>
              <a:rPr lang="zh-CN" altLang="en-US" sz="2400" dirty="0">
                <a:solidFill>
                  <a:schemeClr val="tx1"/>
                </a:solidFill>
              </a:rPr>
              <a:t>具有多个转移分支</a:t>
            </a:r>
            <a:endParaRPr lang="zh-CN" altLang="en-US" sz="2400" dirty="0">
              <a:solidFill>
                <a:schemeClr val="tx1"/>
              </a:solidFill>
            </a:endParaRPr>
          </a:p>
          <a:p>
            <a:pPr lvl="2" eaLnBrk="1" hangingPunct="1"/>
            <a:r>
              <a:rPr lang="zh-CN" altLang="en-US" sz="2400" dirty="0"/>
              <a:t>根据条件转移如图</a:t>
            </a:r>
            <a:endParaRPr lang="zh-CN" altLang="en-US" sz="2400" dirty="0"/>
          </a:p>
          <a:p>
            <a:pPr lvl="2" eaLnBrk="1" hangingPunct="1"/>
            <a:r>
              <a:rPr lang="zh-CN" altLang="en-US" sz="2400" dirty="0">
                <a:solidFill>
                  <a:srgbClr val="FF0000"/>
                </a:solidFill>
              </a:rPr>
              <a:t>条件：</a:t>
            </a:r>
            <a:r>
              <a:rPr lang="zh-CN" altLang="en-US" sz="2400" dirty="0"/>
              <a:t>状态条件</a:t>
            </a:r>
            <a:r>
              <a:rPr lang="en-US" altLang="zh-CN" sz="2400"/>
              <a:t>/</a:t>
            </a:r>
            <a:r>
              <a:rPr lang="zh-CN" altLang="en-US" sz="2400" dirty="0"/>
              <a:t>测试</a:t>
            </a:r>
            <a:r>
              <a:rPr lang="en-US" altLang="zh-CN">
                <a:sym typeface="+mn-ea"/>
              </a:rPr>
              <a:t>/</a:t>
            </a:r>
            <a:r>
              <a:rPr lang="zh-CN" altLang="en-US" dirty="0">
                <a:sym typeface="+mn-ea"/>
              </a:rPr>
              <a:t>操作码</a:t>
            </a:r>
            <a:endParaRPr lang="zh-CN" altLang="en-US" dirty="0">
              <a:sym typeface="+mn-ea"/>
            </a:endParaRPr>
          </a:p>
          <a:p>
            <a:pPr lvl="2" eaLnBrk="1" hangingPunct="1"/>
            <a:r>
              <a:rPr lang="zh-CN" altLang="en-US" dirty="0">
                <a:solidFill>
                  <a:srgbClr val="FF0000"/>
                </a:solidFill>
                <a:sym typeface="+mn-ea"/>
              </a:rPr>
              <a:t>特点：</a:t>
            </a:r>
            <a:r>
              <a:rPr lang="zh-CN" altLang="en-US" dirty="0">
                <a:sym typeface="+mn-ea"/>
              </a:rPr>
              <a:t>多路并行转移方便，速度快</a:t>
            </a:r>
            <a:endParaRPr lang="zh-CN" altLang="en-US" dirty="0">
              <a:sym typeface="+mn-ea"/>
            </a:endParaRPr>
          </a:p>
          <a:p>
            <a:pPr marL="693420" lvl="2" indent="0" eaLnBrk="1" hangingPunct="1">
              <a:buNone/>
            </a:pPr>
            <a:r>
              <a:rPr lang="en-US" altLang="zh-CN" sz="2400" dirty="0"/>
              <a:t>      </a:t>
            </a:r>
            <a:r>
              <a:rPr lang="zh-CN" altLang="en-US" sz="2400" dirty="0"/>
              <a:t>但转移地址逻辑需要用组合逻辑方法</a:t>
            </a:r>
            <a:endParaRPr lang="en-US" altLang="zh-CN" sz="2400" dirty="0"/>
          </a:p>
          <a:p>
            <a:pPr marL="693420" lvl="2" indent="0" eaLnBrk="1" hangingPunct="1">
              <a:buNone/>
            </a:pPr>
            <a:endParaRPr lang="zh-CN" altLang="en-US" sz="2400" dirty="0"/>
          </a:p>
        </p:txBody>
      </p:sp>
      <p:graphicFrame>
        <p:nvGraphicFramePr>
          <p:cNvPr id="18" name="对象 17"/>
          <p:cNvGraphicFramePr/>
          <p:nvPr/>
        </p:nvGraphicFramePr>
        <p:xfrm>
          <a:off x="107315" y="4364990"/>
          <a:ext cx="5719445" cy="2419350"/>
        </p:xfrm>
        <a:graphic>
          <a:graphicData uri="http://schemas.openxmlformats.org/presentationml/2006/ole">
            <mc:AlternateContent xmlns:mc="http://schemas.openxmlformats.org/markup-compatibility/2006">
              <mc:Choice xmlns:v="urn:schemas-microsoft-com:vml" Requires="v">
                <p:oleObj spid="_x0000_s19"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107315" y="4364990"/>
                        <a:ext cx="5719445" cy="2419350"/>
                      </a:xfrm>
                      <a:prstGeom prst="rect">
                        <a:avLst/>
                      </a:prstGeom>
                    </p:spPr>
                  </p:pic>
                </p:oleObj>
              </mc:Fallback>
            </mc:AlternateContent>
          </a:graphicData>
        </a:graphic>
      </p:graphicFrame>
      <p:graphicFrame>
        <p:nvGraphicFramePr>
          <p:cNvPr id="15" name="对象 14"/>
          <p:cNvGraphicFramePr/>
          <p:nvPr/>
        </p:nvGraphicFramePr>
        <p:xfrm>
          <a:off x="6876415" y="476885"/>
          <a:ext cx="1953895" cy="4324350"/>
        </p:xfrm>
        <a:graphic>
          <a:graphicData uri="http://schemas.openxmlformats.org/presentationml/2006/ole">
            <mc:AlternateContent xmlns:mc="http://schemas.openxmlformats.org/markup-compatibility/2006">
              <mc:Choice xmlns:v="urn:schemas-microsoft-com:vml" Requires="v">
                <p:oleObj spid="_x0000_s16" name="" r:id="rId3" imgW="5035550" imgH="11724640" progId="Paint.Picture">
                  <p:embed/>
                </p:oleObj>
              </mc:Choice>
              <mc:Fallback>
                <p:oleObj name="" r:id="rId3" imgW="5035550" imgH="11724640" progId="Paint.Picture">
                  <p:embed/>
                  <p:pic>
                    <p:nvPicPr>
                      <p:cNvPr id="0" name="图片 6"/>
                      <p:cNvPicPr/>
                      <p:nvPr/>
                    </p:nvPicPr>
                    <p:blipFill>
                      <a:blip r:embed="rId4"/>
                      <a:stretch>
                        <a:fillRect/>
                      </a:stretch>
                    </p:blipFill>
                    <p:spPr>
                      <a:xfrm>
                        <a:off x="6876415" y="476885"/>
                        <a:ext cx="1953895" cy="4324350"/>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2" name="文本框 1"/>
          <p:cNvSpPr txBox="1"/>
          <p:nvPr/>
        </p:nvSpPr>
        <p:spPr>
          <a:xfrm>
            <a:off x="395605" y="332740"/>
            <a:ext cx="7539355" cy="5631180"/>
          </a:xfrm>
          <a:prstGeom prst="rect">
            <a:avLst/>
          </a:prstGeom>
          <a:noFill/>
        </p:spPr>
        <p:txBody>
          <a:bodyPr wrap="square" rtlCol="0">
            <a:spAutoFit/>
          </a:bodyPr>
          <a:p>
            <a:pPr>
              <a:lnSpc>
                <a:spcPct val="150000"/>
              </a:lnSpc>
            </a:pPr>
            <a:r>
              <a:rPr lang="zh-CN" altLang="en-US" sz="2400" b="1" dirty="0">
                <a:latin typeface="黑体" panose="02010609060101010101" charset="-122"/>
                <a:ea typeface="黑体" panose="02010609060101010101" charset="-122"/>
                <a:cs typeface="黑体" panose="02010609060101010101" charset="-122"/>
                <a:sym typeface="+mn-ea"/>
              </a:rPr>
              <a:t>例</a:t>
            </a:r>
            <a:r>
              <a:rPr lang="en-US" altLang="zh-CN" sz="2400" b="1" dirty="0">
                <a:latin typeface="黑体" panose="02010609060101010101" charset="-122"/>
                <a:ea typeface="黑体" panose="02010609060101010101" charset="-122"/>
                <a:cs typeface="黑体" panose="02010609060101010101" charset="-122"/>
                <a:sym typeface="+mn-ea"/>
              </a:rPr>
              <a:t>5.</a:t>
            </a:r>
            <a:r>
              <a:rPr lang="en-US" altLang="zh-CN" sz="2400" b="1">
                <a:latin typeface="黑体" panose="02010609060101010101" charset="-122"/>
                <a:ea typeface="黑体" panose="02010609060101010101" charset="-122"/>
                <a:cs typeface="黑体" panose="02010609060101010101" charset="-122"/>
                <a:sym typeface="+mn-ea"/>
              </a:rPr>
              <a:t>2】</a:t>
            </a:r>
            <a:r>
              <a:rPr lang="zh-CN" altLang="en-US" sz="2400" dirty="0">
                <a:latin typeface="黑体" panose="02010609060101010101" charset="-122"/>
                <a:ea typeface="黑体" panose="02010609060101010101" charset="-122"/>
                <a:cs typeface="黑体" panose="02010609060101010101" charset="-122"/>
                <a:sym typeface="+mn-ea"/>
              </a:rPr>
              <a:t>微地址寄存器有</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6</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位</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(μA5-μA0)</a:t>
            </a:r>
            <a:r>
              <a:rPr lang="zh-CN" altLang="en-US" sz="2400" dirty="0">
                <a:latin typeface="黑体" panose="02010609060101010101" charset="-122"/>
                <a:ea typeface="黑体" panose="02010609060101010101" charset="-122"/>
                <a:cs typeface="黑体" panose="02010609060101010101" charset="-122"/>
                <a:sym typeface="+mn-ea"/>
              </a:rPr>
              <a:t>，当需要修改其内容时，可通过某一位触发器的强置端</a:t>
            </a:r>
            <a:r>
              <a:rPr lang="en-US" altLang="zh-CN" sz="2400">
                <a:latin typeface="黑体" panose="02010609060101010101" charset="-122"/>
                <a:ea typeface="黑体" panose="02010609060101010101" charset="-122"/>
                <a:cs typeface="黑体" panose="02010609060101010101" charset="-122"/>
                <a:sym typeface="+mn-ea"/>
              </a:rPr>
              <a:t>S</a:t>
            </a:r>
            <a:r>
              <a:rPr lang="zh-CN" altLang="en-US" sz="2400" dirty="0">
                <a:latin typeface="黑体" panose="02010609060101010101" charset="-122"/>
                <a:ea typeface="黑体" panose="02010609060101010101" charset="-122"/>
                <a:cs typeface="黑体" panose="02010609060101010101" charset="-122"/>
                <a:sym typeface="+mn-ea"/>
              </a:rPr>
              <a:t>将其置“</a:t>
            </a: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dirty="0">
                <a:latin typeface="黑体" panose="02010609060101010101" charset="-122"/>
                <a:ea typeface="黑体" panose="02010609060101010101" charset="-122"/>
                <a:cs typeface="黑体" panose="02010609060101010101" charset="-122"/>
                <a:sym typeface="+mn-ea"/>
              </a:rPr>
              <a:t>。现有三种情况：</a:t>
            </a:r>
            <a:endParaRPr lang="zh-CN" altLang="en-US" sz="2400" dirty="0">
              <a:solidFill>
                <a:schemeClr val="tx1"/>
              </a:solidFill>
              <a:latin typeface="黑体" panose="02010609060101010101" charset="-122"/>
              <a:ea typeface="黑体" panose="02010609060101010101" charset="-122"/>
              <a:cs typeface="黑体" panose="02010609060101010101" charset="-122"/>
            </a:endParaRPr>
          </a:p>
          <a:p>
            <a:pPr marL="0" lvl="2" indent="0">
              <a:lnSpc>
                <a:spcPct val="150000"/>
              </a:lnSpc>
              <a:spcBef>
                <a:spcPts val="0"/>
              </a:spcBef>
              <a:buNone/>
            </a:pPr>
            <a:r>
              <a:rPr lang="en-US" altLang="zh-CN" sz="2400">
                <a:latin typeface="黑体" panose="02010609060101010101" charset="-122"/>
                <a:ea typeface="黑体" panose="02010609060101010101" charset="-122"/>
                <a:cs typeface="黑体" panose="02010609060101010101" charset="-122"/>
                <a:sym typeface="+mn-ea"/>
              </a:rPr>
              <a:t>(1)</a:t>
            </a:r>
            <a:r>
              <a:rPr lang="zh-CN" altLang="en-US" sz="2400" dirty="0">
                <a:latin typeface="黑体" panose="02010609060101010101" charset="-122"/>
                <a:ea typeface="黑体" panose="02010609060101010101" charset="-122"/>
                <a:cs typeface="黑体" panose="02010609060101010101" charset="-122"/>
                <a:sym typeface="+mn-ea"/>
              </a:rPr>
              <a:t>执行“</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取指</a:t>
            </a:r>
            <a:r>
              <a:rPr lang="zh-CN" altLang="en-US" sz="2400" dirty="0">
                <a:latin typeface="黑体" panose="02010609060101010101" charset="-122"/>
                <a:ea typeface="黑体" panose="02010609060101010101" charset="-122"/>
                <a:cs typeface="黑体" panose="02010609060101010101" charset="-122"/>
                <a:sym typeface="+mn-ea"/>
              </a:rPr>
              <a:t>”微指令后，</a:t>
            </a:r>
            <a:endParaRPr lang="zh-CN" altLang="en-US" sz="2400" dirty="0">
              <a:latin typeface="黑体" panose="02010609060101010101" charset="-122"/>
              <a:ea typeface="黑体" panose="02010609060101010101" charset="-122"/>
              <a:cs typeface="黑体" panose="02010609060101010101" charset="-122"/>
              <a:sym typeface="+mn-ea"/>
            </a:endParaRPr>
          </a:p>
          <a:p>
            <a:pPr marL="0" lvl="2" indent="0">
              <a:lnSpc>
                <a:spcPct val="150000"/>
              </a:lnSpc>
              <a:spcBef>
                <a:spcPts val="0"/>
              </a:spcBef>
              <a:buNone/>
            </a:pPr>
            <a:r>
              <a:rPr lang="zh-CN" altLang="en-US" sz="2400" dirty="0">
                <a:latin typeface="黑体" panose="02010609060101010101" charset="-122"/>
                <a:ea typeface="黑体" panose="02010609060101010101" charset="-122"/>
                <a:cs typeface="黑体" panose="02010609060101010101" charset="-122"/>
                <a:sym typeface="+mn-ea"/>
              </a:rPr>
              <a:t> </a:t>
            </a:r>
            <a:r>
              <a:rPr lang="en-US" altLang="zh-CN" sz="2400" dirty="0">
                <a:latin typeface="黑体" panose="02010609060101010101" charset="-122"/>
                <a:ea typeface="黑体" panose="02010609060101010101" charset="-122"/>
                <a:cs typeface="黑体" panose="02010609060101010101" charset="-122"/>
                <a:sym typeface="+mn-ea"/>
              </a:rPr>
              <a:t>   </a:t>
            </a:r>
            <a:r>
              <a:rPr lang="zh-CN" altLang="en-US" sz="2400" dirty="0">
                <a:latin typeface="黑体" panose="02010609060101010101" charset="-122"/>
                <a:ea typeface="黑体" panose="02010609060101010101" charset="-122"/>
                <a:cs typeface="黑体" panose="02010609060101010101" charset="-122"/>
                <a:sym typeface="+mn-ea"/>
              </a:rPr>
              <a:t>微程序按</a:t>
            </a:r>
            <a:r>
              <a:rPr lang="en-US" altLang="zh-CN" sz="2400">
                <a:latin typeface="黑体" panose="02010609060101010101" charset="-122"/>
                <a:ea typeface="黑体" panose="02010609060101010101" charset="-122"/>
                <a:cs typeface="黑体" panose="02010609060101010101" charset="-122"/>
                <a:sym typeface="+mn-ea"/>
              </a:rPr>
              <a:t>IR</a:t>
            </a:r>
            <a:r>
              <a:rPr lang="zh-CN" altLang="en-US" sz="2400" dirty="0">
                <a:latin typeface="黑体" panose="02010609060101010101" charset="-122"/>
                <a:ea typeface="黑体" panose="02010609060101010101" charset="-122"/>
                <a:cs typeface="黑体" panose="02010609060101010101" charset="-122"/>
                <a:sym typeface="+mn-ea"/>
              </a:rPr>
              <a:t>的</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OP</a:t>
            </a:r>
            <a:r>
              <a:rPr lang="zh-CN" altLang="en-US" sz="2400" dirty="0">
                <a:latin typeface="黑体" panose="02010609060101010101" charset="-122"/>
                <a:ea typeface="黑体" panose="02010609060101010101" charset="-122"/>
                <a:cs typeface="黑体" panose="02010609060101010101" charset="-122"/>
                <a:sym typeface="+mn-ea"/>
              </a:rPr>
              <a:t>字段</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(IR3-IR0)</a:t>
            </a:r>
            <a:r>
              <a:rPr lang="zh-CN" altLang="en-US" sz="2400" dirty="0">
                <a:latin typeface="黑体" panose="02010609060101010101" charset="-122"/>
                <a:ea typeface="黑体" panose="02010609060101010101" charset="-122"/>
                <a:cs typeface="黑体" panose="02010609060101010101" charset="-122"/>
                <a:sym typeface="+mn-ea"/>
              </a:rPr>
              <a:t>进行</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16</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路分支</a:t>
            </a:r>
            <a:r>
              <a:rPr lang="zh-CN" altLang="en-US" sz="2400" dirty="0">
                <a:latin typeface="黑体" panose="02010609060101010101" charset="-122"/>
                <a:ea typeface="黑体" panose="02010609060101010101" charset="-122"/>
                <a:cs typeface="黑体" panose="02010609060101010101" charset="-122"/>
                <a:sym typeface="+mn-ea"/>
              </a:rPr>
              <a:t>；</a:t>
            </a:r>
            <a:endParaRPr lang="zh-CN" altLang="en-US" sz="2400" dirty="0">
              <a:latin typeface="黑体" panose="02010609060101010101" charset="-122"/>
              <a:ea typeface="黑体" panose="02010609060101010101" charset="-122"/>
              <a:cs typeface="黑体" panose="02010609060101010101" charset="-122"/>
            </a:endParaRPr>
          </a:p>
          <a:p>
            <a:pPr marL="0" lvl="2" indent="0">
              <a:lnSpc>
                <a:spcPct val="150000"/>
              </a:lnSpc>
              <a:spcBef>
                <a:spcPts val="0"/>
              </a:spcBef>
              <a:buNone/>
            </a:pPr>
            <a:r>
              <a:rPr lang="en-US" altLang="zh-CN" sz="2400">
                <a:latin typeface="黑体" panose="02010609060101010101" charset="-122"/>
                <a:ea typeface="黑体" panose="02010609060101010101" charset="-122"/>
                <a:cs typeface="黑体" panose="02010609060101010101" charset="-122"/>
                <a:sym typeface="+mn-ea"/>
              </a:rPr>
              <a:t>(2)</a:t>
            </a:r>
            <a:r>
              <a:rPr lang="zh-CN" altLang="en-US" sz="2400" dirty="0">
                <a:latin typeface="黑体" panose="02010609060101010101" charset="-122"/>
                <a:ea typeface="黑体" panose="02010609060101010101" charset="-122"/>
                <a:cs typeface="黑体" panose="02010609060101010101" charset="-122"/>
                <a:sym typeface="+mn-ea"/>
              </a:rPr>
              <a:t>执行</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条件转移指令</a:t>
            </a:r>
            <a:r>
              <a:rPr lang="zh-CN" altLang="en-US" sz="2400" dirty="0">
                <a:latin typeface="黑体" panose="02010609060101010101" charset="-122"/>
                <a:ea typeface="黑体" panose="02010609060101010101" charset="-122"/>
                <a:cs typeface="黑体" panose="02010609060101010101" charset="-122"/>
                <a:sym typeface="+mn-ea"/>
              </a:rPr>
              <a:t>微程序时，</a:t>
            </a:r>
            <a:endParaRPr lang="zh-CN" altLang="en-US" sz="2400" dirty="0">
              <a:latin typeface="黑体" panose="02010609060101010101" charset="-122"/>
              <a:ea typeface="黑体" panose="02010609060101010101" charset="-122"/>
              <a:cs typeface="黑体" panose="02010609060101010101" charset="-122"/>
              <a:sym typeface="+mn-ea"/>
            </a:endParaRPr>
          </a:p>
          <a:p>
            <a:pPr marL="0" lvl="2" indent="0">
              <a:lnSpc>
                <a:spcPct val="150000"/>
              </a:lnSpc>
              <a:spcBef>
                <a:spcPts val="0"/>
              </a:spcBef>
              <a:buNone/>
            </a:pPr>
            <a:r>
              <a:rPr lang="zh-CN" altLang="en-US" sz="2400" dirty="0">
                <a:latin typeface="黑体" panose="02010609060101010101" charset="-122"/>
                <a:ea typeface="黑体" panose="02010609060101010101" charset="-122"/>
                <a:cs typeface="黑体" panose="02010609060101010101" charset="-122"/>
                <a:sym typeface="+mn-ea"/>
              </a:rPr>
              <a:t> </a:t>
            </a:r>
            <a:r>
              <a:rPr lang="en-US" altLang="zh-CN" sz="2400" dirty="0">
                <a:latin typeface="黑体" panose="02010609060101010101" charset="-122"/>
                <a:ea typeface="黑体" panose="02010609060101010101" charset="-122"/>
                <a:cs typeface="黑体" panose="02010609060101010101" charset="-122"/>
                <a:sym typeface="+mn-ea"/>
              </a:rPr>
              <a:t>   </a:t>
            </a:r>
            <a:r>
              <a:rPr lang="zh-CN" altLang="en-US" sz="2400" dirty="0">
                <a:latin typeface="黑体" panose="02010609060101010101" charset="-122"/>
                <a:ea typeface="黑体" panose="02010609060101010101" charset="-122"/>
                <a:cs typeface="黑体" panose="02010609060101010101" charset="-122"/>
                <a:sym typeface="+mn-ea"/>
              </a:rPr>
              <a:t>按</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进位标志</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C</a:t>
            </a:r>
            <a:r>
              <a:rPr lang="zh-CN" altLang="en-US" sz="2400" dirty="0">
                <a:latin typeface="黑体" panose="02010609060101010101" charset="-122"/>
                <a:ea typeface="黑体" panose="02010609060101010101" charset="-122"/>
                <a:cs typeface="黑体" panose="02010609060101010101" charset="-122"/>
                <a:sym typeface="+mn-ea"/>
              </a:rPr>
              <a:t>的状态进行</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2</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路分支</a:t>
            </a:r>
            <a:r>
              <a:rPr lang="zh-CN" altLang="en-US" sz="2400" dirty="0">
                <a:latin typeface="黑体" panose="02010609060101010101" charset="-122"/>
                <a:ea typeface="黑体" panose="02010609060101010101" charset="-122"/>
                <a:cs typeface="黑体" panose="02010609060101010101" charset="-122"/>
                <a:sym typeface="+mn-ea"/>
              </a:rPr>
              <a:t>；</a:t>
            </a:r>
            <a:endParaRPr lang="zh-CN" altLang="en-US" sz="2400" dirty="0">
              <a:latin typeface="黑体" panose="02010609060101010101" charset="-122"/>
              <a:ea typeface="黑体" panose="02010609060101010101" charset="-122"/>
              <a:cs typeface="黑体" panose="02010609060101010101" charset="-122"/>
            </a:endParaRPr>
          </a:p>
          <a:p>
            <a:pPr marL="0" lvl="2" indent="0">
              <a:lnSpc>
                <a:spcPct val="150000"/>
              </a:lnSpc>
              <a:spcBef>
                <a:spcPts val="0"/>
              </a:spcBef>
              <a:buNone/>
            </a:pPr>
            <a:r>
              <a:rPr lang="en-US" altLang="zh-CN" sz="2400">
                <a:latin typeface="黑体" panose="02010609060101010101" charset="-122"/>
                <a:ea typeface="黑体" panose="02010609060101010101" charset="-122"/>
                <a:cs typeface="黑体" panose="02010609060101010101" charset="-122"/>
                <a:sym typeface="+mn-ea"/>
              </a:rPr>
              <a:t>(3)</a:t>
            </a:r>
            <a:r>
              <a:rPr lang="zh-CN" altLang="en-US" sz="2400" dirty="0">
                <a:latin typeface="黑体" panose="02010609060101010101" charset="-122"/>
                <a:ea typeface="黑体" panose="02010609060101010101" charset="-122"/>
                <a:cs typeface="黑体" panose="02010609060101010101" charset="-122"/>
                <a:sym typeface="+mn-ea"/>
              </a:rPr>
              <a:t>执行</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控制台指令</a:t>
            </a:r>
            <a:r>
              <a:rPr lang="zh-CN" altLang="en-US" sz="2400" dirty="0">
                <a:latin typeface="黑体" panose="02010609060101010101" charset="-122"/>
                <a:ea typeface="黑体" panose="02010609060101010101" charset="-122"/>
                <a:cs typeface="黑体" panose="02010609060101010101" charset="-122"/>
                <a:sym typeface="+mn-ea"/>
              </a:rPr>
              <a:t>微程序时，</a:t>
            </a:r>
            <a:endParaRPr lang="zh-CN" altLang="en-US" sz="2400" dirty="0">
              <a:latin typeface="黑体" panose="02010609060101010101" charset="-122"/>
              <a:ea typeface="黑体" panose="02010609060101010101" charset="-122"/>
              <a:cs typeface="黑体" panose="02010609060101010101" charset="-122"/>
              <a:sym typeface="+mn-ea"/>
            </a:endParaRPr>
          </a:p>
          <a:p>
            <a:pPr marL="0" lvl="2" indent="0">
              <a:lnSpc>
                <a:spcPct val="150000"/>
              </a:lnSpc>
              <a:spcBef>
                <a:spcPts val="0"/>
              </a:spcBef>
              <a:buNone/>
            </a:pPr>
            <a:r>
              <a:rPr lang="zh-CN" altLang="en-US" sz="2400" dirty="0">
                <a:latin typeface="黑体" panose="02010609060101010101" charset="-122"/>
                <a:ea typeface="黑体" panose="02010609060101010101" charset="-122"/>
                <a:cs typeface="黑体" panose="02010609060101010101" charset="-122"/>
                <a:sym typeface="+mn-ea"/>
              </a:rPr>
              <a:t> </a:t>
            </a:r>
            <a:r>
              <a:rPr lang="en-US" altLang="zh-CN" sz="2400" dirty="0">
                <a:latin typeface="黑体" panose="02010609060101010101" charset="-122"/>
                <a:ea typeface="黑体" panose="02010609060101010101" charset="-122"/>
                <a:cs typeface="黑体" panose="02010609060101010101" charset="-122"/>
                <a:sym typeface="+mn-ea"/>
              </a:rPr>
              <a:t>   </a:t>
            </a:r>
            <a:r>
              <a:rPr lang="zh-CN" altLang="en-US" sz="2400" dirty="0">
                <a:latin typeface="黑体" panose="02010609060101010101" charset="-122"/>
                <a:ea typeface="黑体" panose="02010609060101010101" charset="-122"/>
                <a:cs typeface="黑体" panose="02010609060101010101" charset="-122"/>
                <a:sym typeface="+mn-ea"/>
              </a:rPr>
              <a:t>按</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IR4</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IR5</a:t>
            </a:r>
            <a:r>
              <a:rPr lang="zh-CN" altLang="en-US" sz="2400" dirty="0">
                <a:latin typeface="黑体" panose="02010609060101010101" charset="-122"/>
                <a:ea typeface="黑体" panose="02010609060101010101" charset="-122"/>
                <a:cs typeface="黑体" panose="02010609060101010101" charset="-122"/>
                <a:sym typeface="+mn-ea"/>
              </a:rPr>
              <a:t>的状态进行</a:t>
            </a:r>
            <a:r>
              <a:rPr lang="en-US" altLang="zh-CN" sz="2400">
                <a:solidFill>
                  <a:srgbClr val="FF0000"/>
                </a:solidFill>
                <a:latin typeface="黑体" panose="02010609060101010101" charset="-122"/>
                <a:ea typeface="黑体" panose="02010609060101010101" charset="-122"/>
                <a:cs typeface="黑体" panose="02010609060101010101" charset="-122"/>
                <a:sym typeface="+mn-ea"/>
              </a:rPr>
              <a:t>4</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路分支</a:t>
            </a:r>
            <a:endParaRPr lang="zh-CN" altLang="en-US" sz="2400" dirty="0">
              <a:latin typeface="黑体" panose="02010609060101010101" charset="-122"/>
              <a:ea typeface="黑体" panose="02010609060101010101" charset="-122"/>
              <a:cs typeface="黑体" panose="02010609060101010101" charset="-122"/>
              <a:sym typeface="+mn-ea"/>
            </a:endParaRPr>
          </a:p>
          <a:p>
            <a:pPr marL="0" lvl="2" indent="0">
              <a:lnSpc>
                <a:spcPct val="150000"/>
              </a:lnSpc>
              <a:spcBef>
                <a:spcPts val="0"/>
              </a:spcBef>
              <a:buNone/>
            </a:pPr>
            <a:r>
              <a:rPr lang="zh-CN" altLang="en-US" sz="2400" dirty="0">
                <a:latin typeface="黑体" panose="02010609060101010101" charset="-122"/>
                <a:ea typeface="黑体" panose="02010609060101010101" charset="-122"/>
                <a:cs typeface="黑体" panose="02010609060101010101" charset="-122"/>
                <a:sym typeface="+mn-ea"/>
              </a:rPr>
              <a:t>请按多路转移方法设计微地址转移逻辑。</a:t>
            </a:r>
            <a:endParaRPr lang="zh-CN" altLang="en-US" sz="2400">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4139565" y="2132965"/>
            <a:ext cx="4795520" cy="460375"/>
          </a:xfrm>
          <a:prstGeom prst="rect">
            <a:avLst/>
          </a:prstGeom>
          <a:noFill/>
        </p:spPr>
        <p:txBody>
          <a:bodyPr wrap="square" rtlCol="0">
            <a:spAutoFit/>
          </a:bodyPr>
          <a:p>
            <a:r>
              <a:rPr 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P</a:t>
            </a:r>
            <a:r>
              <a:rPr 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1</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测试</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，用</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rPr>
              <a:t>P</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1</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和</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rPr>
              <a:t>IR</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3-0</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修改μA</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3</a:t>
            </a:r>
            <a:r>
              <a:rPr lang="zh-CN" alt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-0</a:t>
            </a:r>
            <a:endParaRPr lang="zh-CN" alt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4715510" y="3213100"/>
            <a:ext cx="4369435" cy="460375"/>
          </a:xfrm>
          <a:prstGeom prst="rect">
            <a:avLst/>
          </a:prstGeom>
          <a:noFill/>
        </p:spPr>
        <p:txBody>
          <a:bodyPr wrap="square" rtlCol="0">
            <a:spAutoFit/>
          </a:bodyPr>
          <a:p>
            <a:r>
              <a:rPr 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P</a:t>
            </a:r>
            <a:r>
              <a:rPr 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2</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测试</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用</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P</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2</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和</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C</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修改μA</a:t>
            </a:r>
            <a:r>
              <a:rPr lang="zh-CN" alt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0</a:t>
            </a:r>
            <a:endPar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endParaRPr>
          </a:p>
        </p:txBody>
      </p:sp>
      <p:sp>
        <p:nvSpPr>
          <p:cNvPr id="6" name="文本框 5"/>
          <p:cNvSpPr txBox="1"/>
          <p:nvPr/>
        </p:nvSpPr>
        <p:spPr>
          <a:xfrm>
            <a:off x="4499610" y="4364990"/>
            <a:ext cx="4563110" cy="460375"/>
          </a:xfrm>
          <a:prstGeom prst="rect">
            <a:avLst/>
          </a:prstGeom>
          <a:noFill/>
        </p:spPr>
        <p:txBody>
          <a:bodyPr wrap="square" rtlCol="0">
            <a:spAutoFit/>
          </a:bodyPr>
          <a:p>
            <a:r>
              <a:rPr 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P</a:t>
            </a:r>
            <a:r>
              <a:rPr 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rPr>
              <a:t>3</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rPr>
              <a:t>测试，</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用</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P</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3</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和</a:t>
            </a:r>
            <a:r>
              <a:rPr lang="en-US" altLang="zh-CN"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IR</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5-4</a:t>
            </a:r>
            <a:r>
              <a:rPr lang="zh-CN" altLang="en-US" sz="2400" b="1">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修改μA</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5</a:t>
            </a:r>
            <a:r>
              <a:rPr lang="zh-CN" altLang="en-US"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a:t>
            </a:r>
            <a:r>
              <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rPr>
              <a:t>4</a:t>
            </a:r>
            <a:endParaRPr lang="en-US" altLang="zh-CN" sz="2400" b="1" baseline="-25000">
              <a:solidFill>
                <a:srgbClr val="0000FF"/>
              </a:solidFill>
              <a:latin typeface="方正粗黑宋简体" panose="02000000000000000000" charset="-122"/>
              <a:ea typeface="方正粗黑宋简体" panose="02000000000000000000" charset="-122"/>
              <a:cs typeface="方正粗黑宋简体" panose="02000000000000000000"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8611" name="Rectangle 2"/>
          <p:cNvSpPr>
            <a:spLocks noGrp="1"/>
          </p:cNvSpPr>
          <p:nvPr>
            <p:ph idx="1"/>
          </p:nvPr>
        </p:nvSpPr>
        <p:spPr>
          <a:xfrm>
            <a:off x="457200" y="271780"/>
            <a:ext cx="8409940" cy="6047105"/>
          </a:xfrm>
        </p:spPr>
        <p:txBody>
          <a:bodyPr vert="horz" wrap="square" lIns="91440" tIns="45720" rIns="91440" bIns="45720" anchor="t"/>
          <a:p>
            <a:pPr eaLnBrk="1" hangingPunct="1">
              <a:lnSpc>
                <a:spcPct val="90000"/>
              </a:lnSpc>
              <a:buNone/>
            </a:pPr>
            <a:r>
              <a:rPr lang="en-US" altLang="zh-CN" sz="2400">
                <a:solidFill>
                  <a:srgbClr val="FF0000"/>
                </a:solidFill>
              </a:rPr>
              <a:t>[</a:t>
            </a:r>
            <a:r>
              <a:rPr lang="zh-CN" altLang="en-US" sz="2400" dirty="0">
                <a:solidFill>
                  <a:srgbClr val="FF0000"/>
                </a:solidFill>
              </a:rPr>
              <a:t>例</a:t>
            </a:r>
            <a:r>
              <a:rPr lang="en-US" altLang="zh-CN" sz="2400" dirty="0">
                <a:solidFill>
                  <a:srgbClr val="FF0000"/>
                </a:solidFill>
              </a:rPr>
              <a:t>5.</a:t>
            </a:r>
            <a:r>
              <a:rPr lang="en-US" altLang="zh-CN" sz="2400">
                <a:solidFill>
                  <a:srgbClr val="FF0000"/>
                </a:solidFill>
              </a:rPr>
              <a:t>2] </a:t>
            </a:r>
            <a:r>
              <a:rPr lang="zh-CN" altLang="en-US" sz="2400" dirty="0">
                <a:solidFill>
                  <a:srgbClr val="FF0000"/>
                </a:solidFill>
              </a:rPr>
              <a:t>解：</a:t>
            </a:r>
            <a:r>
              <a:rPr lang="zh-CN" altLang="en-US" sz="2400" dirty="0">
                <a:solidFill>
                  <a:schemeClr val="tx1"/>
                </a:solidFill>
              </a:rPr>
              <a:t>按所给设计条件，微程序有</a:t>
            </a:r>
            <a:r>
              <a:rPr lang="zh-CN" altLang="en-US" sz="2400" dirty="0">
                <a:solidFill>
                  <a:srgbClr val="FF0000"/>
                </a:solidFill>
              </a:rPr>
              <a:t>三种判别测试</a:t>
            </a:r>
            <a:r>
              <a:rPr lang="zh-CN" altLang="en-US" sz="2400" dirty="0">
                <a:solidFill>
                  <a:schemeClr val="tx1"/>
                </a:solidFill>
              </a:rPr>
              <a:t>，分别为</a:t>
            </a:r>
            <a:r>
              <a:rPr lang="en-US" altLang="zh-CN" sz="2400">
                <a:solidFill>
                  <a:schemeClr val="tx1"/>
                </a:solidFill>
              </a:rPr>
              <a:t>P1</a:t>
            </a:r>
            <a:r>
              <a:rPr lang="zh-CN" altLang="en-US" sz="2400" dirty="0">
                <a:solidFill>
                  <a:schemeClr val="tx1"/>
                </a:solidFill>
              </a:rPr>
              <a:t>，</a:t>
            </a:r>
            <a:r>
              <a:rPr lang="en-US" altLang="zh-CN" sz="2400">
                <a:solidFill>
                  <a:schemeClr val="tx1"/>
                </a:solidFill>
              </a:rPr>
              <a:t>P2</a:t>
            </a:r>
            <a:r>
              <a:rPr lang="zh-CN" altLang="en-US" sz="2400" dirty="0">
                <a:solidFill>
                  <a:schemeClr val="tx1"/>
                </a:solidFill>
              </a:rPr>
              <a:t>，</a:t>
            </a:r>
            <a:r>
              <a:rPr lang="en-US" altLang="zh-CN" sz="2400">
                <a:solidFill>
                  <a:schemeClr val="tx1"/>
                </a:solidFill>
              </a:rPr>
              <a:t>P3</a:t>
            </a:r>
            <a:r>
              <a:rPr lang="zh-CN" altLang="en-US" sz="2400" dirty="0">
                <a:solidFill>
                  <a:schemeClr val="tx1"/>
                </a:solidFill>
              </a:rPr>
              <a:t>。 由于修改</a:t>
            </a:r>
            <a:r>
              <a:rPr lang="en-US" altLang="zh-CN" sz="2400">
                <a:solidFill>
                  <a:schemeClr val="tx1"/>
                </a:solidFill>
              </a:rPr>
              <a:t>μA5-μA0</a:t>
            </a:r>
            <a:r>
              <a:rPr lang="zh-CN" altLang="en-US" sz="2400" dirty="0">
                <a:solidFill>
                  <a:schemeClr val="tx1"/>
                </a:solidFill>
              </a:rPr>
              <a:t>内容具有很大灵活性，现分配如下：</a:t>
            </a:r>
            <a:endParaRPr lang="zh-CN" altLang="en-US" sz="2400" dirty="0">
              <a:solidFill>
                <a:schemeClr val="tx1"/>
              </a:solidFill>
            </a:endParaRPr>
          </a:p>
          <a:p>
            <a:pPr eaLnBrk="1" hangingPunct="1">
              <a:lnSpc>
                <a:spcPct val="90000"/>
              </a:lnSpc>
              <a:buNone/>
            </a:pPr>
            <a:r>
              <a:rPr lang="en-US" altLang="zh-CN" sz="2400">
                <a:solidFill>
                  <a:srgbClr val="FF0000"/>
                </a:solidFill>
              </a:rPr>
              <a:t>(1)</a:t>
            </a:r>
            <a:r>
              <a:rPr lang="zh-CN" altLang="en-US" sz="2400" dirty="0">
                <a:solidFill>
                  <a:schemeClr val="tx1"/>
                </a:solidFill>
              </a:rPr>
              <a:t>用</a:t>
            </a:r>
            <a:r>
              <a:rPr lang="en-US" altLang="zh-CN" sz="2400">
                <a:solidFill>
                  <a:schemeClr val="tx1"/>
                </a:solidFill>
              </a:rPr>
              <a:t>P1</a:t>
            </a:r>
            <a:r>
              <a:rPr lang="zh-CN" altLang="en-US" sz="2400" dirty="0">
                <a:solidFill>
                  <a:schemeClr val="tx1"/>
                </a:solidFill>
              </a:rPr>
              <a:t>和</a:t>
            </a:r>
            <a:r>
              <a:rPr lang="en-US" altLang="zh-CN" sz="2400">
                <a:solidFill>
                  <a:schemeClr val="tx1"/>
                </a:solidFill>
              </a:rPr>
              <a:t>IR3-IR0</a:t>
            </a:r>
            <a:r>
              <a:rPr lang="zh-CN" altLang="en-US" sz="2400" dirty="0">
                <a:solidFill>
                  <a:schemeClr val="tx1"/>
                </a:solidFill>
              </a:rPr>
              <a:t>修改</a:t>
            </a:r>
            <a:r>
              <a:rPr lang="en-US" altLang="zh-CN" sz="2400">
                <a:solidFill>
                  <a:schemeClr val="tx1"/>
                </a:solidFill>
              </a:rPr>
              <a:t>μA3-μA0</a:t>
            </a:r>
            <a:r>
              <a:rPr lang="zh-CN" altLang="en-US" sz="2400" dirty="0">
                <a:solidFill>
                  <a:schemeClr val="tx1"/>
                </a:solidFill>
              </a:rPr>
              <a:t>；</a:t>
            </a:r>
            <a:endParaRPr lang="zh-CN" altLang="en-US" sz="2400" dirty="0">
              <a:solidFill>
                <a:schemeClr val="tx1"/>
              </a:solidFill>
            </a:endParaRPr>
          </a:p>
          <a:p>
            <a:pPr eaLnBrk="1" hangingPunct="1">
              <a:lnSpc>
                <a:spcPct val="90000"/>
              </a:lnSpc>
              <a:buNone/>
            </a:pPr>
            <a:r>
              <a:rPr lang="en-US" altLang="zh-CN" sz="2400">
                <a:solidFill>
                  <a:srgbClr val="FF0000"/>
                </a:solidFill>
              </a:rPr>
              <a:t>(2)</a:t>
            </a:r>
            <a:r>
              <a:rPr lang="zh-CN" altLang="en-US" sz="2400" dirty="0">
                <a:solidFill>
                  <a:schemeClr val="tx1"/>
                </a:solidFill>
              </a:rPr>
              <a:t>用</a:t>
            </a:r>
            <a:r>
              <a:rPr lang="en-US" altLang="zh-CN" sz="2400">
                <a:solidFill>
                  <a:schemeClr val="tx1"/>
                </a:solidFill>
              </a:rPr>
              <a:t>P2</a:t>
            </a:r>
            <a:r>
              <a:rPr lang="zh-CN" altLang="en-US" sz="2400" dirty="0">
                <a:solidFill>
                  <a:schemeClr val="tx1"/>
                </a:solidFill>
              </a:rPr>
              <a:t>和</a:t>
            </a:r>
            <a:r>
              <a:rPr lang="en-US" altLang="zh-CN" sz="2400">
                <a:solidFill>
                  <a:schemeClr val="tx1"/>
                </a:solidFill>
              </a:rPr>
              <a:t>C</a:t>
            </a:r>
            <a:r>
              <a:rPr lang="zh-CN" altLang="en-US" sz="2400" dirty="0">
                <a:solidFill>
                  <a:schemeClr val="tx1"/>
                </a:solidFill>
              </a:rPr>
              <a:t>修改</a:t>
            </a:r>
            <a:r>
              <a:rPr lang="en-US" altLang="zh-CN" sz="2400">
                <a:solidFill>
                  <a:schemeClr val="tx1"/>
                </a:solidFill>
              </a:rPr>
              <a:t>μA0</a:t>
            </a:r>
            <a:r>
              <a:rPr lang="zh-CN" altLang="en-US" sz="2400" dirty="0">
                <a:solidFill>
                  <a:schemeClr val="tx1"/>
                </a:solidFill>
              </a:rPr>
              <a:t>；</a:t>
            </a:r>
            <a:endParaRPr lang="zh-CN" altLang="en-US" sz="2400" dirty="0">
              <a:solidFill>
                <a:schemeClr val="tx1"/>
              </a:solidFill>
            </a:endParaRPr>
          </a:p>
          <a:p>
            <a:pPr eaLnBrk="1" hangingPunct="1">
              <a:lnSpc>
                <a:spcPct val="90000"/>
              </a:lnSpc>
              <a:buNone/>
            </a:pPr>
            <a:r>
              <a:rPr lang="en-US" altLang="zh-CN" sz="2400">
                <a:solidFill>
                  <a:srgbClr val="FF0000"/>
                </a:solidFill>
              </a:rPr>
              <a:t>(3)</a:t>
            </a:r>
            <a:r>
              <a:rPr lang="zh-CN" altLang="en-US" sz="2400" dirty="0">
                <a:solidFill>
                  <a:schemeClr val="tx1"/>
                </a:solidFill>
              </a:rPr>
              <a:t>用</a:t>
            </a:r>
            <a:r>
              <a:rPr lang="en-US" altLang="zh-CN" sz="2400">
                <a:solidFill>
                  <a:schemeClr val="tx1"/>
                </a:solidFill>
              </a:rPr>
              <a:t>P3</a:t>
            </a:r>
            <a:r>
              <a:rPr lang="zh-CN" altLang="en-US" sz="2400" dirty="0">
                <a:solidFill>
                  <a:schemeClr val="tx1"/>
                </a:solidFill>
              </a:rPr>
              <a:t>和</a:t>
            </a:r>
            <a:r>
              <a:rPr lang="en-US" altLang="zh-CN" sz="2400">
                <a:solidFill>
                  <a:schemeClr val="tx1"/>
                </a:solidFill>
              </a:rPr>
              <a:t>IR5</a:t>
            </a:r>
            <a:r>
              <a:rPr lang="zh-CN" altLang="en-US" sz="2400" dirty="0">
                <a:solidFill>
                  <a:schemeClr val="tx1"/>
                </a:solidFill>
              </a:rPr>
              <a:t>，</a:t>
            </a:r>
            <a:r>
              <a:rPr lang="en-US" altLang="zh-CN" sz="2400">
                <a:solidFill>
                  <a:schemeClr val="tx1"/>
                </a:solidFill>
              </a:rPr>
              <a:t>IR4</a:t>
            </a:r>
            <a:r>
              <a:rPr lang="zh-CN" altLang="en-US" sz="2400" dirty="0">
                <a:solidFill>
                  <a:schemeClr val="tx1"/>
                </a:solidFill>
              </a:rPr>
              <a:t>修改</a:t>
            </a:r>
            <a:r>
              <a:rPr lang="en-US" altLang="zh-CN" sz="2400">
                <a:solidFill>
                  <a:schemeClr val="tx1"/>
                </a:solidFill>
              </a:rPr>
              <a:t>μA5</a:t>
            </a:r>
            <a:r>
              <a:rPr lang="zh-CN" altLang="en-US" sz="2400" dirty="0">
                <a:solidFill>
                  <a:schemeClr val="tx1"/>
                </a:solidFill>
              </a:rPr>
              <a:t>，</a:t>
            </a:r>
            <a:r>
              <a:rPr lang="en-US" altLang="zh-CN" sz="2400">
                <a:solidFill>
                  <a:schemeClr val="tx1"/>
                </a:solidFill>
              </a:rPr>
              <a:t>μA4</a:t>
            </a:r>
            <a:r>
              <a:rPr lang="zh-CN" altLang="en-US" sz="2400" dirty="0">
                <a:solidFill>
                  <a:schemeClr val="tx1"/>
                </a:solidFill>
              </a:rPr>
              <a:t>。</a:t>
            </a:r>
            <a:endParaRPr lang="zh-CN" altLang="en-US" sz="2400" dirty="0">
              <a:solidFill>
                <a:schemeClr val="tx1"/>
              </a:solidFill>
            </a:endParaRPr>
          </a:p>
          <a:p>
            <a:pPr eaLnBrk="1" hangingPunct="1">
              <a:lnSpc>
                <a:spcPct val="90000"/>
              </a:lnSpc>
              <a:buNone/>
            </a:pPr>
            <a:r>
              <a:rPr lang="zh-CN" altLang="en-US" sz="2400" dirty="0">
                <a:solidFill>
                  <a:schemeClr val="tx1"/>
                </a:solidFill>
              </a:rPr>
              <a:t>           另外还要</a:t>
            </a:r>
            <a:r>
              <a:rPr lang="zh-CN" altLang="en-US" sz="2400" dirty="0">
                <a:solidFill>
                  <a:srgbClr val="FF3300"/>
                </a:solidFill>
              </a:rPr>
              <a:t>考虑时间因素</a:t>
            </a:r>
            <a:r>
              <a:rPr lang="en-US" altLang="zh-CN" sz="2400">
                <a:solidFill>
                  <a:srgbClr val="FF3300"/>
                </a:solidFill>
              </a:rPr>
              <a:t>T4</a:t>
            </a:r>
            <a:r>
              <a:rPr lang="en-US" altLang="zh-CN" sz="2400">
                <a:solidFill>
                  <a:schemeClr val="tx1"/>
                </a:solidFill>
              </a:rPr>
              <a:t>(</a:t>
            </a:r>
            <a:r>
              <a:rPr lang="zh-CN" altLang="en-US" sz="2400" dirty="0">
                <a:solidFill>
                  <a:schemeClr val="tx1"/>
                </a:solidFill>
              </a:rPr>
              <a:t>假设</a:t>
            </a:r>
            <a:r>
              <a:rPr lang="en-US" altLang="zh-CN" sz="2400">
                <a:solidFill>
                  <a:schemeClr val="tx1"/>
                </a:solidFill>
              </a:rPr>
              <a:t>CPU</a:t>
            </a:r>
            <a:r>
              <a:rPr lang="zh-CN" altLang="en-US" sz="2400" dirty="0">
                <a:solidFill>
                  <a:schemeClr val="tx1"/>
                </a:solidFill>
              </a:rPr>
              <a:t>周期最后一个节拍脉冲</a:t>
            </a:r>
            <a:r>
              <a:rPr lang="en-US" altLang="zh-CN" sz="2400">
                <a:solidFill>
                  <a:schemeClr val="tx1"/>
                </a:solidFill>
              </a:rPr>
              <a:t>)</a:t>
            </a:r>
            <a:r>
              <a:rPr lang="zh-CN" altLang="en-US" sz="2400" dirty="0">
                <a:solidFill>
                  <a:schemeClr val="tx1"/>
                </a:solidFill>
              </a:rPr>
              <a:t>，故转移逻辑表达式如下：</a:t>
            </a:r>
            <a:endParaRPr lang="zh-CN" altLang="en-US" sz="2400" dirty="0">
              <a:solidFill>
                <a:schemeClr val="tx1"/>
              </a:solidFill>
            </a:endParaRPr>
          </a:p>
          <a:p>
            <a:pPr eaLnBrk="1" hangingPunct="1">
              <a:lnSpc>
                <a:spcPct val="90000"/>
              </a:lnSpc>
              <a:buNone/>
            </a:pPr>
            <a:r>
              <a:rPr lang="zh-CN" altLang="en-US" sz="2400" dirty="0">
                <a:solidFill>
                  <a:schemeClr val="tx1"/>
                </a:solidFill>
              </a:rPr>
              <a:t>　　</a:t>
            </a:r>
            <a:r>
              <a:rPr lang="en-US" altLang="zh-CN" sz="2400">
                <a:solidFill>
                  <a:srgbClr val="FF00FF"/>
                </a:solidFill>
              </a:rPr>
              <a:t>μA5=P3·IR5·T4</a:t>
            </a:r>
            <a:endParaRPr lang="en-US" altLang="zh-CN" sz="2400">
              <a:solidFill>
                <a:srgbClr val="FF00FF"/>
              </a:solidFill>
            </a:endParaRPr>
          </a:p>
          <a:p>
            <a:pPr eaLnBrk="1" hangingPunct="1">
              <a:lnSpc>
                <a:spcPct val="90000"/>
              </a:lnSpc>
              <a:buNone/>
            </a:pPr>
            <a:r>
              <a:rPr lang="zh-CN" altLang="en-US" sz="2400" dirty="0">
                <a:solidFill>
                  <a:srgbClr val="FF00FF"/>
                </a:solidFill>
              </a:rPr>
              <a:t>　　</a:t>
            </a:r>
            <a:r>
              <a:rPr lang="en-US" altLang="zh-CN" sz="2400">
                <a:solidFill>
                  <a:srgbClr val="FF00FF"/>
                </a:solidFill>
              </a:rPr>
              <a:t>μA4=P3·IR4·T4</a:t>
            </a:r>
            <a:endParaRPr lang="en-US" altLang="zh-CN" sz="2400">
              <a:solidFill>
                <a:srgbClr val="FF00FF"/>
              </a:solidFill>
            </a:endParaRPr>
          </a:p>
          <a:p>
            <a:pPr eaLnBrk="1" hangingPunct="1">
              <a:lnSpc>
                <a:spcPct val="90000"/>
              </a:lnSpc>
              <a:buNone/>
            </a:pPr>
            <a:r>
              <a:rPr lang="zh-CN" altLang="en-US" sz="2400" dirty="0">
                <a:solidFill>
                  <a:srgbClr val="FF00FF"/>
                </a:solidFill>
              </a:rPr>
              <a:t>　　</a:t>
            </a:r>
            <a:r>
              <a:rPr lang="en-US" altLang="zh-CN" sz="2400">
                <a:solidFill>
                  <a:srgbClr val="FF00FF"/>
                </a:solidFill>
              </a:rPr>
              <a:t>μA3=P1·IR3·T4</a:t>
            </a:r>
            <a:endParaRPr lang="en-US" altLang="zh-CN" sz="2400">
              <a:solidFill>
                <a:srgbClr val="FF00FF"/>
              </a:solidFill>
            </a:endParaRPr>
          </a:p>
          <a:p>
            <a:pPr eaLnBrk="1" hangingPunct="1">
              <a:lnSpc>
                <a:spcPct val="90000"/>
              </a:lnSpc>
              <a:buNone/>
            </a:pPr>
            <a:r>
              <a:rPr lang="zh-CN" altLang="en-US" sz="2400" dirty="0">
                <a:solidFill>
                  <a:srgbClr val="FF00FF"/>
                </a:solidFill>
              </a:rPr>
              <a:t>　　</a:t>
            </a:r>
            <a:r>
              <a:rPr lang="en-US" altLang="zh-CN" sz="2400">
                <a:solidFill>
                  <a:srgbClr val="FF00FF"/>
                </a:solidFill>
              </a:rPr>
              <a:t>μA2=P1·IR2·T4</a:t>
            </a:r>
            <a:endParaRPr lang="en-US" altLang="zh-CN" sz="2400">
              <a:solidFill>
                <a:srgbClr val="FF00FF"/>
              </a:solidFill>
            </a:endParaRPr>
          </a:p>
          <a:p>
            <a:pPr eaLnBrk="1" hangingPunct="1">
              <a:lnSpc>
                <a:spcPct val="90000"/>
              </a:lnSpc>
              <a:buNone/>
            </a:pPr>
            <a:r>
              <a:rPr lang="zh-CN" altLang="en-US" sz="2400" dirty="0">
                <a:solidFill>
                  <a:srgbClr val="FF00FF"/>
                </a:solidFill>
              </a:rPr>
              <a:t>　　</a:t>
            </a:r>
            <a:r>
              <a:rPr lang="en-US" altLang="zh-CN" sz="2400">
                <a:solidFill>
                  <a:srgbClr val="FF00FF"/>
                </a:solidFill>
              </a:rPr>
              <a:t>μA1=P1·IR1·T4</a:t>
            </a:r>
            <a:endParaRPr lang="en-US" altLang="zh-CN" sz="2400">
              <a:solidFill>
                <a:srgbClr val="FF00FF"/>
              </a:solidFill>
            </a:endParaRPr>
          </a:p>
          <a:p>
            <a:pPr eaLnBrk="1" hangingPunct="1">
              <a:lnSpc>
                <a:spcPct val="90000"/>
              </a:lnSpc>
              <a:buNone/>
            </a:pPr>
            <a:r>
              <a:rPr lang="zh-CN" altLang="en-US" sz="2400" dirty="0">
                <a:solidFill>
                  <a:srgbClr val="FF00FF"/>
                </a:solidFill>
              </a:rPr>
              <a:t>　　</a:t>
            </a:r>
            <a:r>
              <a:rPr lang="en-US" altLang="zh-CN" sz="2400">
                <a:solidFill>
                  <a:srgbClr val="FF00FF"/>
                </a:solidFill>
              </a:rPr>
              <a:t>μA0=P1·IR0·T4+P2·C·T4</a:t>
            </a:r>
            <a:endParaRPr lang="en-US" altLang="zh-CN" sz="2400">
              <a:solidFill>
                <a:srgbClr val="FF00FF"/>
              </a:solidFill>
            </a:endParaRPr>
          </a:p>
          <a:p>
            <a:pPr eaLnBrk="1" hangingPunct="1">
              <a:lnSpc>
                <a:spcPct val="90000"/>
              </a:lnSpc>
              <a:buNone/>
            </a:pPr>
            <a:r>
              <a:rPr lang="en-US" altLang="zh-CN" sz="2400">
                <a:solidFill>
                  <a:schemeClr val="tx1"/>
                </a:solidFill>
              </a:rPr>
              <a:t>            </a:t>
            </a:r>
            <a:r>
              <a:rPr lang="zh-CN" altLang="en-US" sz="2400" dirty="0">
                <a:solidFill>
                  <a:schemeClr val="tx1"/>
                </a:solidFill>
              </a:rPr>
              <a:t>由于从触发器强置端修改，故前</a:t>
            </a:r>
            <a:r>
              <a:rPr lang="en-US" altLang="zh-CN" sz="2400">
                <a:solidFill>
                  <a:schemeClr val="tx1"/>
                </a:solidFill>
              </a:rPr>
              <a:t>5</a:t>
            </a:r>
            <a:r>
              <a:rPr lang="zh-CN" altLang="en-US" sz="2400" dirty="0">
                <a:solidFill>
                  <a:schemeClr val="tx1"/>
                </a:solidFill>
              </a:rPr>
              <a:t>个表达式可用“与非”门实现，最后一个用“与或非</a:t>
            </a:r>
            <a:r>
              <a:rPr lang="zh-CN" altLang="en-US" sz="2400" dirty="0">
                <a:solidFill>
                  <a:schemeClr val="tx1"/>
                </a:solidFill>
              </a:rPr>
              <a:t>”门实现。</a:t>
            </a:r>
            <a:endParaRPr lang="zh-CN" altLang="en-US" sz="2400" dirty="0">
              <a:solidFill>
                <a:schemeClr val="tx1"/>
              </a:solidFill>
            </a:endParaRPr>
          </a:p>
          <a:p>
            <a:pPr eaLnBrk="1" hangingPunct="1">
              <a:lnSpc>
                <a:spcPct val="90000"/>
              </a:lnSpc>
              <a:buNone/>
            </a:pPr>
            <a:r>
              <a:rPr lang="zh-CN" altLang="en-US" sz="2400" dirty="0">
                <a:solidFill>
                  <a:schemeClr val="tx1"/>
                </a:solidFill>
              </a:rPr>
              <a:t>            </a:t>
            </a:r>
            <a:endParaRPr lang="zh-CN" altLang="en-US" sz="2400" dirty="0">
              <a:solidFill>
                <a:schemeClr val="tx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灯片编号占位符 6"/>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69635" name="Rectangle 2"/>
          <p:cNvSpPr>
            <a:spLocks noGrp="1"/>
          </p:cNvSpPr>
          <p:nvPr>
            <p:ph type="title"/>
          </p:nvPr>
        </p:nvSpPr>
        <p:spPr>
          <a:xfrm>
            <a:off x="457200" y="122555"/>
            <a:ext cx="7543800" cy="845185"/>
          </a:xfrm>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.4.2  </a:t>
            </a:r>
            <a:r>
              <a:rPr lang="zh-CN" altLang="en-US" dirty="0">
                <a:solidFill>
                  <a:srgbClr val="FF0000"/>
                </a:solidFill>
              </a:rPr>
              <a:t>微程序设计技术</a:t>
            </a:r>
            <a:endParaRPr lang="zh-CN" altLang="en-US" dirty="0">
              <a:solidFill>
                <a:srgbClr val="FF0000"/>
              </a:solidFill>
            </a:endParaRPr>
          </a:p>
        </p:txBody>
      </p:sp>
      <p:sp>
        <p:nvSpPr>
          <p:cNvPr id="69636" name="Rectangle 3"/>
          <p:cNvSpPr>
            <a:spLocks noGrp="1"/>
          </p:cNvSpPr>
          <p:nvPr>
            <p:ph type="body" sz="half" idx="1"/>
          </p:nvPr>
        </p:nvSpPr>
        <p:spPr>
          <a:xfrm>
            <a:off x="354330" y="1052513"/>
            <a:ext cx="8435975" cy="3775075"/>
          </a:xfrm>
        </p:spPr>
        <p:txBody>
          <a:bodyPr vert="horz" wrap="square" lIns="91440" tIns="45720" rIns="91440" bIns="45720" anchor="t"/>
          <a:p>
            <a:pPr eaLnBrk="1" hangingPunct="1">
              <a:buClr>
                <a:schemeClr val="tx2"/>
              </a:buClr>
              <a:buSzPct val="70000"/>
              <a:buFont typeface="Wingdings" panose="05000000000000000000" pitchFamily="2" charset="2"/>
              <a:buNone/>
            </a:pPr>
            <a:r>
              <a:rPr lang="en-US" altLang="zh-CN" sz="2600" b="1">
                <a:solidFill>
                  <a:srgbClr val="FF0000"/>
                </a:solidFill>
                <a:latin typeface="黑体" panose="02010609060101010101" charset="-122"/>
                <a:ea typeface="黑体" panose="02010609060101010101" charset="-122"/>
                <a:cs typeface="黑体" panose="02010609060101010101" charset="-122"/>
              </a:rPr>
              <a:t>3</a:t>
            </a:r>
            <a:r>
              <a:rPr lang="zh-CN" altLang="en-US" sz="2600" b="1" dirty="0">
                <a:solidFill>
                  <a:srgbClr val="FF0000"/>
                </a:solidFill>
                <a:latin typeface="黑体" panose="02010609060101010101" charset="-122"/>
                <a:ea typeface="黑体" panose="02010609060101010101" charset="-122"/>
                <a:cs typeface="黑体" panose="02010609060101010101" charset="-122"/>
              </a:rPr>
              <a:t>、微指令格式</a:t>
            </a:r>
            <a:endParaRPr lang="en-US" altLang="zh-CN" sz="2600" b="1">
              <a:solidFill>
                <a:srgbClr val="FF0000"/>
              </a:solidFill>
              <a:latin typeface="黑体" panose="02010609060101010101" charset="-122"/>
              <a:ea typeface="黑体" panose="02010609060101010101" charset="-122"/>
              <a:cs typeface="黑体" panose="02010609060101010101" charset="-122"/>
            </a:endParaRPr>
          </a:p>
          <a:p>
            <a:pPr eaLnBrk="1" hangingPunct="1">
              <a:buClr>
                <a:schemeClr val="tx2"/>
              </a:buClr>
              <a:buSzPct val="70000"/>
              <a:buFont typeface="Wingdings" panose="05000000000000000000" pitchFamily="2" charset="2"/>
              <a:buNone/>
            </a:pPr>
            <a:r>
              <a:rPr lang="en-US" altLang="zh-CN" sz="2600" dirty="0">
                <a:solidFill>
                  <a:schemeClr val="tx1"/>
                </a:solidFill>
                <a:latin typeface="黑体" panose="02010609060101010101" charset="-122"/>
                <a:ea typeface="黑体" panose="02010609060101010101" charset="-122"/>
                <a:cs typeface="黑体" panose="02010609060101010101" charset="-122"/>
              </a:rPr>
              <a:t>   </a:t>
            </a:r>
            <a:r>
              <a:rPr lang="zh-CN" altLang="en-US" sz="2600" dirty="0">
                <a:solidFill>
                  <a:schemeClr val="tx1"/>
                </a:solidFill>
                <a:latin typeface="黑体" panose="02010609060101010101" charset="-122"/>
                <a:ea typeface="黑体" panose="02010609060101010101" charset="-122"/>
                <a:cs typeface="黑体" panose="02010609060101010101" charset="-122"/>
              </a:rPr>
              <a:t>两类：</a:t>
            </a:r>
            <a:r>
              <a:rPr lang="zh-CN" altLang="en-US" sz="2600" dirty="0">
                <a:solidFill>
                  <a:srgbClr val="FF00FF"/>
                </a:solidFill>
                <a:latin typeface="黑体" panose="02010609060101010101" charset="-122"/>
                <a:ea typeface="黑体" panose="02010609060101010101" charset="-122"/>
                <a:cs typeface="黑体" panose="02010609060101010101" charset="-122"/>
              </a:rPr>
              <a:t>水平型微指令</a:t>
            </a:r>
            <a:r>
              <a:rPr lang="zh-CN" altLang="en-US" sz="2600" dirty="0">
                <a:latin typeface="黑体" panose="02010609060101010101" charset="-122"/>
                <a:ea typeface="黑体" panose="02010609060101010101" charset="-122"/>
                <a:cs typeface="黑体" panose="02010609060101010101" charset="-122"/>
              </a:rPr>
              <a:t>和</a:t>
            </a:r>
            <a:r>
              <a:rPr lang="zh-CN" altLang="en-US" sz="2600" dirty="0">
                <a:solidFill>
                  <a:srgbClr val="FF00FF"/>
                </a:solidFill>
                <a:latin typeface="黑体" panose="02010609060101010101" charset="-122"/>
                <a:ea typeface="黑体" panose="02010609060101010101" charset="-122"/>
                <a:cs typeface="黑体" panose="02010609060101010101" charset="-122"/>
              </a:rPr>
              <a:t>垂直型微指令</a:t>
            </a:r>
            <a:endParaRPr lang="zh-CN" altLang="en-US" sz="2600" dirty="0">
              <a:latin typeface="黑体" panose="02010609060101010101" charset="-122"/>
              <a:ea typeface="黑体" panose="02010609060101010101" charset="-122"/>
              <a:cs typeface="黑体" panose="02010609060101010101" charset="-122"/>
            </a:endParaRPr>
          </a:p>
          <a:p>
            <a:pPr lvl="1" eaLnBrk="1" hangingPunct="1">
              <a:buNone/>
            </a:pPr>
            <a:r>
              <a:rPr lang="zh-CN" altLang="en-US" dirty="0">
                <a:solidFill>
                  <a:srgbClr val="FF0000"/>
                </a:solidFill>
                <a:latin typeface="黑体" panose="02010609060101010101" charset="-122"/>
                <a:ea typeface="黑体" panose="02010609060101010101" charset="-122"/>
                <a:cs typeface="黑体" panose="02010609060101010101" charset="-122"/>
              </a:rPr>
              <a:t>（</a:t>
            </a:r>
            <a:r>
              <a:rPr lang="en-US" altLang="zh-CN">
                <a:solidFill>
                  <a:srgbClr val="FF0000"/>
                </a:solidFill>
                <a:latin typeface="黑体" panose="02010609060101010101" charset="-122"/>
                <a:ea typeface="黑体" panose="02010609060101010101" charset="-122"/>
                <a:cs typeface="黑体" panose="02010609060101010101" charset="-122"/>
              </a:rPr>
              <a:t>1</a:t>
            </a:r>
            <a:r>
              <a:rPr lang="zh-CN" altLang="en-US" dirty="0">
                <a:solidFill>
                  <a:srgbClr val="FF0000"/>
                </a:solidFill>
                <a:latin typeface="黑体" panose="02010609060101010101" charset="-122"/>
                <a:ea typeface="黑体" panose="02010609060101010101" charset="-122"/>
                <a:cs typeface="黑体" panose="02010609060101010101" charset="-122"/>
              </a:rPr>
              <a:t>）水平型微指令：</a:t>
            </a:r>
            <a:r>
              <a:rPr lang="zh-CN" altLang="en-US" sz="2500" dirty="0">
                <a:latin typeface="黑体" panose="02010609060101010101" charset="-122"/>
                <a:ea typeface="黑体" panose="02010609060101010101" charset="-122"/>
                <a:cs typeface="黑体" panose="02010609060101010101" charset="-122"/>
              </a:rPr>
              <a:t>一次定义并</a:t>
            </a:r>
            <a:r>
              <a:rPr lang="zh-CN" altLang="en-US" sz="2500" dirty="0">
                <a:latin typeface="黑体" panose="02010609060101010101" charset="-122"/>
                <a:ea typeface="黑体" panose="02010609060101010101" charset="-122"/>
                <a:cs typeface="黑体" panose="02010609060101010101" charset="-122"/>
                <a:sym typeface="+mn-ea"/>
              </a:rPr>
              <a:t>执行</a:t>
            </a:r>
            <a:r>
              <a:rPr lang="zh-CN" altLang="en-US" sz="2500" dirty="0">
                <a:solidFill>
                  <a:srgbClr val="FF0000"/>
                </a:solidFill>
                <a:latin typeface="黑体" panose="02010609060101010101" charset="-122"/>
                <a:ea typeface="黑体" panose="02010609060101010101" charset="-122"/>
                <a:cs typeface="黑体" panose="02010609060101010101" charset="-122"/>
              </a:rPr>
              <a:t>多个</a:t>
            </a:r>
            <a:r>
              <a:rPr lang="zh-CN" altLang="en-US" sz="2500" dirty="0">
                <a:latin typeface="黑体" panose="02010609060101010101" charset="-122"/>
                <a:ea typeface="黑体" panose="02010609060101010101" charset="-122"/>
                <a:cs typeface="黑体" panose="02010609060101010101" charset="-122"/>
                <a:sym typeface="+mn-ea"/>
              </a:rPr>
              <a:t>并行</a:t>
            </a:r>
            <a:r>
              <a:rPr lang="zh-CN" altLang="en-US" sz="2500" dirty="0">
                <a:latin typeface="黑体" panose="02010609060101010101" charset="-122"/>
                <a:ea typeface="黑体" panose="02010609060101010101" charset="-122"/>
                <a:cs typeface="黑体" panose="02010609060101010101" charset="-122"/>
              </a:rPr>
              <a:t>微命令</a:t>
            </a:r>
            <a:endParaRPr lang="zh-CN" altLang="en-US" sz="2500" dirty="0">
              <a:latin typeface="黑体" panose="02010609060101010101" charset="-122"/>
              <a:ea typeface="黑体" panose="02010609060101010101" charset="-122"/>
              <a:cs typeface="黑体" panose="02010609060101010101" charset="-122"/>
            </a:endParaRPr>
          </a:p>
          <a:p>
            <a:pPr lvl="1" eaLnBrk="1" hangingPunct="1">
              <a:buNone/>
            </a:pPr>
            <a:endParaRPr lang="zh-CN" altLang="en-US" sz="2500" dirty="0">
              <a:latin typeface="黑体" panose="02010609060101010101" charset="-122"/>
              <a:ea typeface="黑体" panose="02010609060101010101" charset="-122"/>
              <a:cs typeface="黑体" panose="02010609060101010101" charset="-122"/>
            </a:endParaRPr>
          </a:p>
          <a:p>
            <a:pPr lvl="1" eaLnBrk="1" hangingPunct="1">
              <a:buNone/>
            </a:pPr>
            <a:endParaRPr lang="zh-CN" altLang="en-US" sz="2500" dirty="0">
              <a:latin typeface="黑体" panose="02010609060101010101" charset="-122"/>
              <a:ea typeface="黑体" panose="02010609060101010101" charset="-122"/>
              <a:cs typeface="黑体" panose="02010609060101010101" charset="-122"/>
            </a:endParaRPr>
          </a:p>
          <a:p>
            <a:pPr lvl="1" eaLnBrk="1" hangingPunct="1">
              <a:buNone/>
            </a:pPr>
            <a:r>
              <a:rPr lang="en-US" altLang="zh-CN" sz="2500" dirty="0">
                <a:solidFill>
                  <a:srgbClr val="FF0000"/>
                </a:solidFill>
                <a:latin typeface="黑体" panose="02010609060101010101" charset="-122"/>
                <a:ea typeface="黑体" panose="02010609060101010101" charset="-122"/>
                <a:cs typeface="黑体" panose="02010609060101010101" charset="-122"/>
              </a:rPr>
              <a:t>3</a:t>
            </a:r>
            <a:r>
              <a:rPr lang="zh-CN" altLang="en-US" sz="2500" dirty="0">
                <a:solidFill>
                  <a:srgbClr val="FF0000"/>
                </a:solidFill>
                <a:latin typeface="黑体" panose="02010609060101010101" charset="-122"/>
                <a:ea typeface="黑体" panose="02010609060101010101" charset="-122"/>
                <a:cs typeface="黑体" panose="02010609060101010101" charset="-122"/>
              </a:rPr>
              <a:t>种水平型微指令：</a:t>
            </a:r>
            <a:endParaRPr lang="zh-CN" altLang="en-US" sz="2500" dirty="0">
              <a:solidFill>
                <a:srgbClr val="FF0000"/>
              </a:solidFill>
              <a:latin typeface="黑体" panose="02010609060101010101" charset="-122"/>
              <a:ea typeface="黑体" panose="02010609060101010101" charset="-122"/>
              <a:cs typeface="黑体" panose="02010609060101010101" charset="-122"/>
            </a:endParaRPr>
          </a:p>
          <a:p>
            <a:pPr lvl="1" eaLnBrk="1" hangingPunct="1">
              <a:buFont typeface="Wingdings" panose="05000000000000000000" charset="0"/>
              <a:buChar char="l"/>
            </a:pPr>
            <a:r>
              <a:rPr lang="zh-CN" altLang="en-US" sz="2500" dirty="0">
                <a:latin typeface="黑体" panose="02010609060101010101" charset="-122"/>
                <a:ea typeface="黑体" panose="02010609060101010101" charset="-122"/>
                <a:cs typeface="黑体" panose="02010609060101010101" charset="-122"/>
              </a:rPr>
              <a:t>全水平型（不译码）</a:t>
            </a:r>
            <a:endParaRPr lang="zh-CN" altLang="en-US" sz="2500" dirty="0">
              <a:latin typeface="黑体" panose="02010609060101010101" charset="-122"/>
              <a:ea typeface="黑体" panose="02010609060101010101" charset="-122"/>
              <a:cs typeface="黑体" panose="02010609060101010101" charset="-122"/>
            </a:endParaRPr>
          </a:p>
          <a:p>
            <a:pPr lvl="1" eaLnBrk="1" hangingPunct="1">
              <a:buFont typeface="Wingdings" panose="05000000000000000000" charset="0"/>
              <a:buChar char="l"/>
            </a:pPr>
            <a:r>
              <a:rPr lang="zh-CN" altLang="en-US" sz="2500" dirty="0">
                <a:latin typeface="黑体" panose="02010609060101010101" charset="-122"/>
                <a:ea typeface="黑体" panose="02010609060101010101" charset="-122"/>
                <a:cs typeface="黑体" panose="02010609060101010101" charset="-122"/>
              </a:rPr>
              <a:t>字段译码法水平型</a:t>
            </a:r>
            <a:endParaRPr lang="zh-CN" altLang="en-US" sz="2500" dirty="0">
              <a:latin typeface="黑体" panose="02010609060101010101" charset="-122"/>
              <a:ea typeface="黑体" panose="02010609060101010101" charset="-122"/>
              <a:cs typeface="黑体" panose="02010609060101010101" charset="-122"/>
            </a:endParaRPr>
          </a:p>
          <a:p>
            <a:pPr lvl="1" eaLnBrk="1" hangingPunct="1">
              <a:buFont typeface="Wingdings" panose="05000000000000000000" charset="0"/>
              <a:buChar char="l"/>
            </a:pPr>
            <a:r>
              <a:rPr lang="zh-CN" altLang="en-US" sz="2500" dirty="0">
                <a:latin typeface="黑体" panose="02010609060101010101" charset="-122"/>
                <a:ea typeface="黑体" panose="02010609060101010101" charset="-122"/>
                <a:cs typeface="黑体" panose="02010609060101010101" charset="-122"/>
              </a:rPr>
              <a:t>直接和译码相混合的水平型</a:t>
            </a:r>
            <a:endParaRPr lang="zh-CN" altLang="en-US" sz="2500" dirty="0">
              <a:latin typeface="黑体" panose="02010609060101010101" charset="-122"/>
              <a:ea typeface="黑体" panose="02010609060101010101" charset="-122"/>
              <a:cs typeface="黑体" panose="02010609060101010101" charset="-122"/>
            </a:endParaRPr>
          </a:p>
          <a:p>
            <a:pPr lvl="1" eaLnBrk="1" hangingPunct="1">
              <a:buFont typeface="Wingdings" panose="05000000000000000000" charset="0"/>
              <a:buChar char="l"/>
            </a:pPr>
            <a:endParaRPr lang="zh-CN" altLang="en-US" sz="2500" dirty="0">
              <a:latin typeface="黑体" panose="02010609060101010101" charset="-122"/>
              <a:ea typeface="黑体" panose="02010609060101010101" charset="-122"/>
              <a:cs typeface="黑体" panose="02010609060101010101" charset="-122"/>
            </a:endParaRPr>
          </a:p>
          <a:p>
            <a:pPr lvl="1" eaLnBrk="1" hangingPunct="1">
              <a:buNone/>
            </a:pPr>
            <a:endParaRPr lang="zh-CN" altLang="en-US" sz="2500" dirty="0">
              <a:latin typeface="黑体" panose="02010609060101010101" charset="-122"/>
              <a:ea typeface="黑体" panose="02010609060101010101" charset="-122"/>
              <a:cs typeface="黑体" panose="02010609060101010101" charset="-122"/>
            </a:endParaRPr>
          </a:p>
        </p:txBody>
      </p:sp>
      <p:graphicFrame>
        <p:nvGraphicFramePr>
          <p:cNvPr id="109572" name="Group 4"/>
          <p:cNvGraphicFramePr>
            <a:graphicFrameLocks noGrp="1"/>
          </p:cNvGraphicFramePr>
          <p:nvPr>
            <p:ph sz="half" idx="1"/>
          </p:nvPr>
        </p:nvGraphicFramePr>
        <p:xfrm>
          <a:off x="755333" y="2580323"/>
          <a:ext cx="7777163" cy="719138"/>
        </p:xfrm>
        <a:graphic>
          <a:graphicData uri="http://schemas.openxmlformats.org/drawingml/2006/table">
            <a:tbl>
              <a:tblPr/>
              <a:tblGrid>
                <a:gridCol w="2662237"/>
                <a:gridCol w="2557463"/>
                <a:gridCol w="2557462"/>
              </a:tblGrid>
              <a:tr h="7191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控制字段</a:t>
                      </a:r>
                      <a:endPar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判别测试字段</a:t>
                      </a:r>
                      <a:endPar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下地址字段</a:t>
                      </a:r>
                      <a:endParaRPr kumimoji="0" lang="zh-CN" altLang="en-US" sz="2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0659"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.4.2  </a:t>
            </a:r>
            <a:r>
              <a:rPr lang="zh-CN" altLang="en-US" dirty="0">
                <a:solidFill>
                  <a:srgbClr val="FF0000"/>
                </a:solidFill>
              </a:rPr>
              <a:t>微程序设计技术</a:t>
            </a:r>
            <a:endParaRPr lang="zh-CN" altLang="en-US" dirty="0">
              <a:solidFill>
                <a:srgbClr val="FF0000"/>
              </a:solidFill>
            </a:endParaRPr>
          </a:p>
        </p:txBody>
      </p:sp>
      <p:sp>
        <p:nvSpPr>
          <p:cNvPr id="70660" name="Rectangle 3"/>
          <p:cNvSpPr>
            <a:spLocks noGrp="1"/>
          </p:cNvSpPr>
          <p:nvPr>
            <p:ph idx="1"/>
          </p:nvPr>
        </p:nvSpPr>
        <p:spPr>
          <a:xfrm>
            <a:off x="251460" y="908685"/>
            <a:ext cx="8589645" cy="4411345"/>
          </a:xfrm>
        </p:spPr>
        <p:txBody>
          <a:bodyPr vert="horz" wrap="square" lIns="91440" tIns="45720" rIns="91440" bIns="45720" anchor="t"/>
          <a:p>
            <a:pPr eaLnBrk="1" hangingPunct="1">
              <a:buNone/>
            </a:pPr>
            <a:r>
              <a:rPr lang="en-US" altLang="zh-CN" sz="2600"/>
              <a:t>3</a:t>
            </a:r>
            <a:r>
              <a:rPr lang="zh-CN" altLang="en-US" sz="2600" dirty="0"/>
              <a:t>、微指令格式</a:t>
            </a:r>
            <a:endParaRPr lang="en-US" altLang="zh-CN" sz="2600"/>
          </a:p>
          <a:p>
            <a:pPr eaLnBrk="1" hangingPunct="1">
              <a:buNone/>
            </a:pPr>
            <a:r>
              <a:rPr lang="zh-CN" altLang="en-US" sz="2600" dirty="0"/>
              <a:t>（</a:t>
            </a:r>
            <a:r>
              <a:rPr lang="en-US" altLang="zh-CN" sz="2600"/>
              <a:t>2</a:t>
            </a:r>
            <a:r>
              <a:rPr lang="zh-CN" altLang="en-US" sz="2600" dirty="0"/>
              <a:t>）垂直型微指令：</a:t>
            </a:r>
            <a:r>
              <a:rPr lang="zh-CN" altLang="en-US" sz="2600" dirty="0">
                <a:solidFill>
                  <a:schemeClr val="tx1"/>
                </a:solidFill>
              </a:rPr>
              <a:t>采用</a:t>
            </a:r>
            <a:r>
              <a:rPr lang="zh-CN" altLang="en-US" sz="2600" dirty="0">
                <a:solidFill>
                  <a:srgbClr val="FF0000"/>
                </a:solidFill>
              </a:rPr>
              <a:t>微操作码</a:t>
            </a:r>
            <a:r>
              <a:rPr lang="zh-CN" altLang="en-US" sz="2600" dirty="0">
                <a:solidFill>
                  <a:schemeClr val="tx1"/>
                </a:solidFill>
              </a:rPr>
              <a:t>编译法。</a:t>
            </a:r>
            <a:endParaRPr lang="zh-CN" altLang="en-US" sz="2600" dirty="0"/>
          </a:p>
          <a:p>
            <a:pPr lvl="1" eaLnBrk="1" hangingPunct="1"/>
            <a:r>
              <a:rPr lang="zh-CN" altLang="en-US" sz="2200" dirty="0"/>
              <a:t>类似于机器指令机构</a:t>
            </a:r>
            <a:endParaRPr lang="zh-CN" altLang="en-US" sz="2200" dirty="0"/>
          </a:p>
          <a:p>
            <a:pPr lvl="1" eaLnBrk="1" hangingPunct="1"/>
            <a:r>
              <a:rPr lang="zh-CN" altLang="en-US" sz="2200" dirty="0"/>
              <a:t>设置微操作码字段，在一条微指令中只有</a:t>
            </a:r>
            <a:r>
              <a:rPr lang="en-US" altLang="zh-CN" sz="2200" dirty="0"/>
              <a:t>1-2</a:t>
            </a:r>
            <a:r>
              <a:rPr lang="zh-CN" altLang="en-US" sz="2200" dirty="0"/>
              <a:t>个微操作命令</a:t>
            </a:r>
            <a:endParaRPr lang="zh-CN" altLang="en-US" dirty="0"/>
          </a:p>
        </p:txBody>
      </p:sp>
      <p:sp>
        <p:nvSpPr>
          <p:cNvPr id="70661" name="Rectangle 4"/>
          <p:cNvSpPr/>
          <p:nvPr/>
        </p:nvSpPr>
        <p:spPr>
          <a:xfrm>
            <a:off x="2228850" y="3033713"/>
            <a:ext cx="9144000" cy="0"/>
          </a:xfrm>
          <a:prstGeom prst="rect">
            <a:avLst/>
          </a:prstGeom>
          <a:noFill/>
          <a:ln w="9525">
            <a:noFill/>
          </a:ln>
        </p:spPr>
        <p:txBody>
          <a:bodyPr>
            <a:spAutoFit/>
          </a:bodyPr>
          <a:p>
            <a:endParaRPr lang="zh-CN" altLang="en-US" dirty="0">
              <a:latin typeface="Arial" panose="020B0604020202020204" pitchFamily="34" charset="0"/>
            </a:endParaRPr>
          </a:p>
        </p:txBody>
      </p:sp>
      <p:pic>
        <p:nvPicPr>
          <p:cNvPr id="70662" name="Picture 5" descr="D:\jinerwork\组成\白中英版改编\Chap05\Images\p182.1.gif"/>
          <p:cNvPicPr>
            <a:picLocks noChangeAspect="1"/>
          </p:cNvPicPr>
          <p:nvPr/>
        </p:nvPicPr>
        <p:blipFill>
          <a:blip r:embed="rId1" r:link="rId2"/>
          <a:stretch>
            <a:fillRect/>
          </a:stretch>
        </p:blipFill>
        <p:spPr>
          <a:xfrm>
            <a:off x="683260" y="2996565"/>
            <a:ext cx="7553325" cy="127444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1683"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.4.2  </a:t>
            </a:r>
            <a:r>
              <a:rPr lang="zh-CN" altLang="en-US" dirty="0">
                <a:solidFill>
                  <a:srgbClr val="FF0000"/>
                </a:solidFill>
              </a:rPr>
              <a:t>微程序设计技术</a:t>
            </a:r>
            <a:endParaRPr lang="zh-CN" altLang="en-US" dirty="0">
              <a:solidFill>
                <a:srgbClr val="FF0000"/>
              </a:solidFill>
            </a:endParaRPr>
          </a:p>
        </p:txBody>
      </p:sp>
      <p:sp>
        <p:nvSpPr>
          <p:cNvPr id="71684" name="Rectangle 3"/>
          <p:cNvSpPr>
            <a:spLocks noGrp="1"/>
          </p:cNvSpPr>
          <p:nvPr>
            <p:ph idx="1"/>
          </p:nvPr>
        </p:nvSpPr>
        <p:spPr>
          <a:xfrm>
            <a:off x="179705" y="980440"/>
            <a:ext cx="7696200" cy="4411663"/>
          </a:xfrm>
        </p:spPr>
        <p:txBody>
          <a:bodyPr vert="horz" wrap="square" lIns="91440" tIns="45720" rIns="91440" bIns="45720" anchor="t"/>
          <a:p>
            <a:pPr lvl="1" eaLnBrk="1" hangingPunct="1">
              <a:lnSpc>
                <a:spcPct val="90000"/>
              </a:lnSpc>
              <a:buFont typeface="Wingdings" panose="05000000000000000000" charset="0"/>
              <a:buChar char="l"/>
            </a:pPr>
            <a:r>
              <a:rPr lang="zh-CN" altLang="en-US" sz="2700" dirty="0">
                <a:solidFill>
                  <a:srgbClr val="FF00FF"/>
                </a:solidFill>
              </a:rPr>
              <a:t>水平型微指令和垂直型微指令的比较</a:t>
            </a:r>
            <a:endParaRPr lang="zh-CN" altLang="en-US" sz="2700" dirty="0"/>
          </a:p>
          <a:p>
            <a:pPr lvl="1" eaLnBrk="1" hangingPunct="1">
              <a:lnSpc>
                <a:spcPct val="90000"/>
              </a:lnSpc>
              <a:buNone/>
            </a:pPr>
            <a:r>
              <a:rPr lang="en-US" altLang="zh-CN"/>
              <a:t>(1)</a:t>
            </a:r>
            <a:r>
              <a:rPr lang="zh-CN" altLang="en-US" dirty="0"/>
              <a:t>水平型微指令</a:t>
            </a:r>
            <a:r>
              <a:rPr lang="zh-CN" altLang="en-US" dirty="0">
                <a:solidFill>
                  <a:srgbClr val="FF3300"/>
                </a:solidFill>
              </a:rPr>
              <a:t>并行</a:t>
            </a:r>
            <a:r>
              <a:rPr lang="zh-CN" altLang="en-US" dirty="0"/>
              <a:t>操作能力强，效率高，灵活性强，垂直型微指令则较差。</a:t>
            </a:r>
            <a:endParaRPr lang="zh-CN" altLang="en-US" dirty="0"/>
          </a:p>
          <a:p>
            <a:pPr lvl="1" eaLnBrk="1" hangingPunct="1">
              <a:lnSpc>
                <a:spcPct val="90000"/>
              </a:lnSpc>
              <a:buNone/>
            </a:pPr>
            <a:r>
              <a:rPr lang="en-US" altLang="zh-CN"/>
              <a:t>(2)</a:t>
            </a:r>
            <a:r>
              <a:rPr lang="zh-CN" altLang="en-US" dirty="0"/>
              <a:t>水平型微指令执行一条指令的</a:t>
            </a:r>
            <a:r>
              <a:rPr lang="zh-CN" altLang="en-US" dirty="0">
                <a:solidFill>
                  <a:srgbClr val="FF3300"/>
                </a:solidFill>
              </a:rPr>
              <a:t>时间短</a:t>
            </a:r>
            <a:r>
              <a:rPr lang="zh-CN" altLang="en-US" dirty="0"/>
              <a:t>，垂直型微指令执行时间长。</a:t>
            </a:r>
            <a:endParaRPr lang="zh-CN" altLang="en-US" dirty="0"/>
          </a:p>
          <a:p>
            <a:pPr lvl="1" eaLnBrk="1" hangingPunct="1">
              <a:lnSpc>
                <a:spcPct val="90000"/>
              </a:lnSpc>
              <a:buNone/>
            </a:pPr>
            <a:r>
              <a:rPr lang="en-US" altLang="zh-CN"/>
              <a:t>(3)</a:t>
            </a:r>
            <a:r>
              <a:rPr lang="zh-CN" altLang="en-US" dirty="0"/>
              <a:t>由水平型微指令解释指令的微程序，有</a:t>
            </a:r>
            <a:r>
              <a:rPr lang="zh-CN" altLang="en-US" dirty="0">
                <a:solidFill>
                  <a:srgbClr val="FF3300"/>
                </a:solidFill>
              </a:rPr>
              <a:t>微指令字较长</a:t>
            </a:r>
            <a:r>
              <a:rPr lang="zh-CN" altLang="en-US" dirty="0"/>
              <a:t>而微程序短的特点。垂直型微指令则相反。</a:t>
            </a:r>
            <a:endParaRPr lang="zh-CN" altLang="en-US" dirty="0"/>
          </a:p>
          <a:p>
            <a:pPr lvl="1" eaLnBrk="1" hangingPunct="1">
              <a:lnSpc>
                <a:spcPct val="90000"/>
              </a:lnSpc>
              <a:buNone/>
            </a:pPr>
            <a:r>
              <a:rPr lang="en-US" altLang="zh-CN"/>
              <a:t>(4)</a:t>
            </a:r>
            <a:r>
              <a:rPr lang="zh-CN" altLang="en-US" dirty="0"/>
              <a:t>水平型微指令用户难以掌握，而垂直型微指令与指令比较相似，相对来说，比较容易掌握。</a:t>
            </a:r>
            <a:endParaRPr lang="zh-CN" altLang="en-US" dirty="0"/>
          </a:p>
          <a:p>
            <a:pPr lvl="2" eaLnBrk="1" hangingPunct="1">
              <a:lnSpc>
                <a:spcPct val="90000"/>
              </a:lnSpc>
            </a:pPr>
            <a:endParaRPr lang="zh-CN" altLang="en-US" sz="2500" dirty="0"/>
          </a:p>
          <a:p>
            <a:pPr eaLnBrk="1" hangingPunct="1">
              <a:lnSpc>
                <a:spcPct val="90000"/>
              </a:lnSpc>
            </a:pP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2707"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.4.2  </a:t>
            </a:r>
            <a:r>
              <a:rPr lang="zh-CN" altLang="en-US" dirty="0">
                <a:solidFill>
                  <a:srgbClr val="FF0000"/>
                </a:solidFill>
              </a:rPr>
              <a:t>微程序设计技术</a:t>
            </a:r>
            <a:endParaRPr lang="zh-CN" altLang="en-US" dirty="0">
              <a:solidFill>
                <a:srgbClr val="FF0000"/>
              </a:solidFill>
            </a:endParaRPr>
          </a:p>
        </p:txBody>
      </p:sp>
      <p:sp>
        <p:nvSpPr>
          <p:cNvPr id="72708" name="Rectangle 3"/>
          <p:cNvSpPr>
            <a:spLocks noGrp="1"/>
          </p:cNvSpPr>
          <p:nvPr>
            <p:ph idx="1"/>
          </p:nvPr>
        </p:nvSpPr>
        <p:spPr>
          <a:xfrm>
            <a:off x="107950" y="764223"/>
            <a:ext cx="8229600" cy="4030662"/>
          </a:xfrm>
        </p:spPr>
        <p:txBody>
          <a:bodyPr vert="horz" wrap="square" lIns="91440" tIns="45720" rIns="91440" bIns="45720" anchor="t"/>
          <a:p>
            <a:pPr algn="just" eaLnBrk="1" hangingPunct="1">
              <a:lnSpc>
                <a:spcPct val="110000"/>
              </a:lnSpc>
              <a:buNone/>
            </a:pPr>
            <a:r>
              <a:rPr lang="en-US" altLang="zh-CN">
                <a:latin typeface="宋体" panose="02010600030101010101" pitchFamily="2" charset="-122"/>
                <a:cs typeface="Times New Roman" panose="02020603050405020304" pitchFamily="18" charset="0"/>
              </a:rPr>
              <a:t>4</a:t>
            </a:r>
            <a:r>
              <a:rPr lang="zh-CN" altLang="en-US"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rPr>
              <a:t>动态微程序设计</a:t>
            </a:r>
            <a:endParaRPr lang="zh-CN" altLang="en-US" dirty="0">
              <a:latin typeface="宋体" panose="02010600030101010101" pitchFamily="2" charset="-122"/>
              <a:cs typeface="Times New Roman" panose="02020603050405020304" pitchFamily="18" charset="0"/>
            </a:endParaRPr>
          </a:p>
          <a:p>
            <a:pPr lvl="1" algn="just" eaLnBrk="1" hangingPunct="1">
              <a:lnSpc>
                <a:spcPct val="110000"/>
              </a:lnSpc>
              <a:buNone/>
            </a:pPr>
            <a:r>
              <a:rPr lang="zh-CN" altLang="en-US" dirty="0">
                <a:latin typeface="宋体" panose="02010600030101010101" pitchFamily="2" charset="-122"/>
              </a:rPr>
              <a:t>对应于一台计算机的机器指令只有一组微程序，这一组微程序设计好之后，一般无须改变而且也不好改变，这种微程序设计技术称为</a:t>
            </a:r>
            <a:r>
              <a:rPr lang="zh-CN" altLang="en-US" dirty="0">
                <a:solidFill>
                  <a:srgbClr val="FF0000"/>
                </a:solidFill>
                <a:latin typeface="宋体" panose="02010600030101010101" pitchFamily="2" charset="-122"/>
              </a:rPr>
              <a:t>静态微程序设计</a:t>
            </a:r>
            <a:r>
              <a:rPr lang="zh-CN" altLang="en-US" dirty="0">
                <a:latin typeface="宋体" panose="02010600030101010101" pitchFamily="2" charset="-122"/>
              </a:rPr>
              <a:t>。</a:t>
            </a:r>
            <a:r>
              <a:rPr lang="zh-CN" altLang="en-US" dirty="0">
                <a:latin typeface="宋体" panose="02010600030101010101" pitchFamily="2" charset="-122"/>
                <a:cs typeface="Times New Roman" panose="02020603050405020304" pitchFamily="18" charset="0"/>
              </a:rPr>
              <a:t> </a:t>
            </a:r>
            <a:endParaRPr lang="zh-CN" altLang="en-US" dirty="0">
              <a:latin typeface="宋体" panose="02010600030101010101" pitchFamily="2" charset="-122"/>
              <a:cs typeface="Times New Roman" panose="02020603050405020304" pitchFamily="18" charset="0"/>
            </a:endParaRPr>
          </a:p>
          <a:p>
            <a:pPr lvl="1" algn="just" eaLnBrk="1" hangingPunct="1">
              <a:lnSpc>
                <a:spcPct val="110000"/>
              </a:lnSpc>
              <a:buNone/>
            </a:pPr>
            <a:r>
              <a:rPr lang="zh-CN" altLang="en-US" dirty="0">
                <a:latin typeface="宋体" panose="02010600030101010101" pitchFamily="2" charset="-122"/>
              </a:rPr>
              <a:t>采用</a:t>
            </a:r>
            <a:r>
              <a:rPr lang="en-US" altLang="zh-CN">
                <a:solidFill>
                  <a:srgbClr val="FF0000"/>
                </a:solidFill>
                <a:latin typeface="宋体" panose="02010600030101010101" pitchFamily="2" charset="-122"/>
                <a:cs typeface="Times New Roman" panose="02020603050405020304" pitchFamily="18" charset="0"/>
              </a:rPr>
              <a:t>EPROM</a:t>
            </a:r>
            <a:r>
              <a:rPr lang="zh-CN" altLang="en-US" dirty="0">
                <a:latin typeface="宋体" panose="02010600030101010101" pitchFamily="2" charset="-122"/>
              </a:rPr>
              <a:t>作为控制存储器，可以通过改变微指令和微程序来改变机器的指令系统，这种微程序设计技术称为</a:t>
            </a:r>
            <a:r>
              <a:rPr lang="zh-CN" altLang="en-US" dirty="0">
                <a:solidFill>
                  <a:srgbClr val="FF0000"/>
                </a:solidFill>
                <a:latin typeface="宋体" panose="02010600030101010101" pitchFamily="2" charset="-122"/>
              </a:rPr>
              <a:t>动态微程序设计</a:t>
            </a:r>
            <a:r>
              <a:rPr lang="zh-CN" altLang="en-US" dirty="0">
                <a:latin typeface="宋体" panose="02010600030101010101" pitchFamily="2" charset="-122"/>
              </a:rPr>
              <a:t>。</a:t>
            </a:r>
            <a:endParaRPr lang="zh-CN" altLang="en-US" dirty="0">
              <a:latin typeface="宋体" panose="02010600030101010101" pitchFamily="2" charset="-122"/>
            </a:endParaRPr>
          </a:p>
        </p:txBody>
      </p:sp>
      <p:graphicFrame>
        <p:nvGraphicFramePr>
          <p:cNvPr id="5" name="对象 4"/>
          <p:cNvGraphicFramePr/>
          <p:nvPr/>
        </p:nvGraphicFramePr>
        <p:xfrm>
          <a:off x="3420110" y="4149090"/>
          <a:ext cx="5730875" cy="2647315"/>
        </p:xfrm>
        <a:graphic>
          <a:graphicData uri="http://schemas.openxmlformats.org/presentationml/2006/ole">
            <mc:AlternateContent xmlns:mc="http://schemas.openxmlformats.org/markup-compatibility/2006">
              <mc:Choice xmlns:v="urn:schemas-microsoft-com:vml" Requires="v">
                <p:oleObj spid="_x0000_s6"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420110" y="4149090"/>
                        <a:ext cx="5730875" cy="2647315"/>
                      </a:xfrm>
                      <a:prstGeom prst="rect">
                        <a:avLst/>
                      </a:prstGeom>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67360" y="116840"/>
            <a:ext cx="7543800" cy="711835"/>
          </a:xfrm>
        </p:spPr>
        <p:txBody>
          <a:bodyPr/>
          <a:p>
            <a:r>
              <a:rPr lang="zh-CN" altLang="en-US">
                <a:solidFill>
                  <a:schemeClr val="bg1"/>
                </a:solidFill>
              </a:rPr>
              <a:t>复习：</a:t>
            </a:r>
            <a:endParaRPr lang="zh-CN" altLang="en-US">
              <a:solidFill>
                <a:schemeClr val="bg1"/>
              </a:solidFill>
            </a:endParaRPr>
          </a:p>
        </p:txBody>
      </p:sp>
      <p:sp>
        <p:nvSpPr>
          <p:cNvPr id="4" name="文本框 3"/>
          <p:cNvSpPr txBox="1"/>
          <p:nvPr/>
        </p:nvSpPr>
        <p:spPr>
          <a:xfrm>
            <a:off x="346075" y="1029970"/>
            <a:ext cx="6097905" cy="2453640"/>
          </a:xfrm>
          <a:prstGeom prst="rect">
            <a:avLst/>
          </a:prstGeom>
          <a:noFill/>
        </p:spPr>
        <p:txBody>
          <a:bodyPr wrap="square" rtlCol="0">
            <a:spAutoFit/>
          </a:bodyPr>
          <a:p>
            <a:pPr>
              <a:lnSpc>
                <a:spcPct val="180000"/>
              </a:lnSpc>
            </a:pPr>
            <a:r>
              <a:rPr lang="en-US" altLang="zh-CN" sz="2400" b="1">
                <a:solidFill>
                  <a:schemeClr val="bg1"/>
                </a:solidFill>
              </a:rPr>
              <a:t>1. CPU</a:t>
            </a:r>
            <a:r>
              <a:rPr lang="zh-CN" altLang="en-US" sz="2400" b="1">
                <a:solidFill>
                  <a:schemeClr val="bg1"/>
                </a:solidFill>
              </a:rPr>
              <a:t>结构</a:t>
            </a:r>
            <a:endParaRPr lang="zh-CN" altLang="en-US" sz="2400" b="1">
              <a:solidFill>
                <a:schemeClr val="bg1"/>
              </a:solidFill>
            </a:endParaRPr>
          </a:p>
          <a:p>
            <a:pPr>
              <a:lnSpc>
                <a:spcPct val="180000"/>
              </a:lnSpc>
            </a:pPr>
            <a:r>
              <a:rPr lang="en-US" altLang="zh-CN" sz="2400" b="1">
                <a:solidFill>
                  <a:schemeClr val="bg1"/>
                </a:solidFill>
              </a:rPr>
              <a:t>2. </a:t>
            </a:r>
            <a:r>
              <a:rPr lang="zh-CN" altLang="en-US" sz="2400" b="1">
                <a:solidFill>
                  <a:schemeClr val="bg1"/>
                </a:solidFill>
              </a:rPr>
              <a:t>指令周期</a:t>
            </a:r>
            <a:endParaRPr lang="zh-CN" altLang="en-US" sz="2400" b="1">
              <a:solidFill>
                <a:schemeClr val="bg1"/>
              </a:solidFill>
            </a:endParaRPr>
          </a:p>
          <a:p>
            <a:pPr>
              <a:lnSpc>
                <a:spcPct val="180000"/>
              </a:lnSpc>
            </a:pPr>
            <a:r>
              <a:rPr lang="en-US" altLang="zh-CN" sz="2400" b="1">
                <a:solidFill>
                  <a:schemeClr val="bg1"/>
                </a:solidFill>
              </a:rPr>
              <a:t>3. </a:t>
            </a:r>
            <a:r>
              <a:rPr lang="zh-CN" altLang="en-US" sz="2400" b="1">
                <a:solidFill>
                  <a:schemeClr val="bg1"/>
                </a:solidFill>
              </a:rPr>
              <a:t>典型指令分析</a:t>
            </a:r>
            <a:endParaRPr lang="zh-CN" altLang="en-US" sz="2400" b="1">
              <a:solidFill>
                <a:schemeClr val="bg1"/>
              </a:solidFill>
            </a:endParaRPr>
          </a:p>
          <a:p>
            <a:endParaRPr lang="zh-CN" altLang="en-US" sz="2400" b="1">
              <a:solidFill>
                <a:schemeClr val="bg1"/>
              </a:solidFill>
            </a:endParaRPr>
          </a:p>
        </p:txBody>
      </p:sp>
      <p:pic>
        <p:nvPicPr>
          <p:cNvPr id="7172" name="图片 16" descr="slide0030_image015.png"/>
          <p:cNvPicPr>
            <a:picLocks noChangeAspect="1"/>
          </p:cNvPicPr>
          <p:nvPr>
            <p:custDataLst>
              <p:tags r:id="rId1"/>
            </p:custDataLst>
          </p:nvPr>
        </p:nvPicPr>
        <p:blipFill>
          <a:blip r:embed="rId2"/>
          <a:stretch>
            <a:fillRect/>
          </a:stretch>
        </p:blipFill>
        <p:spPr>
          <a:xfrm>
            <a:off x="3215005" y="-27305"/>
            <a:ext cx="5916295" cy="4463415"/>
          </a:xfrm>
          <a:prstGeom prst="rect">
            <a:avLst/>
          </a:prstGeom>
          <a:noFill/>
          <a:ln w="9525">
            <a:noFill/>
          </a:ln>
        </p:spPr>
      </p:pic>
      <p:pic>
        <p:nvPicPr>
          <p:cNvPr id="16388" name="Picture 3" descr="5a3">
            <a:hlinkClick r:id="rId3" action="ppaction://hlinkfile"/>
          </p:cNvPr>
          <p:cNvPicPr>
            <a:picLocks noChangeAspect="1"/>
          </p:cNvPicPr>
          <p:nvPr/>
        </p:nvPicPr>
        <p:blipFill>
          <a:blip r:embed="rId4"/>
          <a:stretch>
            <a:fillRect/>
          </a:stretch>
        </p:blipFill>
        <p:spPr>
          <a:xfrm>
            <a:off x="35560" y="5076190"/>
            <a:ext cx="5283835" cy="1819910"/>
          </a:xfrm>
          <a:prstGeom prst="rect">
            <a:avLst/>
          </a:prstGeom>
          <a:noFill/>
          <a:ln w="9525">
            <a:noFill/>
          </a:ln>
        </p:spPr>
      </p:pic>
      <p:pic>
        <p:nvPicPr>
          <p:cNvPr id="20485" name="Picture 4" descr="5a7"/>
          <p:cNvPicPr>
            <a:picLocks noChangeAspect="1"/>
          </p:cNvPicPr>
          <p:nvPr/>
        </p:nvPicPr>
        <p:blipFill>
          <a:blip r:embed="rId5"/>
          <a:stretch>
            <a:fillRect/>
          </a:stretch>
        </p:blipFill>
        <p:spPr>
          <a:xfrm>
            <a:off x="5787390" y="4585335"/>
            <a:ext cx="3082290" cy="2294890"/>
          </a:xfrm>
          <a:prstGeom prst="rect">
            <a:avLst/>
          </a:prstGeom>
          <a:noFill/>
          <a:ln w="9525">
            <a:noFill/>
          </a:ln>
        </p:spPr>
      </p:pic>
      <p:sp>
        <p:nvSpPr>
          <p:cNvPr id="5" name="文本框 4"/>
          <p:cNvSpPr txBox="1"/>
          <p:nvPr/>
        </p:nvSpPr>
        <p:spPr>
          <a:xfrm>
            <a:off x="7020560" y="4653280"/>
            <a:ext cx="1661160" cy="460375"/>
          </a:xfrm>
          <a:prstGeom prst="rect">
            <a:avLst/>
          </a:prstGeom>
          <a:noFill/>
        </p:spPr>
        <p:txBody>
          <a:bodyPr wrap="square" rtlCol="0" anchor="t">
            <a:spAutoFit/>
          </a:bodyPr>
          <a:p>
            <a:r>
              <a:rPr lang="en-US" altLang="zh-CN" sz="2400" dirty="0">
                <a:solidFill>
                  <a:srgbClr val="FF0000"/>
                </a:solidFill>
                <a:sym typeface="+mn-ea"/>
              </a:rPr>
              <a:t>LOD  R1,6</a:t>
            </a:r>
            <a:endParaRPr lang="en-US" altLang="zh-CN" sz="2400" dirty="0">
              <a:solidFill>
                <a:srgbClr val="FF0000"/>
              </a:solidFill>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67360" y="116840"/>
            <a:ext cx="7543800" cy="711835"/>
          </a:xfrm>
        </p:spPr>
        <p:txBody>
          <a:bodyPr/>
          <a:p>
            <a:r>
              <a:rPr lang="zh-CN" altLang="en-US">
                <a:solidFill>
                  <a:schemeClr val="bg1"/>
                </a:solidFill>
              </a:rPr>
              <a:t>复习：</a:t>
            </a:r>
            <a:endParaRPr lang="zh-CN" altLang="en-US">
              <a:solidFill>
                <a:schemeClr val="bg1"/>
              </a:solidFill>
            </a:endParaRPr>
          </a:p>
        </p:txBody>
      </p:sp>
      <p:sp>
        <p:nvSpPr>
          <p:cNvPr id="4" name="文本框 3"/>
          <p:cNvSpPr txBox="1"/>
          <p:nvPr/>
        </p:nvSpPr>
        <p:spPr>
          <a:xfrm>
            <a:off x="323850" y="828675"/>
            <a:ext cx="6097905" cy="3782060"/>
          </a:xfrm>
          <a:prstGeom prst="rect">
            <a:avLst/>
          </a:prstGeom>
          <a:noFill/>
        </p:spPr>
        <p:txBody>
          <a:bodyPr wrap="square" rtlCol="0">
            <a:spAutoFit/>
          </a:bodyPr>
          <a:p>
            <a:pPr>
              <a:lnSpc>
                <a:spcPct val="180000"/>
              </a:lnSpc>
            </a:pPr>
            <a:r>
              <a:rPr lang="en-US" altLang="zh-CN" sz="2400" b="1">
                <a:solidFill>
                  <a:schemeClr val="bg1"/>
                </a:solidFill>
              </a:rPr>
              <a:t>1. CPU</a:t>
            </a:r>
            <a:r>
              <a:rPr lang="zh-CN" altLang="en-US" sz="2400" b="1">
                <a:solidFill>
                  <a:schemeClr val="bg1"/>
                </a:solidFill>
              </a:rPr>
              <a:t>结构</a:t>
            </a:r>
            <a:endParaRPr lang="zh-CN" altLang="en-US" sz="2400" b="1">
              <a:solidFill>
                <a:schemeClr val="bg1"/>
              </a:solidFill>
            </a:endParaRPr>
          </a:p>
          <a:p>
            <a:pPr>
              <a:lnSpc>
                <a:spcPct val="180000"/>
              </a:lnSpc>
            </a:pPr>
            <a:r>
              <a:rPr lang="en-US" altLang="zh-CN" sz="2400" b="1">
                <a:solidFill>
                  <a:schemeClr val="bg1"/>
                </a:solidFill>
              </a:rPr>
              <a:t>2. </a:t>
            </a:r>
            <a:r>
              <a:rPr lang="zh-CN" altLang="en-US" sz="2400" b="1">
                <a:solidFill>
                  <a:schemeClr val="bg1"/>
                </a:solidFill>
              </a:rPr>
              <a:t>指令周期</a:t>
            </a:r>
            <a:endParaRPr lang="zh-CN" altLang="en-US" sz="2400" b="1">
              <a:solidFill>
                <a:schemeClr val="bg1"/>
              </a:solidFill>
            </a:endParaRPr>
          </a:p>
          <a:p>
            <a:pPr>
              <a:lnSpc>
                <a:spcPct val="180000"/>
              </a:lnSpc>
            </a:pPr>
            <a:r>
              <a:rPr lang="en-US" altLang="zh-CN" sz="2400" b="1">
                <a:solidFill>
                  <a:schemeClr val="bg1"/>
                </a:solidFill>
              </a:rPr>
              <a:t>3. </a:t>
            </a:r>
            <a:r>
              <a:rPr lang="zh-CN" altLang="en-US" sz="2400" b="1">
                <a:solidFill>
                  <a:schemeClr val="bg1"/>
                </a:solidFill>
              </a:rPr>
              <a:t>典型指令分析</a:t>
            </a:r>
            <a:endParaRPr lang="zh-CN" altLang="en-US" sz="2400" b="1">
              <a:solidFill>
                <a:schemeClr val="bg1"/>
              </a:solidFill>
            </a:endParaRPr>
          </a:p>
          <a:p>
            <a:pPr>
              <a:lnSpc>
                <a:spcPct val="180000"/>
              </a:lnSpc>
            </a:pPr>
            <a:r>
              <a:rPr lang="en-US" altLang="zh-CN" sz="2400" b="1">
                <a:solidFill>
                  <a:schemeClr val="bg1"/>
                </a:solidFill>
              </a:rPr>
              <a:t>4. </a:t>
            </a:r>
            <a:r>
              <a:rPr lang="zh-CN" altLang="en-US" sz="2400" b="1">
                <a:solidFill>
                  <a:schemeClr val="bg1"/>
                </a:solidFill>
              </a:rPr>
              <a:t>方框图语言</a:t>
            </a:r>
            <a:endParaRPr lang="zh-CN" altLang="en-US" sz="2400" b="1">
              <a:solidFill>
                <a:schemeClr val="bg1"/>
              </a:solidFill>
            </a:endParaRPr>
          </a:p>
          <a:p>
            <a:pPr>
              <a:lnSpc>
                <a:spcPct val="180000"/>
              </a:lnSpc>
            </a:pPr>
            <a:r>
              <a:rPr lang="en-US" altLang="zh-CN" sz="2400" b="1">
                <a:solidFill>
                  <a:schemeClr val="bg1"/>
                </a:solidFill>
              </a:rPr>
              <a:t>5. </a:t>
            </a:r>
            <a:r>
              <a:rPr lang="zh-CN" altLang="en-US" sz="2400" b="1">
                <a:solidFill>
                  <a:schemeClr val="bg1"/>
                </a:solidFill>
              </a:rPr>
              <a:t>时序信号</a:t>
            </a:r>
            <a:endParaRPr lang="zh-CN" altLang="en-US" sz="2400" b="1">
              <a:solidFill>
                <a:schemeClr val="bg1"/>
              </a:solidFill>
            </a:endParaRPr>
          </a:p>
          <a:p>
            <a:endParaRPr lang="zh-CN" altLang="en-US" sz="2400" b="1">
              <a:solidFill>
                <a:schemeClr val="bg1"/>
              </a:solidFill>
            </a:endParaRPr>
          </a:p>
        </p:txBody>
      </p:sp>
      <p:pic>
        <p:nvPicPr>
          <p:cNvPr id="29700" name="Picture 3" descr="5a14">
            <a:hlinkClick r:id="rId1" action="ppaction://hlinkfile"/>
          </p:cNvPr>
          <p:cNvPicPr>
            <a:picLocks noChangeAspect="1"/>
          </p:cNvPicPr>
          <p:nvPr>
            <p:ph idx="1"/>
          </p:nvPr>
        </p:nvPicPr>
        <p:blipFill>
          <a:blip r:embed="rId2"/>
          <a:srcRect/>
          <a:stretch>
            <a:fillRect/>
          </a:stretch>
        </p:blipFill>
        <p:spPr>
          <a:xfrm>
            <a:off x="4376420" y="44450"/>
            <a:ext cx="4745355" cy="3042920"/>
          </a:xfrm>
        </p:spPr>
      </p:pic>
      <p:pic>
        <p:nvPicPr>
          <p:cNvPr id="35845" name="Picture 4" descr="5a17">
            <a:hlinkClick r:id="rId3" action="ppaction://hlinkfile"/>
          </p:cNvPr>
          <p:cNvPicPr>
            <a:picLocks noChangeAspect="1"/>
          </p:cNvPicPr>
          <p:nvPr/>
        </p:nvPicPr>
        <p:blipFill>
          <a:blip r:embed="rId4"/>
          <a:stretch>
            <a:fillRect/>
          </a:stretch>
        </p:blipFill>
        <p:spPr>
          <a:xfrm>
            <a:off x="2150745" y="3655060"/>
            <a:ext cx="3757295" cy="3119120"/>
          </a:xfrm>
          <a:prstGeom prst="rect">
            <a:avLst/>
          </a:prstGeom>
          <a:noFill/>
          <a:ln w="9525">
            <a:noFill/>
          </a:ln>
        </p:spPr>
      </p:pic>
      <p:pic>
        <p:nvPicPr>
          <p:cNvPr id="37891" name="Picture 2" descr="5a18"/>
          <p:cNvPicPr>
            <a:picLocks noChangeAspect="1"/>
          </p:cNvPicPr>
          <p:nvPr/>
        </p:nvPicPr>
        <p:blipFill>
          <a:blip r:embed="rId5"/>
          <a:stretch>
            <a:fillRect/>
          </a:stretch>
        </p:blipFill>
        <p:spPr>
          <a:xfrm>
            <a:off x="6033770" y="3213100"/>
            <a:ext cx="3088005" cy="361251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3315" name="Rectangle 2"/>
          <p:cNvSpPr>
            <a:spLocks noGrp="1"/>
          </p:cNvSpPr>
          <p:nvPr>
            <p:ph type="title"/>
          </p:nvPr>
        </p:nvSpPr>
        <p:spPr/>
        <p:txBody>
          <a:bodyPr vert="horz" wrap="square" lIns="91440" tIns="45720" rIns="91440" bIns="45720" anchor="b"/>
          <a:p>
            <a:pPr eaLnBrk="1" hangingPunct="1"/>
            <a:r>
              <a:rPr lang="en-US" altLang="zh-CN"/>
              <a:t>5.2.1 </a:t>
            </a:r>
            <a:r>
              <a:rPr lang="zh-CN" altLang="en-US" dirty="0"/>
              <a:t>指令周期的基本概念</a:t>
            </a:r>
            <a:endParaRPr lang="zh-CN" altLang="en-US" dirty="0">
              <a:solidFill>
                <a:schemeClr val="tx1"/>
              </a:solidFill>
            </a:endParaRPr>
          </a:p>
        </p:txBody>
      </p:sp>
      <p:pic>
        <p:nvPicPr>
          <p:cNvPr id="13316" name="Picture 3" descr="5"/>
          <p:cNvPicPr>
            <a:picLocks noChangeAspect="1"/>
          </p:cNvPicPr>
          <p:nvPr/>
        </p:nvPicPr>
        <p:blipFill>
          <a:blip r:embed="rId1"/>
          <a:srcRect l="2406" t="9916" r="24969" b="22115"/>
          <a:stretch>
            <a:fillRect/>
          </a:stretch>
        </p:blipFill>
        <p:spPr>
          <a:xfrm>
            <a:off x="982980" y="1844675"/>
            <a:ext cx="6492875" cy="4519295"/>
          </a:xfrm>
          <a:prstGeom prst="rect">
            <a:avLst/>
          </a:prstGeom>
          <a:noFill/>
          <a:ln w="9525">
            <a:noFill/>
          </a:ln>
        </p:spPr>
      </p:pic>
      <p:sp>
        <p:nvSpPr>
          <p:cNvPr id="2" name="文本框 1"/>
          <p:cNvSpPr txBox="1"/>
          <p:nvPr/>
        </p:nvSpPr>
        <p:spPr>
          <a:xfrm>
            <a:off x="212090" y="1075055"/>
            <a:ext cx="6341110" cy="460375"/>
          </a:xfrm>
          <a:prstGeom prst="rect">
            <a:avLst/>
          </a:prstGeom>
          <a:solidFill>
            <a:schemeClr val="accent1">
              <a:lumMod val="60000"/>
              <a:lumOff val="40000"/>
            </a:schemeClr>
          </a:solidFill>
        </p:spPr>
        <p:txBody>
          <a:bodyPr wrap="square" rtlCol="0" anchor="t">
            <a:spAutoFit/>
          </a:bodyPr>
          <a:p>
            <a:r>
              <a:rPr lang="zh-CN" altLang="en-US" sz="2400" dirty="0">
                <a:solidFill>
                  <a:srgbClr val="FF0000"/>
                </a:solidFill>
                <a:sym typeface="+mn-ea"/>
              </a:rPr>
              <a:t>如何区别指令和数据？</a:t>
            </a:r>
            <a:endParaRPr lang="zh-CN" altLang="en-US" sz="2400" dirty="0">
              <a:solidFill>
                <a:srgbClr val="FF0000"/>
              </a:solidFill>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67360" y="116840"/>
            <a:ext cx="7543800" cy="711835"/>
          </a:xfrm>
        </p:spPr>
        <p:txBody>
          <a:bodyPr/>
          <a:p>
            <a:pPr>
              <a:lnSpc>
                <a:spcPct val="80000"/>
              </a:lnSpc>
            </a:pPr>
            <a:r>
              <a:rPr lang="zh-CN" altLang="en-US">
                <a:solidFill>
                  <a:schemeClr val="bg1"/>
                </a:solidFill>
              </a:rPr>
              <a:t>复习：</a:t>
            </a:r>
            <a:endParaRPr lang="zh-CN" altLang="en-US">
              <a:solidFill>
                <a:schemeClr val="bg1"/>
              </a:solidFill>
            </a:endParaRPr>
          </a:p>
        </p:txBody>
      </p:sp>
      <p:sp>
        <p:nvSpPr>
          <p:cNvPr id="4" name="文本框 3"/>
          <p:cNvSpPr txBox="1"/>
          <p:nvPr/>
        </p:nvSpPr>
        <p:spPr>
          <a:xfrm>
            <a:off x="323850" y="828675"/>
            <a:ext cx="6097905" cy="2932430"/>
          </a:xfrm>
          <a:prstGeom prst="rect">
            <a:avLst/>
          </a:prstGeom>
          <a:noFill/>
        </p:spPr>
        <p:txBody>
          <a:bodyPr wrap="square" rtlCol="0">
            <a:spAutoFit/>
          </a:bodyPr>
          <a:p>
            <a:pPr>
              <a:lnSpc>
                <a:spcPct val="110000"/>
              </a:lnSpc>
            </a:pPr>
            <a:r>
              <a:rPr lang="en-US" altLang="zh-CN" sz="2400" b="1">
                <a:solidFill>
                  <a:schemeClr val="bg1"/>
                </a:solidFill>
              </a:rPr>
              <a:t>1. CPU</a:t>
            </a:r>
            <a:r>
              <a:rPr lang="zh-CN" altLang="en-US" sz="2400" b="1">
                <a:solidFill>
                  <a:schemeClr val="bg1"/>
                </a:solidFill>
              </a:rPr>
              <a:t>结构</a:t>
            </a:r>
            <a:endParaRPr lang="zh-CN" altLang="en-US" sz="2400" b="1">
              <a:solidFill>
                <a:schemeClr val="bg1"/>
              </a:solidFill>
            </a:endParaRPr>
          </a:p>
          <a:p>
            <a:pPr>
              <a:lnSpc>
                <a:spcPct val="110000"/>
              </a:lnSpc>
            </a:pPr>
            <a:r>
              <a:rPr lang="en-US" altLang="zh-CN" sz="2400" b="1">
                <a:solidFill>
                  <a:schemeClr val="bg1"/>
                </a:solidFill>
              </a:rPr>
              <a:t>2. </a:t>
            </a:r>
            <a:r>
              <a:rPr lang="zh-CN" altLang="en-US" sz="2400" b="1">
                <a:solidFill>
                  <a:schemeClr val="bg1"/>
                </a:solidFill>
              </a:rPr>
              <a:t>指令周期</a:t>
            </a:r>
            <a:endParaRPr lang="zh-CN" altLang="en-US" sz="2400" b="1">
              <a:solidFill>
                <a:schemeClr val="bg1"/>
              </a:solidFill>
            </a:endParaRPr>
          </a:p>
          <a:p>
            <a:pPr>
              <a:lnSpc>
                <a:spcPct val="110000"/>
              </a:lnSpc>
            </a:pPr>
            <a:r>
              <a:rPr lang="en-US" altLang="zh-CN" sz="2400" b="1">
                <a:solidFill>
                  <a:schemeClr val="bg1"/>
                </a:solidFill>
              </a:rPr>
              <a:t>3. </a:t>
            </a:r>
            <a:r>
              <a:rPr lang="zh-CN" altLang="en-US" sz="2400" b="1">
                <a:solidFill>
                  <a:schemeClr val="bg1"/>
                </a:solidFill>
              </a:rPr>
              <a:t>典型指令分析</a:t>
            </a:r>
            <a:endParaRPr lang="zh-CN" altLang="en-US" sz="2400" b="1">
              <a:solidFill>
                <a:schemeClr val="bg1"/>
              </a:solidFill>
            </a:endParaRPr>
          </a:p>
          <a:p>
            <a:pPr>
              <a:lnSpc>
                <a:spcPct val="110000"/>
              </a:lnSpc>
            </a:pPr>
            <a:r>
              <a:rPr lang="en-US" altLang="zh-CN" sz="2400" b="1">
                <a:solidFill>
                  <a:schemeClr val="bg1"/>
                </a:solidFill>
              </a:rPr>
              <a:t>4. </a:t>
            </a:r>
            <a:r>
              <a:rPr lang="zh-CN" altLang="en-US" sz="2400" b="1">
                <a:solidFill>
                  <a:schemeClr val="bg1"/>
                </a:solidFill>
              </a:rPr>
              <a:t>方框图语言</a:t>
            </a:r>
            <a:endParaRPr lang="zh-CN" altLang="en-US" sz="2400" b="1">
              <a:solidFill>
                <a:schemeClr val="bg1"/>
              </a:solidFill>
            </a:endParaRPr>
          </a:p>
          <a:p>
            <a:pPr>
              <a:lnSpc>
                <a:spcPct val="110000"/>
              </a:lnSpc>
            </a:pPr>
            <a:r>
              <a:rPr lang="en-US" altLang="zh-CN" sz="2400" b="1">
                <a:solidFill>
                  <a:schemeClr val="bg1"/>
                </a:solidFill>
              </a:rPr>
              <a:t>5. </a:t>
            </a:r>
            <a:r>
              <a:rPr lang="zh-CN" altLang="en-US" sz="2400" b="1">
                <a:solidFill>
                  <a:schemeClr val="bg1"/>
                </a:solidFill>
              </a:rPr>
              <a:t>时序信号</a:t>
            </a:r>
            <a:endParaRPr lang="zh-CN" altLang="en-US" sz="2400" b="1">
              <a:solidFill>
                <a:schemeClr val="bg1"/>
              </a:solidFill>
            </a:endParaRPr>
          </a:p>
          <a:p>
            <a:pPr>
              <a:lnSpc>
                <a:spcPct val="110000"/>
              </a:lnSpc>
            </a:pPr>
            <a:r>
              <a:rPr lang="en-US" altLang="zh-CN" sz="2400" b="1">
                <a:solidFill>
                  <a:schemeClr val="bg1"/>
                </a:solidFill>
              </a:rPr>
              <a:t>6. </a:t>
            </a:r>
            <a:r>
              <a:rPr lang="zh-CN" altLang="en-US" sz="2400" b="1">
                <a:solidFill>
                  <a:schemeClr val="bg1"/>
                </a:solidFill>
              </a:rPr>
              <a:t>微程序控制器原理</a:t>
            </a:r>
            <a:endParaRPr lang="zh-CN" altLang="en-US" sz="2400" b="1">
              <a:solidFill>
                <a:schemeClr val="bg1"/>
              </a:solidFill>
            </a:endParaRPr>
          </a:p>
          <a:p>
            <a:pPr>
              <a:lnSpc>
                <a:spcPct val="110000"/>
              </a:lnSpc>
            </a:pPr>
            <a:endParaRPr lang="zh-CN" altLang="en-US" sz="2400" b="1">
              <a:solidFill>
                <a:schemeClr val="bg1"/>
              </a:solidFill>
            </a:endParaRPr>
          </a:p>
        </p:txBody>
      </p:sp>
      <p:graphicFrame>
        <p:nvGraphicFramePr>
          <p:cNvPr id="5" name="对象 4"/>
          <p:cNvGraphicFramePr/>
          <p:nvPr/>
        </p:nvGraphicFramePr>
        <p:xfrm>
          <a:off x="0" y="3644900"/>
          <a:ext cx="5730875" cy="2647315"/>
        </p:xfrm>
        <a:graphic>
          <a:graphicData uri="http://schemas.openxmlformats.org/presentationml/2006/ole">
            <mc:AlternateContent xmlns:mc="http://schemas.openxmlformats.org/markup-compatibility/2006">
              <mc:Choice xmlns:v="urn:schemas-microsoft-com:vml" Requires="v">
                <p:oleObj spid="_x0000_s6"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0" y="3644900"/>
                        <a:ext cx="5730875" cy="2647315"/>
                      </a:xfrm>
                      <a:prstGeom prst="rect">
                        <a:avLst/>
                      </a:prstGeom>
                    </p:spPr>
                  </p:pic>
                </p:oleObj>
              </mc:Fallback>
            </mc:AlternateContent>
          </a:graphicData>
        </a:graphic>
      </p:graphicFrame>
      <p:graphicFrame>
        <p:nvGraphicFramePr>
          <p:cNvPr id="11" name="对象 10"/>
          <p:cNvGraphicFramePr/>
          <p:nvPr/>
        </p:nvGraphicFramePr>
        <p:xfrm>
          <a:off x="5887720" y="116840"/>
          <a:ext cx="3195955" cy="6113145"/>
        </p:xfrm>
        <a:graphic>
          <a:graphicData uri="http://schemas.openxmlformats.org/presentationml/2006/ole">
            <mc:AlternateContent xmlns:mc="http://schemas.openxmlformats.org/markup-compatibility/2006">
              <mc:Choice xmlns:v="urn:schemas-microsoft-com:vml" Requires="v">
                <p:oleObj spid="_x0000_s12" name="" r:id="rId3" imgW="5010150" imgH="11546840" progId="Paint.Picture">
                  <p:embed/>
                </p:oleObj>
              </mc:Choice>
              <mc:Fallback>
                <p:oleObj name="" r:id="rId3" imgW="5010150" imgH="11546840" progId="Paint.Picture">
                  <p:embed/>
                  <p:pic>
                    <p:nvPicPr>
                      <p:cNvPr id="0" name="图片 2"/>
                      <p:cNvPicPr/>
                      <p:nvPr/>
                    </p:nvPicPr>
                    <p:blipFill>
                      <a:blip r:embed="rId4"/>
                      <a:stretch>
                        <a:fillRect/>
                      </a:stretch>
                    </p:blipFill>
                    <p:spPr>
                      <a:xfrm>
                        <a:off x="5887720" y="116840"/>
                        <a:ext cx="3195955" cy="6113145"/>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67360" y="116840"/>
            <a:ext cx="7543800" cy="711835"/>
          </a:xfrm>
        </p:spPr>
        <p:txBody>
          <a:bodyPr/>
          <a:p>
            <a:pPr>
              <a:lnSpc>
                <a:spcPct val="80000"/>
              </a:lnSpc>
            </a:pPr>
            <a:r>
              <a:rPr lang="zh-CN" altLang="en-US">
                <a:solidFill>
                  <a:schemeClr val="bg1"/>
                </a:solidFill>
              </a:rPr>
              <a:t>复习：</a:t>
            </a:r>
            <a:endParaRPr lang="zh-CN" altLang="en-US">
              <a:solidFill>
                <a:schemeClr val="bg1"/>
              </a:solidFill>
            </a:endParaRPr>
          </a:p>
        </p:txBody>
      </p:sp>
      <p:sp>
        <p:nvSpPr>
          <p:cNvPr id="4" name="文本框 3"/>
          <p:cNvSpPr txBox="1"/>
          <p:nvPr/>
        </p:nvSpPr>
        <p:spPr>
          <a:xfrm>
            <a:off x="323850" y="828675"/>
            <a:ext cx="6097905" cy="2932430"/>
          </a:xfrm>
          <a:prstGeom prst="rect">
            <a:avLst/>
          </a:prstGeom>
          <a:noFill/>
        </p:spPr>
        <p:txBody>
          <a:bodyPr wrap="square" rtlCol="0">
            <a:spAutoFit/>
          </a:bodyPr>
          <a:p>
            <a:pPr>
              <a:lnSpc>
                <a:spcPct val="110000"/>
              </a:lnSpc>
            </a:pPr>
            <a:r>
              <a:rPr lang="en-US" altLang="zh-CN" sz="2400" b="1">
                <a:solidFill>
                  <a:schemeClr val="bg1"/>
                </a:solidFill>
              </a:rPr>
              <a:t>1. CPU</a:t>
            </a:r>
            <a:r>
              <a:rPr lang="zh-CN" altLang="en-US" sz="2400" b="1">
                <a:solidFill>
                  <a:schemeClr val="bg1"/>
                </a:solidFill>
              </a:rPr>
              <a:t>结构</a:t>
            </a:r>
            <a:endParaRPr lang="zh-CN" altLang="en-US" sz="2400" b="1">
              <a:solidFill>
                <a:schemeClr val="bg1"/>
              </a:solidFill>
            </a:endParaRPr>
          </a:p>
          <a:p>
            <a:pPr>
              <a:lnSpc>
                <a:spcPct val="110000"/>
              </a:lnSpc>
            </a:pPr>
            <a:r>
              <a:rPr lang="en-US" altLang="zh-CN" sz="2400" b="1">
                <a:solidFill>
                  <a:schemeClr val="bg1"/>
                </a:solidFill>
              </a:rPr>
              <a:t>2. </a:t>
            </a:r>
            <a:r>
              <a:rPr lang="zh-CN" altLang="en-US" sz="2400" b="1">
                <a:solidFill>
                  <a:schemeClr val="bg1"/>
                </a:solidFill>
              </a:rPr>
              <a:t>指令周期</a:t>
            </a:r>
            <a:endParaRPr lang="zh-CN" altLang="en-US" sz="2400" b="1">
              <a:solidFill>
                <a:schemeClr val="bg1"/>
              </a:solidFill>
            </a:endParaRPr>
          </a:p>
          <a:p>
            <a:pPr>
              <a:lnSpc>
                <a:spcPct val="110000"/>
              </a:lnSpc>
            </a:pPr>
            <a:r>
              <a:rPr lang="en-US" altLang="zh-CN" sz="2400" b="1">
                <a:solidFill>
                  <a:schemeClr val="bg1"/>
                </a:solidFill>
              </a:rPr>
              <a:t>3. </a:t>
            </a:r>
            <a:r>
              <a:rPr lang="zh-CN" altLang="en-US" sz="2400" b="1">
                <a:solidFill>
                  <a:schemeClr val="bg1"/>
                </a:solidFill>
              </a:rPr>
              <a:t>典型指令分析</a:t>
            </a:r>
            <a:endParaRPr lang="zh-CN" altLang="en-US" sz="2400" b="1">
              <a:solidFill>
                <a:schemeClr val="bg1"/>
              </a:solidFill>
            </a:endParaRPr>
          </a:p>
          <a:p>
            <a:pPr>
              <a:lnSpc>
                <a:spcPct val="110000"/>
              </a:lnSpc>
            </a:pPr>
            <a:r>
              <a:rPr lang="en-US" altLang="zh-CN" sz="2400" b="1">
                <a:solidFill>
                  <a:schemeClr val="bg1"/>
                </a:solidFill>
              </a:rPr>
              <a:t>4. </a:t>
            </a:r>
            <a:r>
              <a:rPr lang="zh-CN" altLang="en-US" sz="2400" b="1">
                <a:solidFill>
                  <a:schemeClr val="bg1"/>
                </a:solidFill>
              </a:rPr>
              <a:t>方框图语言</a:t>
            </a:r>
            <a:endParaRPr lang="zh-CN" altLang="en-US" sz="2400" b="1">
              <a:solidFill>
                <a:schemeClr val="bg1"/>
              </a:solidFill>
            </a:endParaRPr>
          </a:p>
          <a:p>
            <a:pPr>
              <a:lnSpc>
                <a:spcPct val="110000"/>
              </a:lnSpc>
            </a:pPr>
            <a:r>
              <a:rPr lang="en-US" altLang="zh-CN" sz="2400" b="1">
                <a:solidFill>
                  <a:schemeClr val="bg1"/>
                </a:solidFill>
              </a:rPr>
              <a:t>5. </a:t>
            </a:r>
            <a:r>
              <a:rPr lang="zh-CN" altLang="en-US" sz="2400" b="1">
                <a:solidFill>
                  <a:schemeClr val="bg1"/>
                </a:solidFill>
              </a:rPr>
              <a:t>时序信号</a:t>
            </a:r>
            <a:endParaRPr lang="zh-CN" altLang="en-US" sz="2400" b="1">
              <a:solidFill>
                <a:schemeClr val="bg1"/>
              </a:solidFill>
            </a:endParaRPr>
          </a:p>
          <a:p>
            <a:pPr>
              <a:lnSpc>
                <a:spcPct val="110000"/>
              </a:lnSpc>
            </a:pPr>
            <a:r>
              <a:rPr lang="en-US" altLang="zh-CN" sz="2400" b="1">
                <a:solidFill>
                  <a:schemeClr val="bg1"/>
                </a:solidFill>
              </a:rPr>
              <a:t>6. </a:t>
            </a:r>
            <a:r>
              <a:rPr lang="zh-CN" altLang="en-US" sz="2400" b="1">
                <a:solidFill>
                  <a:schemeClr val="bg1"/>
                </a:solidFill>
              </a:rPr>
              <a:t>微程序控制器原理（实例）</a:t>
            </a:r>
            <a:endParaRPr lang="zh-CN" altLang="en-US" sz="2400" b="1">
              <a:solidFill>
                <a:schemeClr val="bg1"/>
              </a:solidFill>
            </a:endParaRPr>
          </a:p>
          <a:p>
            <a:pPr>
              <a:lnSpc>
                <a:spcPct val="110000"/>
              </a:lnSpc>
            </a:pPr>
            <a:endParaRPr lang="zh-CN" altLang="en-US" sz="2400" b="1">
              <a:solidFill>
                <a:schemeClr val="bg1"/>
              </a:solidFill>
            </a:endParaRPr>
          </a:p>
        </p:txBody>
      </p:sp>
      <p:graphicFrame>
        <p:nvGraphicFramePr>
          <p:cNvPr id="9" name="对象 8"/>
          <p:cNvGraphicFramePr/>
          <p:nvPr/>
        </p:nvGraphicFramePr>
        <p:xfrm>
          <a:off x="3347720" y="44450"/>
          <a:ext cx="5681345" cy="1804670"/>
        </p:xfrm>
        <a:graphic>
          <a:graphicData uri="http://schemas.openxmlformats.org/presentationml/2006/ole">
            <mc:AlternateContent xmlns:mc="http://schemas.openxmlformats.org/markup-compatibility/2006">
              <mc:Choice xmlns:v="urn:schemas-microsoft-com:vml" Requires="v">
                <p:oleObj spid="_x0000_s10" name="" r:id="rId1" imgW="9273540" imgH="3765550" progId="Paint.Picture">
                  <p:embed/>
                </p:oleObj>
              </mc:Choice>
              <mc:Fallback>
                <p:oleObj name="" r:id="rId1" imgW="9273540" imgH="3765550" progId="Paint.Picture">
                  <p:embed/>
                  <p:pic>
                    <p:nvPicPr>
                      <p:cNvPr id="0" name="图片 2"/>
                      <p:cNvPicPr/>
                      <p:nvPr/>
                    </p:nvPicPr>
                    <p:blipFill>
                      <a:blip r:embed="rId2"/>
                      <a:stretch>
                        <a:fillRect/>
                      </a:stretch>
                    </p:blipFill>
                    <p:spPr>
                      <a:xfrm>
                        <a:off x="3347720" y="44450"/>
                        <a:ext cx="5681345" cy="1804670"/>
                      </a:xfrm>
                      <a:prstGeom prst="rect">
                        <a:avLst/>
                      </a:prstGeom>
                    </p:spPr>
                  </p:pic>
                </p:oleObj>
              </mc:Fallback>
            </mc:AlternateContent>
          </a:graphicData>
        </a:graphic>
      </p:graphicFrame>
      <p:graphicFrame>
        <p:nvGraphicFramePr>
          <p:cNvPr id="7" name="对象 6"/>
          <p:cNvGraphicFramePr/>
          <p:nvPr>
            <p:custDataLst>
              <p:tags r:id="rId3"/>
            </p:custDataLst>
          </p:nvPr>
        </p:nvGraphicFramePr>
        <p:xfrm>
          <a:off x="539115" y="3413760"/>
          <a:ext cx="3855720" cy="3444240"/>
        </p:xfrm>
        <a:graphic>
          <a:graphicData uri="http://schemas.openxmlformats.org/presentationml/2006/ole">
            <mc:AlternateContent xmlns:mc="http://schemas.openxmlformats.org/markup-compatibility/2006">
              <mc:Choice xmlns:v="urn:schemas-microsoft-com:vml" Requires="v">
                <p:oleObj spid="_x0000_s8" name="" r:id="rId4" imgW="5118100" imgH="4705350" progId="Paint.Picture">
                  <p:embed/>
                </p:oleObj>
              </mc:Choice>
              <mc:Fallback>
                <p:oleObj name="" r:id="rId4" imgW="5118100" imgH="4705350" progId="Paint.Picture">
                  <p:embed/>
                  <p:pic>
                    <p:nvPicPr>
                      <p:cNvPr id="0" name="图片 2"/>
                      <p:cNvPicPr/>
                      <p:nvPr/>
                    </p:nvPicPr>
                    <p:blipFill>
                      <a:blip r:embed="rId5"/>
                      <a:srcRect l="798"/>
                      <a:stretch>
                        <a:fillRect/>
                      </a:stretch>
                    </p:blipFill>
                    <p:spPr>
                      <a:xfrm>
                        <a:off x="539115" y="3413760"/>
                        <a:ext cx="3855720" cy="3444240"/>
                      </a:xfrm>
                      <a:prstGeom prst="rect">
                        <a:avLst/>
                      </a:prstGeom>
                    </p:spPr>
                  </p:pic>
                </p:oleObj>
              </mc:Fallback>
            </mc:AlternateContent>
          </a:graphicData>
        </a:graphic>
      </p:graphicFrame>
      <p:graphicFrame>
        <p:nvGraphicFramePr>
          <p:cNvPr id="15" name="对象 14"/>
          <p:cNvGraphicFramePr/>
          <p:nvPr/>
        </p:nvGraphicFramePr>
        <p:xfrm>
          <a:off x="5868035" y="2060575"/>
          <a:ext cx="2649855" cy="4673600"/>
        </p:xfrm>
        <a:graphic>
          <a:graphicData uri="http://schemas.openxmlformats.org/presentationml/2006/ole">
            <mc:AlternateContent xmlns:mc="http://schemas.openxmlformats.org/markup-compatibility/2006">
              <mc:Choice xmlns:v="urn:schemas-microsoft-com:vml" Requires="v">
                <p:oleObj spid="_x0000_s16" name="" r:id="rId6" imgW="5035550" imgH="11724640" progId="Paint.Picture">
                  <p:embed/>
                </p:oleObj>
              </mc:Choice>
              <mc:Fallback>
                <p:oleObj name="" r:id="rId6" imgW="5035550" imgH="11724640" progId="Paint.Picture">
                  <p:embed/>
                  <p:pic>
                    <p:nvPicPr>
                      <p:cNvPr id="0" name="图片 6"/>
                      <p:cNvPicPr/>
                      <p:nvPr/>
                    </p:nvPicPr>
                    <p:blipFill>
                      <a:blip r:embed="rId7"/>
                      <a:stretch>
                        <a:fillRect/>
                      </a:stretch>
                    </p:blipFill>
                    <p:spPr>
                      <a:xfrm>
                        <a:off x="5868035" y="2060575"/>
                        <a:ext cx="2649855" cy="4673600"/>
                      </a:xfrm>
                      <a:prstGeom prst="rect">
                        <a:avLst/>
                      </a:prstGeom>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标题 1"/>
          <p:cNvSpPr>
            <a:spLocks noGrp="1"/>
          </p:cNvSpPr>
          <p:nvPr>
            <p:ph type="title"/>
          </p:nvPr>
        </p:nvSpPr>
        <p:spPr>
          <a:xfrm>
            <a:off x="467360" y="116840"/>
            <a:ext cx="7543800" cy="711835"/>
          </a:xfrm>
        </p:spPr>
        <p:txBody>
          <a:bodyPr/>
          <a:p>
            <a:pPr>
              <a:lnSpc>
                <a:spcPct val="80000"/>
              </a:lnSpc>
            </a:pPr>
            <a:r>
              <a:rPr lang="zh-CN" altLang="en-US">
                <a:solidFill>
                  <a:schemeClr val="bg1"/>
                </a:solidFill>
              </a:rPr>
              <a:t>复习：</a:t>
            </a:r>
            <a:endParaRPr lang="zh-CN" altLang="en-US">
              <a:solidFill>
                <a:schemeClr val="bg1"/>
              </a:solidFill>
            </a:endParaRPr>
          </a:p>
        </p:txBody>
      </p:sp>
      <p:sp>
        <p:nvSpPr>
          <p:cNvPr id="4" name="文本框 3"/>
          <p:cNvSpPr txBox="1"/>
          <p:nvPr/>
        </p:nvSpPr>
        <p:spPr>
          <a:xfrm>
            <a:off x="323850" y="828675"/>
            <a:ext cx="8698865" cy="5367655"/>
          </a:xfrm>
          <a:prstGeom prst="rect">
            <a:avLst/>
          </a:prstGeom>
          <a:noFill/>
        </p:spPr>
        <p:txBody>
          <a:bodyPr wrap="square" rtlCol="0">
            <a:spAutoFit/>
          </a:bodyPr>
          <a:p>
            <a:pPr>
              <a:lnSpc>
                <a:spcPct val="110000"/>
              </a:lnSpc>
            </a:pPr>
            <a:r>
              <a:rPr lang="en-US" altLang="zh-CN" sz="2400" b="1">
                <a:solidFill>
                  <a:schemeClr val="bg1"/>
                </a:solidFill>
              </a:rPr>
              <a:t>1. CPU</a:t>
            </a:r>
            <a:r>
              <a:rPr lang="zh-CN" altLang="en-US" sz="2400" b="1">
                <a:solidFill>
                  <a:schemeClr val="bg1"/>
                </a:solidFill>
              </a:rPr>
              <a:t>结构</a:t>
            </a:r>
            <a:endParaRPr lang="zh-CN" altLang="en-US" sz="2400" b="1">
              <a:solidFill>
                <a:schemeClr val="bg1"/>
              </a:solidFill>
            </a:endParaRPr>
          </a:p>
          <a:p>
            <a:pPr>
              <a:lnSpc>
                <a:spcPct val="110000"/>
              </a:lnSpc>
            </a:pPr>
            <a:r>
              <a:rPr lang="en-US" altLang="zh-CN" sz="2400" b="1">
                <a:solidFill>
                  <a:schemeClr val="bg1"/>
                </a:solidFill>
              </a:rPr>
              <a:t>2. </a:t>
            </a:r>
            <a:r>
              <a:rPr lang="zh-CN" altLang="en-US" sz="2400" b="1">
                <a:solidFill>
                  <a:schemeClr val="bg1"/>
                </a:solidFill>
              </a:rPr>
              <a:t>指令周期</a:t>
            </a:r>
            <a:endParaRPr lang="zh-CN" altLang="en-US" sz="2400" b="1">
              <a:solidFill>
                <a:schemeClr val="bg1"/>
              </a:solidFill>
            </a:endParaRPr>
          </a:p>
          <a:p>
            <a:pPr>
              <a:lnSpc>
                <a:spcPct val="110000"/>
              </a:lnSpc>
            </a:pPr>
            <a:r>
              <a:rPr lang="en-US" altLang="zh-CN" sz="2400" b="1">
                <a:solidFill>
                  <a:schemeClr val="bg1"/>
                </a:solidFill>
              </a:rPr>
              <a:t>3. </a:t>
            </a:r>
            <a:r>
              <a:rPr lang="zh-CN" altLang="en-US" sz="2400" b="1">
                <a:solidFill>
                  <a:schemeClr val="bg1"/>
                </a:solidFill>
              </a:rPr>
              <a:t>典型指令分析</a:t>
            </a:r>
            <a:endParaRPr lang="zh-CN" altLang="en-US" sz="2400" b="1">
              <a:solidFill>
                <a:schemeClr val="bg1"/>
              </a:solidFill>
            </a:endParaRPr>
          </a:p>
          <a:p>
            <a:pPr>
              <a:lnSpc>
                <a:spcPct val="110000"/>
              </a:lnSpc>
            </a:pPr>
            <a:r>
              <a:rPr lang="en-US" altLang="zh-CN" sz="2400" b="1">
                <a:solidFill>
                  <a:schemeClr val="bg1"/>
                </a:solidFill>
              </a:rPr>
              <a:t>4. </a:t>
            </a:r>
            <a:r>
              <a:rPr lang="zh-CN" altLang="en-US" sz="2400" b="1">
                <a:solidFill>
                  <a:schemeClr val="bg1"/>
                </a:solidFill>
              </a:rPr>
              <a:t>方框图语言</a:t>
            </a:r>
            <a:endParaRPr lang="zh-CN" altLang="en-US" sz="2400" b="1">
              <a:solidFill>
                <a:schemeClr val="bg1"/>
              </a:solidFill>
            </a:endParaRPr>
          </a:p>
          <a:p>
            <a:pPr>
              <a:lnSpc>
                <a:spcPct val="110000"/>
              </a:lnSpc>
            </a:pPr>
            <a:r>
              <a:rPr lang="en-US" altLang="zh-CN" sz="2400" b="1">
                <a:solidFill>
                  <a:schemeClr val="bg1"/>
                </a:solidFill>
              </a:rPr>
              <a:t>5. </a:t>
            </a:r>
            <a:r>
              <a:rPr lang="zh-CN" altLang="en-US" sz="2400" b="1">
                <a:solidFill>
                  <a:schemeClr val="bg1"/>
                </a:solidFill>
              </a:rPr>
              <a:t>时序信号</a:t>
            </a:r>
            <a:endParaRPr lang="zh-CN" altLang="en-US" sz="2400" b="1">
              <a:solidFill>
                <a:schemeClr val="bg1"/>
              </a:solidFill>
            </a:endParaRPr>
          </a:p>
          <a:p>
            <a:pPr>
              <a:lnSpc>
                <a:spcPct val="110000"/>
              </a:lnSpc>
            </a:pPr>
            <a:r>
              <a:rPr lang="en-US" altLang="zh-CN" sz="2400" b="1">
                <a:solidFill>
                  <a:schemeClr val="bg1"/>
                </a:solidFill>
              </a:rPr>
              <a:t>6. </a:t>
            </a:r>
            <a:r>
              <a:rPr lang="zh-CN" altLang="en-US" sz="2400" b="1">
                <a:solidFill>
                  <a:schemeClr val="bg1"/>
                </a:solidFill>
              </a:rPr>
              <a:t>微程序控制器原理（实例）</a:t>
            </a:r>
            <a:endParaRPr lang="zh-CN" altLang="en-US" sz="2400" b="1">
              <a:solidFill>
                <a:schemeClr val="bg1"/>
              </a:solidFill>
            </a:endParaRPr>
          </a:p>
          <a:p>
            <a:pPr>
              <a:lnSpc>
                <a:spcPct val="110000"/>
              </a:lnSpc>
            </a:pPr>
            <a:r>
              <a:rPr lang="en-US" altLang="zh-CN" sz="2400" b="1">
                <a:solidFill>
                  <a:schemeClr val="bg1"/>
                </a:solidFill>
              </a:rPr>
              <a:t>7. </a:t>
            </a:r>
            <a:r>
              <a:rPr lang="zh-CN" altLang="en-US" sz="2400" b="1">
                <a:solidFill>
                  <a:schemeClr val="bg1"/>
                </a:solidFill>
              </a:rPr>
              <a:t>微指令设计</a:t>
            </a:r>
            <a:endParaRPr lang="zh-CN" altLang="en-US" sz="2400" b="1">
              <a:solidFill>
                <a:schemeClr val="bg1"/>
              </a:solidFill>
            </a:endParaRPr>
          </a:p>
          <a:p>
            <a:pPr>
              <a:lnSpc>
                <a:spcPct val="110000"/>
              </a:lnSpc>
            </a:pPr>
            <a:r>
              <a:rPr lang="zh-CN" altLang="en-US" sz="2400" b="1">
                <a:solidFill>
                  <a:schemeClr val="bg1"/>
                </a:solidFill>
              </a:rPr>
              <a:t> </a:t>
            </a:r>
            <a:r>
              <a:rPr lang="en-US" altLang="zh-CN" sz="2400" b="1">
                <a:solidFill>
                  <a:schemeClr val="bg1"/>
                </a:solidFill>
              </a:rPr>
              <a:t>  (1) </a:t>
            </a:r>
            <a:r>
              <a:rPr lang="zh-CN" altLang="en-US" sz="2400" b="1">
                <a:solidFill>
                  <a:schemeClr val="bg1"/>
                </a:solidFill>
              </a:rPr>
              <a:t>形成操作控制信号：直接表示、编码表示、混合表示</a:t>
            </a:r>
            <a:endParaRPr lang="zh-CN" altLang="en-US" sz="2400" b="1">
              <a:solidFill>
                <a:schemeClr val="bg1"/>
              </a:solidFill>
            </a:endParaRPr>
          </a:p>
          <a:p>
            <a:pPr>
              <a:lnSpc>
                <a:spcPct val="110000"/>
              </a:lnSpc>
            </a:pPr>
            <a:r>
              <a:rPr lang="en-US" altLang="zh-CN" sz="2400" b="1">
                <a:solidFill>
                  <a:schemeClr val="bg1"/>
                </a:solidFill>
              </a:rPr>
              <a:t>   (2) </a:t>
            </a:r>
            <a:r>
              <a:rPr lang="zh-CN" altLang="en-US" sz="2400" b="1">
                <a:solidFill>
                  <a:schemeClr val="bg1"/>
                </a:solidFill>
              </a:rPr>
              <a:t>形成下一条微指令地址：计数器，多路转移</a:t>
            </a:r>
            <a:endParaRPr lang="zh-CN" altLang="en-US" sz="2400" b="1">
              <a:solidFill>
                <a:schemeClr val="bg1"/>
              </a:solidFill>
            </a:endParaRPr>
          </a:p>
          <a:p>
            <a:pPr>
              <a:lnSpc>
                <a:spcPct val="110000"/>
              </a:lnSpc>
            </a:pPr>
            <a:r>
              <a:rPr lang="zh-CN" altLang="en-US" sz="2400" b="1">
                <a:solidFill>
                  <a:schemeClr val="bg1"/>
                </a:solidFill>
              </a:rPr>
              <a:t> </a:t>
            </a:r>
            <a:r>
              <a:rPr lang="en-US" altLang="zh-CN" sz="2400" b="1">
                <a:solidFill>
                  <a:schemeClr val="bg1"/>
                </a:solidFill>
              </a:rPr>
              <a:t>                                                             (</a:t>
            </a:r>
            <a:r>
              <a:rPr lang="zh-CN" altLang="en-US" sz="2400" b="1">
                <a:solidFill>
                  <a:schemeClr val="bg1"/>
                </a:solidFill>
              </a:rPr>
              <a:t>断定方式</a:t>
            </a:r>
            <a:r>
              <a:rPr lang="en-US" altLang="zh-CN" sz="2400" b="1">
                <a:solidFill>
                  <a:schemeClr val="bg1"/>
                </a:solidFill>
              </a:rPr>
              <a:t>)</a:t>
            </a:r>
            <a:endParaRPr lang="en-US" altLang="zh-CN" sz="2400" b="1">
              <a:solidFill>
                <a:schemeClr val="bg1"/>
              </a:solidFill>
            </a:endParaRPr>
          </a:p>
          <a:p>
            <a:pPr>
              <a:lnSpc>
                <a:spcPct val="110000"/>
              </a:lnSpc>
            </a:pPr>
            <a:r>
              <a:rPr lang="en-US" altLang="zh-CN" sz="2400" b="1">
                <a:solidFill>
                  <a:schemeClr val="bg1"/>
                </a:solidFill>
              </a:rPr>
              <a:t>8</a:t>
            </a:r>
            <a:r>
              <a:rPr lang="zh-CN" altLang="en-US" sz="2400" b="1">
                <a:solidFill>
                  <a:schemeClr val="bg1"/>
                </a:solidFill>
              </a:rPr>
              <a:t>、水平型微指令，垂直型微指令</a:t>
            </a:r>
            <a:endParaRPr lang="zh-CN" altLang="en-US" sz="2400" b="1">
              <a:solidFill>
                <a:schemeClr val="bg1"/>
              </a:solidFill>
            </a:endParaRPr>
          </a:p>
          <a:p>
            <a:pPr>
              <a:lnSpc>
                <a:spcPct val="110000"/>
              </a:lnSpc>
            </a:pPr>
            <a:r>
              <a:rPr lang="zh-CN" altLang="en-US" sz="2400" b="1">
                <a:solidFill>
                  <a:schemeClr val="bg1"/>
                </a:solidFill>
              </a:rPr>
              <a:t> </a:t>
            </a:r>
            <a:r>
              <a:rPr lang="en-US" altLang="zh-CN" sz="2400" b="1">
                <a:solidFill>
                  <a:schemeClr val="bg1"/>
                </a:solidFill>
              </a:rPr>
              <a:t>   </a:t>
            </a:r>
            <a:endParaRPr lang="zh-CN" altLang="en-US" sz="2400" b="1">
              <a:solidFill>
                <a:schemeClr val="bg1"/>
              </a:solidFill>
            </a:endParaRPr>
          </a:p>
          <a:p>
            <a:pPr>
              <a:lnSpc>
                <a:spcPct val="110000"/>
              </a:lnSpc>
            </a:pPr>
            <a:endParaRPr lang="zh-CN" altLang="en-US" sz="2400" b="1">
              <a:solidFill>
                <a:schemeClr val="bg1"/>
              </a:solidFill>
            </a:endParaRPr>
          </a:p>
        </p:txBody>
      </p:sp>
      <p:graphicFrame>
        <p:nvGraphicFramePr>
          <p:cNvPr id="3" name="对象 2"/>
          <p:cNvGraphicFramePr/>
          <p:nvPr/>
        </p:nvGraphicFramePr>
        <p:xfrm>
          <a:off x="3131820" y="44450"/>
          <a:ext cx="5836285" cy="1906905"/>
        </p:xfrm>
        <a:graphic>
          <a:graphicData uri="http://schemas.openxmlformats.org/presentationml/2006/ole">
            <mc:AlternateContent xmlns:mc="http://schemas.openxmlformats.org/markup-compatibility/2006">
              <mc:Choice xmlns:v="urn:schemas-microsoft-com:vml" Requires="v">
                <p:oleObj spid="_x0000_s5" name="" r:id="rId1" imgW="9273540" imgH="3765550" progId="Paint.Picture">
                  <p:embed/>
                </p:oleObj>
              </mc:Choice>
              <mc:Fallback>
                <p:oleObj name="" r:id="rId1" imgW="9273540" imgH="3765550" progId="Paint.Picture">
                  <p:embed/>
                  <p:pic>
                    <p:nvPicPr>
                      <p:cNvPr id="0" name="图片 2"/>
                      <p:cNvPicPr/>
                      <p:nvPr/>
                    </p:nvPicPr>
                    <p:blipFill>
                      <a:blip r:embed="rId2"/>
                      <a:stretch>
                        <a:fillRect/>
                      </a:stretch>
                    </p:blipFill>
                    <p:spPr>
                      <a:xfrm>
                        <a:off x="3131820" y="44450"/>
                        <a:ext cx="5836285" cy="1906905"/>
                      </a:xfrm>
                      <a:prstGeom prst="rect">
                        <a:avLst/>
                      </a:prstGeom>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a:t>
            </a:r>
            <a:r>
              <a:rPr lang="en-US" altLang="zh-CN"/>
              <a:t>CM</a:t>
            </a:r>
            <a:r>
              <a:rPr lang="zh-CN" altLang="en-US"/>
              <a:t>容量</a:t>
            </a:r>
            <a:endParaRPr lang="zh-CN" altLang="en-US"/>
          </a:p>
        </p:txBody>
      </p:sp>
      <p:sp>
        <p:nvSpPr>
          <p:cNvPr id="3" name="内容占位符 2"/>
          <p:cNvSpPr>
            <a:spLocks noGrp="1"/>
          </p:cNvSpPr>
          <p:nvPr>
            <p:ph idx="1"/>
          </p:nvPr>
        </p:nvSpPr>
        <p:spPr/>
        <p:txBody>
          <a:bodyPr/>
          <a:p>
            <a:r>
              <a:rPr lang="zh-CN" altLang="en-US">
                <a:solidFill>
                  <a:srgbClr val="0000FF"/>
                </a:solidFill>
              </a:rPr>
              <a:t>假设某机器有80条指令，平均每条指令有4条微指令组成，</a:t>
            </a:r>
            <a:r>
              <a:rPr lang="zh-CN" altLang="en-US">
                <a:solidFill>
                  <a:srgbClr val="FF0000"/>
                </a:solidFill>
              </a:rPr>
              <a:t>其中</a:t>
            </a:r>
            <a:r>
              <a:rPr lang="zh-CN" altLang="en-US">
                <a:solidFill>
                  <a:srgbClr val="0000FF"/>
                </a:solidFill>
              </a:rPr>
              <a:t>有一条取指微指令是所有指令公用的，已知微指令长度为32位，请估算控制存储器容量。</a:t>
            </a:r>
            <a:endParaRPr lang="zh-CN" altLang="en-US">
              <a:solidFill>
                <a:srgbClr val="0000FF"/>
              </a:solidFill>
            </a:endParaRPr>
          </a:p>
          <a:p>
            <a:r>
              <a:rPr lang="zh-CN" altLang="en-US"/>
              <a:t>解：</a:t>
            </a:r>
            <a:r>
              <a:rPr lang="zh-CN" altLang="en-US">
                <a:solidFill>
                  <a:schemeClr val="tx1"/>
                </a:solidFill>
              </a:rPr>
              <a:t>微指令的数目为80×3+1=241条；</a:t>
            </a:r>
            <a:endParaRPr lang="zh-CN" altLang="en-US">
              <a:solidFill>
                <a:schemeClr val="tx1"/>
              </a:solidFill>
            </a:endParaRPr>
          </a:p>
          <a:p>
            <a:r>
              <a:rPr lang="zh-CN" altLang="en-US">
                <a:solidFill>
                  <a:schemeClr val="tx1"/>
                </a:solidFill>
              </a:rPr>
              <a:t>微指令字长为32/8=4字节；</a:t>
            </a:r>
            <a:endParaRPr lang="zh-CN" altLang="en-US">
              <a:solidFill>
                <a:schemeClr val="tx1"/>
              </a:solidFill>
            </a:endParaRPr>
          </a:p>
          <a:p>
            <a:r>
              <a:rPr lang="zh-CN" altLang="en-US">
                <a:solidFill>
                  <a:schemeClr val="tx1"/>
                </a:solidFill>
              </a:rPr>
              <a:t>所以，控制存储器的容量为 241×4=964字节，该容量为控制存储器的</a:t>
            </a:r>
            <a:r>
              <a:rPr lang="zh-CN" altLang="en-US">
                <a:solidFill>
                  <a:srgbClr val="FF0000"/>
                </a:solidFill>
              </a:rPr>
              <a:t>最小</a:t>
            </a:r>
            <a:r>
              <a:rPr lang="zh-CN" altLang="en-US">
                <a:solidFill>
                  <a:schemeClr val="tx1"/>
                </a:solidFill>
              </a:rPr>
              <a:t>容量。</a:t>
            </a:r>
            <a:endParaRPr lang="zh-CN" altLang="en-US">
              <a:solidFill>
                <a:schemeClr val="tx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2555" y="154940"/>
            <a:ext cx="8121015" cy="4411345"/>
          </a:xfrm>
        </p:spPr>
        <p:txBody>
          <a:bodyPr/>
          <a:p>
            <a:pPr marL="0" indent="0">
              <a:buNone/>
            </a:pPr>
            <a:r>
              <a:rPr lang="zh-CN" altLang="en-US" sz="2400"/>
              <a:t>题</a:t>
            </a:r>
            <a:r>
              <a:rPr lang="en-US" altLang="zh-CN" sz="2400"/>
              <a:t>16</a:t>
            </a:r>
            <a:r>
              <a:rPr lang="zh-CN" altLang="en-US" sz="2400"/>
              <a:t>、</a:t>
            </a:r>
            <a:r>
              <a:rPr lang="zh-CN" altLang="en-US" sz="2400">
                <a:solidFill>
                  <a:schemeClr val="tx1"/>
                </a:solidFill>
              </a:rPr>
              <a:t>某微程序控制器，采用</a:t>
            </a:r>
            <a:r>
              <a:rPr lang="zh-CN" altLang="en-US" sz="2400">
                <a:solidFill>
                  <a:srgbClr val="FF0000"/>
                </a:solidFill>
              </a:rPr>
              <a:t>水平</a:t>
            </a:r>
            <a:r>
              <a:rPr lang="zh-CN" altLang="en-US" sz="2400">
                <a:solidFill>
                  <a:srgbClr val="FF00FF"/>
                </a:solidFill>
              </a:rPr>
              <a:t>直接控制</a:t>
            </a:r>
            <a:r>
              <a:rPr lang="zh-CN" altLang="en-US" sz="2400">
                <a:solidFill>
                  <a:schemeClr val="tx1"/>
                </a:solidFill>
              </a:rPr>
              <a:t>微指令格式，断定（多路转移）方式。已知全机共有微命令</a:t>
            </a:r>
            <a:r>
              <a:rPr lang="zh-CN" altLang="en-US" sz="2400">
                <a:solidFill>
                  <a:srgbClr val="FF00FF"/>
                </a:solidFill>
              </a:rPr>
              <a:t>22个</a:t>
            </a:r>
            <a:r>
              <a:rPr lang="zh-CN" altLang="en-US" sz="2400">
                <a:solidFill>
                  <a:schemeClr val="tx1"/>
                </a:solidFill>
              </a:rPr>
              <a:t>，可编码的外部判定条件有</a:t>
            </a:r>
            <a:r>
              <a:rPr lang="en-US" altLang="zh-CN" sz="2400">
                <a:solidFill>
                  <a:srgbClr val="FF00FF"/>
                </a:solidFill>
              </a:rPr>
              <a:t>3</a:t>
            </a:r>
            <a:r>
              <a:rPr lang="zh-CN" altLang="en-US" sz="2400">
                <a:solidFill>
                  <a:srgbClr val="FF00FF"/>
                </a:solidFill>
              </a:rPr>
              <a:t>个</a:t>
            </a:r>
            <a:r>
              <a:rPr lang="zh-CN" altLang="en-US" sz="2400">
                <a:solidFill>
                  <a:schemeClr val="tx1"/>
                </a:solidFill>
              </a:rPr>
              <a:t>，控制存储器为</a:t>
            </a:r>
            <a:r>
              <a:rPr lang="zh-CN" altLang="en-US" sz="2400">
                <a:solidFill>
                  <a:srgbClr val="FF00FF"/>
                </a:solidFill>
              </a:rPr>
              <a:t>128 × 32 (位)</a:t>
            </a:r>
            <a:r>
              <a:rPr lang="zh-CN" altLang="en-US" sz="2400">
                <a:solidFill>
                  <a:schemeClr val="tx1"/>
                </a:solidFill>
              </a:rPr>
              <a:t>.请设计微指令的格式。</a:t>
            </a:r>
            <a:endParaRPr lang="zh-CN" altLang="en-US" sz="2400">
              <a:solidFill>
                <a:schemeClr val="tx1"/>
              </a:solidFill>
            </a:endParaRPr>
          </a:p>
          <a:p>
            <a:pPr marL="0" indent="0">
              <a:buNone/>
            </a:pPr>
            <a:r>
              <a:rPr lang="zh-CN" altLang="en-US" sz="2400">
                <a:solidFill>
                  <a:srgbClr val="FF0000"/>
                </a:solidFill>
              </a:rPr>
              <a:t>解：</a:t>
            </a:r>
            <a:r>
              <a:rPr lang="zh-CN" altLang="en-US" sz="2400">
                <a:solidFill>
                  <a:schemeClr val="tx1"/>
                </a:solidFill>
              </a:rPr>
              <a:t>水平直接控制微指令格式，共有微命令22个，所以微指令的控制字段为</a:t>
            </a:r>
            <a:r>
              <a:rPr lang="zh-CN" altLang="en-US" sz="2400">
                <a:solidFill>
                  <a:srgbClr val="FF0000"/>
                </a:solidFill>
              </a:rPr>
              <a:t>22位</a:t>
            </a:r>
            <a:r>
              <a:rPr lang="zh-CN" altLang="en-US" sz="2400">
                <a:solidFill>
                  <a:schemeClr val="tx1"/>
                </a:solidFill>
              </a:rPr>
              <a:t>。</a:t>
            </a:r>
            <a:endParaRPr lang="zh-CN" altLang="en-US" sz="2400">
              <a:solidFill>
                <a:schemeClr val="tx1"/>
              </a:solidFill>
            </a:endParaRPr>
          </a:p>
          <a:p>
            <a:pPr marL="0" indent="0">
              <a:buNone/>
            </a:pPr>
            <a:r>
              <a:rPr lang="zh-CN" altLang="en-US" sz="2400">
                <a:solidFill>
                  <a:schemeClr val="tx1"/>
                </a:solidFill>
              </a:rPr>
              <a:t>采用断定（多路转移</a:t>
            </a:r>
            <a:r>
              <a:rPr lang="zh-CN" altLang="en-US" sz="2400">
                <a:solidFill>
                  <a:schemeClr val="tx1"/>
                </a:solidFill>
              </a:rPr>
              <a:t>）方式，则微指令地址由设计者确定，或由设计者指定的判别字段控制产生。当微程序出现分支时，后继地址的形成依赖于状态条件。顺序运行时则由微指令中的下址字段直接指示。</a:t>
            </a:r>
            <a:endParaRPr lang="zh-CN" altLang="en-US" sz="2400">
              <a:solidFill>
                <a:schemeClr val="tx1"/>
              </a:solidFill>
            </a:endParaRPr>
          </a:p>
          <a:p>
            <a:pPr marL="0" indent="0">
              <a:buNone/>
            </a:pPr>
            <a:r>
              <a:rPr lang="zh-CN" altLang="en-US" sz="2400">
                <a:solidFill>
                  <a:schemeClr val="tx1"/>
                </a:solidFill>
              </a:rPr>
              <a:t>外部</a:t>
            </a:r>
            <a:r>
              <a:rPr lang="zh-CN" altLang="en-US" sz="2400">
                <a:solidFill>
                  <a:srgbClr val="FF0000"/>
                </a:solidFill>
              </a:rPr>
              <a:t>条件有</a:t>
            </a:r>
            <a:r>
              <a:rPr lang="en-US" altLang="zh-CN" sz="2400">
                <a:solidFill>
                  <a:srgbClr val="FF0000"/>
                </a:solidFill>
              </a:rPr>
              <a:t>3</a:t>
            </a:r>
            <a:r>
              <a:rPr lang="zh-CN" altLang="en-US" sz="2400">
                <a:solidFill>
                  <a:srgbClr val="FF0000"/>
                </a:solidFill>
              </a:rPr>
              <a:t>个</a:t>
            </a:r>
            <a:r>
              <a:rPr lang="zh-CN" altLang="en-US" sz="2400">
                <a:solidFill>
                  <a:schemeClr val="tx1"/>
                </a:solidFill>
              </a:rPr>
              <a:t>，所以判别测试字段长度为 </a:t>
            </a:r>
            <a:r>
              <a:rPr lang="zh-CN" altLang="en-US" sz="2400">
                <a:solidFill>
                  <a:srgbClr val="FF0000"/>
                </a:solidFill>
              </a:rPr>
              <a:t>2位</a:t>
            </a:r>
            <a:r>
              <a:rPr lang="zh-CN" altLang="en-US" sz="2400">
                <a:solidFill>
                  <a:schemeClr val="tx1"/>
                </a:solidFill>
              </a:rPr>
              <a:t>。</a:t>
            </a:r>
            <a:endParaRPr lang="zh-CN" altLang="en-US" sz="2400">
              <a:solidFill>
                <a:schemeClr val="tx1"/>
              </a:solidFill>
            </a:endParaRPr>
          </a:p>
          <a:p>
            <a:pPr marL="0" indent="0">
              <a:buNone/>
            </a:pPr>
            <a:r>
              <a:rPr lang="zh-CN" altLang="en-US" sz="2400">
                <a:solidFill>
                  <a:schemeClr val="tx1"/>
                </a:solidFill>
              </a:rPr>
              <a:t>控存容量为128 X 32 (位)，微指令都是等长的，为32位。</a:t>
            </a:r>
            <a:r>
              <a:rPr lang="en-US" altLang="zh-CN" sz="2400">
                <a:solidFill>
                  <a:schemeClr val="tx1"/>
                </a:solidFill>
              </a:rPr>
              <a:t>128</a:t>
            </a:r>
            <a:r>
              <a:rPr lang="zh-CN" altLang="en-US" sz="2400">
                <a:solidFill>
                  <a:schemeClr val="tx1"/>
                </a:solidFill>
              </a:rPr>
              <a:t>需要</a:t>
            </a:r>
            <a:r>
              <a:rPr lang="en-US" altLang="zh-CN" sz="2400">
                <a:solidFill>
                  <a:srgbClr val="FF0000"/>
                </a:solidFill>
              </a:rPr>
              <a:t>7</a:t>
            </a:r>
            <a:r>
              <a:rPr lang="zh-CN" altLang="en-US" sz="2400">
                <a:solidFill>
                  <a:srgbClr val="FF0000"/>
                </a:solidFill>
              </a:rPr>
              <a:t>位地址</a:t>
            </a:r>
            <a:r>
              <a:rPr lang="zh-CN" altLang="en-US" sz="2400">
                <a:solidFill>
                  <a:schemeClr val="tx1"/>
                </a:solidFill>
              </a:rPr>
              <a:t>，但下址字段剩</a:t>
            </a:r>
            <a:r>
              <a:rPr lang="en-US" altLang="zh-CN" sz="2400">
                <a:solidFill>
                  <a:schemeClr val="tx1"/>
                </a:solidFill>
              </a:rPr>
              <a:t>8</a:t>
            </a:r>
            <a:r>
              <a:rPr lang="zh-CN" altLang="en-US" sz="2400">
                <a:solidFill>
                  <a:schemeClr val="tx1"/>
                </a:solidFill>
              </a:rPr>
              <a:t>位，将下地址长度扩展为8位，下地址形式位</a:t>
            </a:r>
            <a:r>
              <a:rPr lang="zh-CN" altLang="en-US" sz="2400">
                <a:solidFill>
                  <a:srgbClr val="FF00FF"/>
                </a:solidFill>
              </a:rPr>
              <a:t>0XXX XXXX</a:t>
            </a:r>
            <a:r>
              <a:rPr lang="zh-CN" altLang="en-US" sz="2400">
                <a:solidFill>
                  <a:schemeClr val="tx1"/>
                </a:solidFill>
              </a:rPr>
              <a:t>。</a:t>
            </a:r>
            <a:endParaRPr lang="zh-CN" altLang="en-US" sz="2400">
              <a:solidFill>
                <a:schemeClr val="tx1"/>
              </a:solidFill>
            </a:endParaRPr>
          </a:p>
          <a:p>
            <a:pPr marL="0" indent="0">
              <a:buNone/>
            </a:pPr>
            <a:r>
              <a:rPr lang="zh-CN" altLang="en-US" sz="2400">
                <a:solidFill>
                  <a:schemeClr val="tx1"/>
                </a:solidFill>
              </a:rPr>
              <a:t> 微指令格式为：</a:t>
            </a:r>
            <a:endParaRPr lang="zh-CN" altLang="en-US" sz="2400">
              <a:solidFill>
                <a:schemeClr val="tx1"/>
              </a:solidFill>
            </a:endParaRPr>
          </a:p>
        </p:txBody>
      </p:sp>
      <p:graphicFrame>
        <p:nvGraphicFramePr>
          <p:cNvPr id="7" name="表格 6"/>
          <p:cNvGraphicFramePr/>
          <p:nvPr/>
        </p:nvGraphicFramePr>
        <p:xfrm>
          <a:off x="2482850" y="6005830"/>
          <a:ext cx="5450840" cy="732155"/>
        </p:xfrm>
        <a:graphic>
          <a:graphicData uri="http://schemas.openxmlformats.org/drawingml/2006/table">
            <a:tbl>
              <a:tblPr firstRow="1" bandRow="1">
                <a:tableStyleId>{5940675A-B579-460E-94D1-54222C63F5DA}</a:tableStyleId>
              </a:tblPr>
              <a:tblGrid>
                <a:gridCol w="1517015"/>
                <a:gridCol w="2329815"/>
                <a:gridCol w="1604010"/>
              </a:tblGrid>
              <a:tr h="732155">
                <a:tc>
                  <a:txBody>
                    <a:bodyPr/>
                    <a:p>
                      <a:pPr indent="0" algn="ctr">
                        <a:buNone/>
                      </a:pPr>
                      <a:r>
                        <a:rPr lang="en-US" sz="2000" b="1">
                          <a:solidFill>
                            <a:srgbClr val="000000"/>
                          </a:solidFill>
                          <a:latin typeface="楷体_GB2312" charset="0"/>
                          <a:cs typeface="楷体_GB2312" charset="0"/>
                        </a:rPr>
                        <a:t>  操作控制字段(22位)</a:t>
                      </a:r>
                      <a:endParaRPr lang="en-US" altLang="en-US" sz="2000" b="1">
                        <a:solidFill>
                          <a:srgbClr val="000000"/>
                        </a:solidFill>
                        <a:latin typeface="楷体_GB2312" charset="0"/>
                        <a:ea typeface="楷体_GB2312" charset="0"/>
                        <a:cs typeface="楷体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楷体_GB2312" charset="0"/>
                          <a:cs typeface="楷体_GB2312" charset="0"/>
                        </a:rPr>
                        <a:t>外部条件字段(2位)</a:t>
                      </a:r>
                      <a:endParaRPr lang="en-US" altLang="en-US" sz="2000" b="1">
                        <a:solidFill>
                          <a:srgbClr val="000000"/>
                        </a:solidFill>
                        <a:latin typeface="楷体_GB2312" charset="0"/>
                        <a:ea typeface="楷体_GB2312" charset="0"/>
                        <a:cs typeface="楷体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楷体_GB2312" charset="0"/>
                          <a:cs typeface="楷体_GB2312" charset="0"/>
                        </a:rPr>
                        <a:t>下地址字段(8位)</a:t>
                      </a:r>
                      <a:endParaRPr lang="en-US" altLang="en-US" sz="2000" b="1">
                        <a:solidFill>
                          <a:srgbClr val="000000"/>
                        </a:solidFill>
                        <a:latin typeface="楷体_GB2312" charset="0"/>
                        <a:ea typeface="楷体_GB2312" charset="0"/>
                        <a:cs typeface="楷体_GB2312"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51460" y="116840"/>
            <a:ext cx="8792845" cy="3930015"/>
          </a:xfrm>
          <a:solidFill>
            <a:schemeClr val="bg1"/>
          </a:solidFill>
        </p:spPr>
        <p:txBody>
          <a:bodyPr vert="horz" wrap="square" lIns="91440" tIns="45720" rIns="91440" bIns="45720" anchor="t"/>
          <a:p>
            <a:pPr eaLnBrk="1" hangingPunct="1">
              <a:lnSpc>
                <a:spcPct val="150000"/>
              </a:lnSpc>
              <a:buNone/>
            </a:pPr>
            <a:r>
              <a:rPr sz="2400">
                <a:solidFill>
                  <a:schemeClr val="tx1"/>
                </a:solidFill>
                <a:latin typeface="宋体" panose="02010600030101010101" pitchFamily="2" charset="-122"/>
              </a:rPr>
              <a:t>(134) 某计算机采用微程序控制器，共有</a:t>
            </a:r>
            <a:r>
              <a:rPr sz="2400">
                <a:solidFill>
                  <a:srgbClr val="FF0000"/>
                </a:solidFill>
                <a:latin typeface="宋体" panose="02010600030101010101" pitchFamily="2" charset="-122"/>
              </a:rPr>
              <a:t>32条</a:t>
            </a:r>
            <a:r>
              <a:rPr sz="2400">
                <a:solidFill>
                  <a:schemeClr val="tx1"/>
                </a:solidFill>
                <a:latin typeface="宋体" panose="02010600030101010101" pitchFamily="2" charset="-122"/>
              </a:rPr>
              <a:t>指令，</a:t>
            </a:r>
            <a:r>
              <a:rPr sz="2400">
                <a:solidFill>
                  <a:srgbClr val="FF0000"/>
                </a:solidFill>
                <a:latin typeface="宋体" panose="02010600030101010101" pitchFamily="2" charset="-122"/>
              </a:rPr>
              <a:t>公共取指</a:t>
            </a:r>
            <a:r>
              <a:rPr sz="2400">
                <a:solidFill>
                  <a:schemeClr val="tx1"/>
                </a:solidFill>
                <a:latin typeface="宋体" panose="02010600030101010101" pitchFamily="2" charset="-122"/>
              </a:rPr>
              <a:t>令微程序包含</a:t>
            </a:r>
            <a:r>
              <a:rPr sz="2400">
                <a:solidFill>
                  <a:srgbClr val="FF0000"/>
                </a:solidFill>
                <a:latin typeface="宋体" panose="02010600030101010101" pitchFamily="2" charset="-122"/>
              </a:rPr>
              <a:t>2条</a:t>
            </a:r>
            <a:r>
              <a:rPr sz="2400">
                <a:solidFill>
                  <a:schemeClr val="tx1"/>
                </a:solidFill>
                <a:latin typeface="宋体" panose="02010600030101010101" pitchFamily="2" charset="-122"/>
              </a:rPr>
              <a:t>微指令，各指令对应的微程序平均由</a:t>
            </a:r>
            <a:r>
              <a:rPr sz="2400">
                <a:solidFill>
                  <a:srgbClr val="FF0000"/>
                </a:solidFill>
                <a:latin typeface="宋体" panose="02010600030101010101" pitchFamily="2" charset="-122"/>
              </a:rPr>
              <a:t>4条</a:t>
            </a:r>
            <a:r>
              <a:rPr sz="2400">
                <a:solidFill>
                  <a:schemeClr val="tx1"/>
                </a:solidFill>
                <a:latin typeface="宋体" panose="02010600030101010101" pitchFamily="2" charset="-122"/>
              </a:rPr>
              <a:t>微指令组成，采用</a:t>
            </a:r>
            <a:r>
              <a:rPr sz="2400">
                <a:solidFill>
                  <a:srgbClr val="FF0000"/>
                </a:solidFill>
                <a:latin typeface="宋体" panose="02010600030101010101" pitchFamily="2" charset="-122"/>
              </a:rPr>
              <a:t>断定方式</a:t>
            </a:r>
            <a:r>
              <a:rPr sz="2400">
                <a:solidFill>
                  <a:schemeClr val="tx1"/>
                </a:solidFill>
                <a:latin typeface="宋体" panose="02010600030101010101" pitchFamily="2" charset="-122"/>
              </a:rPr>
              <a:t>(下址字段法)确定下条微指令地址，则微指令中下地址字段位数至少是（ </a:t>
            </a:r>
            <a:r>
              <a:rPr sz="2400">
                <a:solidFill>
                  <a:srgbClr val="FF0000"/>
                </a:solidFill>
                <a:latin typeface="宋体" panose="02010600030101010101" pitchFamily="2" charset="-122"/>
              </a:rPr>
              <a:t>C </a:t>
            </a:r>
            <a:r>
              <a:rPr sz="2400">
                <a:solidFill>
                  <a:schemeClr val="tx1"/>
                </a:solidFill>
                <a:latin typeface="宋体" panose="02010600030101010101" pitchFamily="2" charset="-122"/>
              </a:rPr>
              <a:t>）</a:t>
            </a:r>
            <a:endParaRPr sz="2400">
              <a:solidFill>
                <a:schemeClr val="tx1"/>
              </a:solidFill>
              <a:latin typeface="宋体" panose="02010600030101010101" pitchFamily="2" charset="-122"/>
            </a:endParaRPr>
          </a:p>
          <a:p>
            <a:pPr eaLnBrk="1" hangingPunct="1">
              <a:lnSpc>
                <a:spcPct val="150000"/>
              </a:lnSpc>
              <a:buNone/>
            </a:pPr>
            <a:r>
              <a:rPr sz="2400">
                <a:latin typeface="宋体" panose="02010600030101010101" pitchFamily="2" charset="-122"/>
              </a:rPr>
              <a:t>A. 5    B. 6    C. 8    D. 9</a:t>
            </a:r>
            <a:endParaRPr sz="2400">
              <a:latin typeface="宋体" panose="02010600030101010101" pitchFamily="2" charset="-122"/>
            </a:endParaRPr>
          </a:p>
          <a:p>
            <a:pPr eaLnBrk="1" hangingPunct="1">
              <a:lnSpc>
                <a:spcPct val="150000"/>
              </a:lnSpc>
              <a:buNone/>
            </a:pPr>
            <a:r>
              <a:rPr sz="2400">
                <a:solidFill>
                  <a:schemeClr val="tx1"/>
                </a:solidFill>
                <a:latin typeface="宋体" panose="02010600030101010101" pitchFamily="2" charset="-122"/>
              </a:rPr>
              <a:t>(141)某计算机的控制器采用微程序控制方式，微指令中的操作控制字段采用字段</a:t>
            </a:r>
            <a:r>
              <a:rPr sz="2400">
                <a:solidFill>
                  <a:srgbClr val="FF0000"/>
                </a:solidFill>
                <a:latin typeface="宋体" panose="02010600030101010101" pitchFamily="2" charset="-122"/>
              </a:rPr>
              <a:t>直接编码</a:t>
            </a:r>
            <a:r>
              <a:rPr sz="2400">
                <a:solidFill>
                  <a:schemeClr val="tx1"/>
                </a:solidFill>
                <a:latin typeface="宋体" panose="02010600030101010101" pitchFamily="2" charset="-122"/>
              </a:rPr>
              <a:t>法，共用</a:t>
            </a:r>
            <a:r>
              <a:rPr sz="2400">
                <a:solidFill>
                  <a:srgbClr val="FF0000"/>
                </a:solidFill>
                <a:latin typeface="宋体" panose="02010600030101010101" pitchFamily="2" charset="-122"/>
              </a:rPr>
              <a:t>33个</a:t>
            </a:r>
            <a:r>
              <a:rPr sz="2400">
                <a:solidFill>
                  <a:schemeClr val="tx1"/>
                </a:solidFill>
                <a:latin typeface="宋体" panose="02010600030101010101" pitchFamily="2" charset="-122"/>
              </a:rPr>
              <a:t>微命令，构成</a:t>
            </a:r>
            <a:r>
              <a:rPr sz="2400">
                <a:solidFill>
                  <a:srgbClr val="FF0000"/>
                </a:solidFill>
                <a:latin typeface="宋体" panose="02010600030101010101" pitchFamily="2" charset="-122"/>
              </a:rPr>
              <a:t>5个互斥</a:t>
            </a:r>
            <a:r>
              <a:rPr sz="2400">
                <a:solidFill>
                  <a:schemeClr val="tx1"/>
                </a:solidFill>
                <a:latin typeface="宋体" panose="02010600030101010101" pitchFamily="2" charset="-122"/>
              </a:rPr>
              <a:t>类，分别包含7、3、12、5和6个微命令，则操作控制字段至少有（ </a:t>
            </a:r>
            <a:r>
              <a:rPr sz="2400">
                <a:solidFill>
                  <a:srgbClr val="FF0000"/>
                </a:solidFill>
                <a:latin typeface="宋体" panose="02010600030101010101" pitchFamily="2" charset="-122"/>
              </a:rPr>
              <a:t>C</a:t>
            </a:r>
            <a:r>
              <a:rPr sz="2400">
                <a:solidFill>
                  <a:schemeClr val="tx1"/>
                </a:solidFill>
                <a:latin typeface="宋体" panose="02010600030101010101" pitchFamily="2" charset="-122"/>
              </a:rPr>
              <a:t> ）</a:t>
            </a:r>
            <a:endParaRPr sz="2400">
              <a:solidFill>
                <a:schemeClr val="tx1"/>
              </a:solidFill>
              <a:latin typeface="宋体" panose="02010600030101010101" pitchFamily="2" charset="-122"/>
            </a:endParaRPr>
          </a:p>
          <a:p>
            <a:pPr eaLnBrk="1" hangingPunct="1">
              <a:lnSpc>
                <a:spcPct val="150000"/>
              </a:lnSpc>
              <a:buNone/>
            </a:pPr>
            <a:r>
              <a:rPr sz="2400">
                <a:latin typeface="宋体" panose="02010600030101010101" pitchFamily="2" charset="-122"/>
              </a:rPr>
              <a:t>A. 5位      B. 6位     C. 15位    D. 33位</a:t>
            </a:r>
            <a:endParaRPr sz="2400">
              <a:latin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91139" name="Rectangle 2"/>
          <p:cNvSpPr>
            <a:spLocks noGrp="1"/>
          </p:cNvSpPr>
          <p:nvPr>
            <p:ph idx="1"/>
          </p:nvPr>
        </p:nvSpPr>
        <p:spPr>
          <a:xfrm>
            <a:off x="282575" y="116840"/>
            <a:ext cx="8792845" cy="3456305"/>
          </a:xfrm>
          <a:solidFill>
            <a:schemeClr val="bg1"/>
          </a:solidFill>
        </p:spPr>
        <p:txBody>
          <a:bodyPr vert="horz" wrap="square" lIns="91440" tIns="45720" rIns="91440" bIns="45720" anchor="t"/>
          <a:p>
            <a:pPr eaLnBrk="1" hangingPunct="1">
              <a:lnSpc>
                <a:spcPct val="170000"/>
              </a:lnSpc>
              <a:buNone/>
            </a:pPr>
            <a:r>
              <a:rPr lang="zh-CN" altLang="en-US" sz="2400" dirty="0">
                <a:solidFill>
                  <a:schemeClr val="tx1"/>
                </a:solidFill>
                <a:latin typeface="宋体" panose="02010600030101010101" pitchFamily="2" charset="-122"/>
              </a:rPr>
              <a:t>9、某32位机共用微操作信息</a:t>
            </a:r>
            <a:r>
              <a:rPr lang="zh-CN" altLang="en-US" sz="2400" dirty="0">
                <a:solidFill>
                  <a:srgbClr val="FF0000"/>
                </a:solidFill>
                <a:latin typeface="宋体" panose="02010600030101010101" pitchFamily="2" charset="-122"/>
              </a:rPr>
              <a:t>52个</a:t>
            </a:r>
            <a:r>
              <a:rPr lang="zh-CN" altLang="en-US" sz="2400" dirty="0">
                <a:solidFill>
                  <a:schemeClr val="tx1"/>
                </a:solidFill>
                <a:latin typeface="宋体" panose="02010600030101010101" pitchFamily="2" charset="-122"/>
              </a:rPr>
              <a:t>，构成 </a:t>
            </a:r>
            <a:r>
              <a:rPr lang="zh-CN" altLang="en-US" sz="2400" dirty="0">
                <a:solidFill>
                  <a:srgbClr val="FF0000"/>
                </a:solidFill>
                <a:latin typeface="宋体" panose="02010600030101010101" pitchFamily="2" charset="-122"/>
              </a:rPr>
              <a:t>5个相斥类</a:t>
            </a:r>
            <a:r>
              <a:rPr lang="zh-CN" altLang="en-US" sz="2400" dirty="0">
                <a:solidFill>
                  <a:schemeClr val="tx1"/>
                </a:solidFill>
                <a:latin typeface="宋体" panose="02010600030101010101" pitchFamily="2" charset="-122"/>
              </a:rPr>
              <a:t>微命令组，各组分别包含</a:t>
            </a:r>
            <a:r>
              <a:rPr lang="zh-CN" altLang="en-US" sz="2400" dirty="0">
                <a:solidFill>
                  <a:srgbClr val="FF0000"/>
                </a:solidFill>
                <a:latin typeface="宋体" panose="02010600030101010101" pitchFamily="2" charset="-122"/>
              </a:rPr>
              <a:t>4个</a:t>
            </a:r>
            <a:r>
              <a:rPr lang="zh-CN" altLang="en-US" sz="2400" dirty="0">
                <a:solidFill>
                  <a:schemeClr val="tx1"/>
                </a:solidFill>
                <a:latin typeface="宋体" panose="02010600030101010101" pitchFamily="2" charset="-122"/>
              </a:rPr>
              <a:t>、</a:t>
            </a:r>
            <a:r>
              <a:rPr lang="zh-CN" altLang="en-US" sz="2400" dirty="0">
                <a:solidFill>
                  <a:srgbClr val="FF0000"/>
                </a:solidFill>
                <a:latin typeface="宋体" panose="02010600030101010101" pitchFamily="2" charset="-122"/>
              </a:rPr>
              <a:t>5个</a:t>
            </a:r>
            <a:r>
              <a:rPr lang="zh-CN" altLang="en-US" sz="2400" dirty="0">
                <a:solidFill>
                  <a:schemeClr val="tx1"/>
                </a:solidFill>
                <a:latin typeface="宋体" panose="02010600030101010101" pitchFamily="2" charset="-122"/>
              </a:rPr>
              <a:t>、</a:t>
            </a:r>
            <a:r>
              <a:rPr lang="zh-CN" altLang="en-US" sz="2400" dirty="0">
                <a:solidFill>
                  <a:srgbClr val="FF0000"/>
                </a:solidFill>
                <a:latin typeface="宋体" panose="02010600030101010101" pitchFamily="2" charset="-122"/>
              </a:rPr>
              <a:t>8个</a:t>
            </a:r>
            <a:r>
              <a:rPr lang="zh-CN" altLang="en-US" sz="2400" dirty="0">
                <a:solidFill>
                  <a:schemeClr val="tx1"/>
                </a:solidFill>
                <a:latin typeface="宋体" panose="02010600030101010101" pitchFamily="2" charset="-122"/>
              </a:rPr>
              <a:t>、15个和</a:t>
            </a:r>
            <a:r>
              <a:rPr lang="zh-CN" altLang="en-US" sz="2400" dirty="0">
                <a:solidFill>
                  <a:srgbClr val="FF0000"/>
                </a:solidFill>
                <a:latin typeface="宋体" panose="02010600030101010101" pitchFamily="2" charset="-122"/>
              </a:rPr>
              <a:t>20个</a:t>
            </a:r>
            <a:r>
              <a:rPr lang="zh-CN" altLang="en-US" sz="2400" dirty="0">
                <a:solidFill>
                  <a:schemeClr val="tx1"/>
                </a:solidFill>
                <a:latin typeface="宋体" panose="02010600030101010101" pitchFamily="2" charset="-122"/>
              </a:rPr>
              <a:t>微命令。已知可判定外部条件有</a:t>
            </a:r>
            <a:r>
              <a:rPr lang="zh-CN" altLang="en-US" sz="2400" dirty="0">
                <a:solidFill>
                  <a:srgbClr val="FF0000"/>
                </a:solidFill>
                <a:latin typeface="宋体" panose="02010600030101010101" pitchFamily="2" charset="-122"/>
              </a:rPr>
              <a:t>CY和ZF两个</a:t>
            </a:r>
            <a:r>
              <a:rPr lang="zh-CN" altLang="en-US" sz="2400" dirty="0">
                <a:solidFill>
                  <a:schemeClr val="tx1"/>
                </a:solidFill>
                <a:latin typeface="宋体" panose="02010600030101010101" pitchFamily="2" charset="-122"/>
              </a:rPr>
              <a:t>，微指令字长为</a:t>
            </a:r>
            <a:r>
              <a:rPr lang="zh-CN" altLang="en-US" sz="2400" dirty="0">
                <a:solidFill>
                  <a:srgbClr val="FF0000"/>
                </a:solidFill>
                <a:latin typeface="宋体" panose="02010600030101010101" pitchFamily="2" charset="-122"/>
              </a:rPr>
              <a:t>29位</a:t>
            </a:r>
            <a:r>
              <a:rPr lang="zh-CN" altLang="en-US" sz="2400" dirty="0">
                <a:solidFill>
                  <a:schemeClr val="tx1"/>
                </a:solidFill>
                <a:latin typeface="宋体" panose="02010600030101010101" pitchFamily="2" charset="-122"/>
              </a:rPr>
              <a:t>。</a:t>
            </a:r>
            <a:endParaRPr lang="zh-CN" altLang="en-US" sz="2400" dirty="0">
              <a:solidFill>
                <a:schemeClr val="tx1"/>
              </a:solidFill>
              <a:latin typeface="宋体" panose="02010600030101010101" pitchFamily="2" charset="-122"/>
            </a:endParaRPr>
          </a:p>
          <a:p>
            <a:pPr eaLnBrk="1" hangingPunct="1">
              <a:lnSpc>
                <a:spcPct val="170000"/>
              </a:lnSpc>
              <a:buNone/>
            </a:pPr>
            <a:r>
              <a:rPr lang="zh-CN" altLang="en-US" sz="2400" dirty="0">
                <a:solidFill>
                  <a:schemeClr val="tx1"/>
                </a:solidFill>
                <a:latin typeface="宋体" panose="02010600030101010101" pitchFamily="2" charset="-122"/>
              </a:rPr>
              <a:t>（1）．给出采用断定方式的水平型微指令格式。</a:t>
            </a:r>
            <a:endParaRPr lang="zh-CN" altLang="en-US" sz="2400" dirty="0">
              <a:solidFill>
                <a:schemeClr val="tx1"/>
              </a:solidFill>
              <a:latin typeface="宋体" panose="02010600030101010101" pitchFamily="2" charset="-122"/>
            </a:endParaRPr>
          </a:p>
          <a:p>
            <a:pPr eaLnBrk="1" hangingPunct="1">
              <a:lnSpc>
                <a:spcPct val="170000"/>
              </a:lnSpc>
              <a:buNone/>
            </a:pPr>
            <a:r>
              <a:rPr lang="zh-CN" altLang="en-US" sz="2400" dirty="0">
                <a:solidFill>
                  <a:schemeClr val="tx1"/>
                </a:solidFill>
                <a:latin typeface="宋体" panose="02010600030101010101" pitchFamily="2" charset="-122"/>
              </a:rPr>
              <a:t>（2）．控制存储器的容量应为多少位？</a:t>
            </a:r>
            <a:endParaRPr lang="zh-CN" altLang="en-US" sz="2400" dirty="0">
              <a:solidFill>
                <a:schemeClr val="tx1"/>
              </a:solidFill>
              <a:latin typeface="宋体" panose="02010600030101010101" pitchFamily="2" charset="-122"/>
            </a:endParaRPr>
          </a:p>
          <a:p>
            <a:pPr eaLnBrk="1" hangingPunct="1">
              <a:lnSpc>
                <a:spcPct val="170000"/>
              </a:lnSpc>
              <a:buNone/>
            </a:pPr>
            <a:r>
              <a:rPr lang="zh-CN" altLang="en-US" sz="2400" dirty="0">
                <a:solidFill>
                  <a:srgbClr val="FF00FF"/>
                </a:solidFill>
                <a:latin typeface="宋体" panose="02010600030101010101" pitchFamily="2" charset="-122"/>
              </a:rPr>
              <a:t>解（</a:t>
            </a:r>
            <a:r>
              <a:rPr lang="en-US" altLang="zh-CN" sz="2400" dirty="0">
                <a:solidFill>
                  <a:srgbClr val="FF00FF"/>
                </a:solidFill>
                <a:latin typeface="宋体" panose="02010600030101010101" pitchFamily="2" charset="-122"/>
              </a:rPr>
              <a:t>1</a:t>
            </a:r>
            <a:r>
              <a:rPr lang="zh-CN" altLang="en-US" sz="2400" dirty="0">
                <a:solidFill>
                  <a:srgbClr val="FF00FF"/>
                </a:solidFill>
                <a:latin typeface="宋体" panose="02010600030101010101" pitchFamily="2" charset="-122"/>
              </a:rPr>
              <a:t>）</a:t>
            </a:r>
            <a:endParaRPr lang="zh-CN" altLang="en-US" sz="2400" dirty="0">
              <a:solidFill>
                <a:srgbClr val="FF00FF"/>
              </a:solidFill>
              <a:latin typeface="宋体" panose="02010600030101010101" pitchFamily="2" charset="-122"/>
            </a:endParaRPr>
          </a:p>
          <a:p>
            <a:pPr eaLnBrk="1" hangingPunct="1">
              <a:lnSpc>
                <a:spcPct val="170000"/>
              </a:lnSpc>
              <a:buNone/>
            </a:pPr>
            <a:endParaRPr lang="zh-CN" altLang="en-US" sz="2400" dirty="0">
              <a:solidFill>
                <a:schemeClr val="tx1"/>
              </a:solidFill>
              <a:latin typeface="宋体" panose="02010600030101010101" pitchFamily="2" charset="-122"/>
            </a:endParaRPr>
          </a:p>
          <a:p>
            <a:pPr eaLnBrk="1" hangingPunct="1">
              <a:lnSpc>
                <a:spcPct val="170000"/>
              </a:lnSpc>
              <a:buNone/>
            </a:pPr>
            <a:endParaRPr lang="zh-CN" altLang="en-US" sz="2400" dirty="0">
              <a:solidFill>
                <a:schemeClr val="tx1"/>
              </a:solidFill>
              <a:latin typeface="宋体" panose="02010600030101010101" pitchFamily="2" charset="-122"/>
            </a:endParaRPr>
          </a:p>
          <a:p>
            <a:pPr eaLnBrk="1" hangingPunct="1">
              <a:lnSpc>
                <a:spcPct val="170000"/>
              </a:lnSpc>
              <a:buNone/>
            </a:pPr>
            <a:r>
              <a:rPr lang="zh-CN" altLang="en-US" sz="2400" dirty="0">
                <a:solidFill>
                  <a:srgbClr val="FF00FF"/>
                </a:solidFill>
                <a:latin typeface="宋体" panose="02010600030101010101" pitchFamily="2" charset="-122"/>
              </a:rPr>
              <a:t>解（</a:t>
            </a:r>
            <a:r>
              <a:rPr lang="en-US" altLang="zh-CN" sz="2400" dirty="0">
                <a:solidFill>
                  <a:srgbClr val="FF00FF"/>
                </a:solidFill>
                <a:latin typeface="宋体" panose="02010600030101010101" pitchFamily="2" charset="-122"/>
              </a:rPr>
              <a:t>2</a:t>
            </a:r>
            <a:r>
              <a:rPr lang="zh-CN" altLang="en-US" sz="2400" dirty="0">
                <a:solidFill>
                  <a:srgbClr val="FF00FF"/>
                </a:solidFill>
                <a:latin typeface="宋体" panose="02010600030101010101" pitchFamily="2" charset="-122"/>
              </a:rPr>
              <a:t>）控制存储器容量为：28*29=256*29</a:t>
            </a:r>
            <a:endParaRPr lang="zh-CN" altLang="en-US" sz="2400" dirty="0">
              <a:solidFill>
                <a:srgbClr val="FF00FF"/>
              </a:solidFill>
              <a:latin typeface="宋体" panose="02010600030101010101" pitchFamily="2" charset="-122"/>
            </a:endParaRPr>
          </a:p>
        </p:txBody>
      </p:sp>
      <p:graphicFrame>
        <p:nvGraphicFramePr>
          <p:cNvPr id="7" name="表格 6"/>
          <p:cNvGraphicFramePr/>
          <p:nvPr>
            <p:custDataLst>
              <p:tags r:id="rId1"/>
            </p:custDataLst>
          </p:nvPr>
        </p:nvGraphicFramePr>
        <p:xfrm>
          <a:off x="395605" y="4293235"/>
          <a:ext cx="8647430" cy="1097280"/>
        </p:xfrm>
        <a:graphic>
          <a:graphicData uri="http://schemas.openxmlformats.org/drawingml/2006/table">
            <a:tbl>
              <a:tblPr/>
              <a:tblGrid>
                <a:gridCol w="1236980"/>
                <a:gridCol w="1234440"/>
                <a:gridCol w="1239520"/>
                <a:gridCol w="1232535"/>
                <a:gridCol w="1233805"/>
                <a:gridCol w="1236345"/>
                <a:gridCol w="1233805"/>
              </a:tblGrid>
              <a:tr h="1086485">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4个</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rPr>
                        <a:t>3</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位</a:t>
                      </a:r>
                      <a:endParaRPr lang="zh-CN" altLang="en-US" sz="2400" b="1">
                        <a:solidFill>
                          <a:srgbClr val="FF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5个</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3</a:t>
                      </a:r>
                      <a:r>
                        <a:rPr lang="zh-CN"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位</a:t>
                      </a:r>
                      <a:endParaRPr lang="en-US" altLang="en-US" sz="2400" b="1">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8个</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4</a:t>
                      </a:r>
                      <a:r>
                        <a:rPr lang="zh-CN"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位</a:t>
                      </a:r>
                      <a:endParaRPr lang="en-US" altLang="en-US" sz="2400" b="1">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15个</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4</a:t>
                      </a:r>
                      <a:r>
                        <a:rPr lang="zh-CN"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位</a:t>
                      </a:r>
                      <a:endParaRPr lang="en-US" altLang="en-US" sz="2400" b="1">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20个</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5</a:t>
                      </a:r>
                      <a:r>
                        <a:rPr lang="zh-CN" altLang="en-US" sz="2400" b="1">
                          <a:solidFill>
                            <a:srgbClr val="FF0000"/>
                          </a:solidFill>
                          <a:latin typeface="华文中宋" panose="02010600040101010101" charset="-122"/>
                          <a:ea typeface="华文中宋" panose="02010600040101010101" charset="-122"/>
                          <a:cs typeface="华文中宋" panose="02010600040101010101" charset="-122"/>
                          <a:sym typeface="+mn-ea"/>
                        </a:rPr>
                        <a:t>位</a:t>
                      </a:r>
                      <a:endParaRPr lang="en-US" altLang="en-US" sz="2400" b="1">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条件测试字段</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00"/>
                          </a:solidFill>
                          <a:latin typeface="华文中宋" panose="02010600040101010101" charset="-122"/>
                          <a:ea typeface="华文中宋" panose="02010600040101010101" charset="-122"/>
                          <a:cs typeface="华文中宋" panose="02010600040101010101" charset="-122"/>
                        </a:rPr>
                        <a:t>2</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位</a:t>
                      </a:r>
                      <a:endParaRPr lang="zh-CN" altLang="en-US" sz="2400" b="1">
                        <a:solidFill>
                          <a:srgbClr val="FF0000"/>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1">
                          <a:latin typeface="华文中宋" panose="02010600040101010101" charset="-122"/>
                          <a:ea typeface="华文中宋" panose="02010600040101010101" charset="-122"/>
                          <a:cs typeface="华文中宋" panose="02010600040101010101" charset="-122"/>
                        </a:rPr>
                        <a:t>下一地址字段</a:t>
                      </a:r>
                      <a:endParaRPr lang="en-US" sz="2400" b="1">
                        <a:latin typeface="华文中宋" panose="02010600040101010101" charset="-122"/>
                        <a:ea typeface="华文中宋" panose="02010600040101010101" charset="-122"/>
                        <a:cs typeface="华文中宋" panose="02010600040101010101" charset="-122"/>
                      </a:endParaRPr>
                    </a:p>
                    <a:p>
                      <a:pPr indent="0" algn="ctr">
                        <a:buNone/>
                      </a:pPr>
                      <a:r>
                        <a:rPr lang="en-US" altLang="en-US" sz="2400" b="1">
                          <a:solidFill>
                            <a:srgbClr val="FF00FF"/>
                          </a:solidFill>
                          <a:latin typeface="华文中宋" panose="02010600040101010101" charset="-122"/>
                          <a:ea typeface="华文中宋" panose="02010600040101010101" charset="-122"/>
                          <a:cs typeface="华文中宋" panose="02010600040101010101" charset="-122"/>
                        </a:rPr>
                        <a:t>8</a:t>
                      </a:r>
                      <a:r>
                        <a:rPr lang="zh-CN" altLang="en-US" sz="2400" b="1">
                          <a:solidFill>
                            <a:srgbClr val="FF00FF"/>
                          </a:solidFill>
                          <a:latin typeface="华文中宋" panose="02010600040101010101" charset="-122"/>
                          <a:ea typeface="华文中宋" panose="02010600040101010101" charset="-122"/>
                          <a:cs typeface="华文中宋" panose="02010600040101010101" charset="-122"/>
                        </a:rPr>
                        <a:t>位</a:t>
                      </a:r>
                      <a:endParaRPr lang="zh-CN" altLang="en-US" sz="2400" b="1">
                        <a:solidFill>
                          <a:srgbClr val="FF00FF"/>
                        </a:solidFill>
                        <a:latin typeface="华文中宋" panose="02010600040101010101" charset="-122"/>
                        <a:ea typeface="华文中宋" panose="02010600040101010101" charset="-122"/>
                        <a:cs typeface="华文中宋" panose="0201060004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2</a:t>
            </a:r>
            <a:r>
              <a:rPr lang="zh-CN" altLang="en-US" sz="2800">
                <a:solidFill>
                  <a:srgbClr val="FF00FF"/>
                </a:solidFill>
                <a:latin typeface="黑体" panose="02010609060101010101" charset="-122"/>
                <a:ea typeface="黑体" panose="02010609060101010101" charset="-122"/>
                <a:cs typeface="+mn-cs"/>
              </a:rPr>
              <a:t>、</a:t>
            </a:r>
            <a:r>
              <a:rPr lang="zh-CN" altLang="en-US" sz="2800">
                <a:solidFill>
                  <a:srgbClr val="FF0000"/>
                </a:solidFill>
                <a:latin typeface="黑体" panose="02010609060101010101" charset="-122"/>
                <a:ea typeface="黑体" panose="02010609060101010101" charset="-122"/>
                <a:cs typeface="+mn-cs"/>
              </a:rPr>
              <a:t>习题</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5.4 </a:t>
            </a:r>
            <a:r>
              <a:rPr lang="zh-CN" altLang="en-US" sz="2800">
                <a:solidFill>
                  <a:srgbClr val="0000FF"/>
                </a:solidFill>
                <a:latin typeface="黑体" panose="02010609060101010101" charset="-122"/>
                <a:ea typeface="黑体" panose="02010609060101010101" charset="-122"/>
                <a:cs typeface="+mn-cs"/>
              </a:rPr>
              <a:t>微程序控制器</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（重点难点，作业多）</a:t>
            </a:r>
            <a:endParaRPr lang="en-US" altLang="zh-CN"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a:t>
            </a:r>
            <a:r>
              <a:rPr lang="en-US" altLang="zh-CN" sz="2800">
                <a:solidFill>
                  <a:srgbClr val="2BCB23"/>
                </a:solidFill>
                <a:latin typeface="黑体" panose="02010609060101010101" charset="-122"/>
                <a:ea typeface="黑体" panose="02010609060101010101" charset="-122"/>
                <a:cs typeface="+mn-cs"/>
              </a:rPr>
              <a:t>12</a:t>
            </a:r>
            <a:r>
              <a:rPr lang="zh-CN" altLang="en-US" sz="2800">
                <a:solidFill>
                  <a:srgbClr val="2BCB23"/>
                </a:solidFill>
                <a:latin typeface="黑体" panose="02010609060101010101" charset="-122"/>
                <a:ea typeface="黑体" panose="02010609060101010101" charset="-122"/>
                <a:cs typeface="+mn-cs"/>
              </a:rPr>
              <a:t>选择，</a:t>
            </a:r>
            <a:r>
              <a:rPr lang="en-US" altLang="zh-CN" sz="2800">
                <a:solidFill>
                  <a:srgbClr val="2BCB23"/>
                </a:solidFill>
                <a:latin typeface="黑体" panose="02010609060101010101" charset="-122"/>
                <a:ea typeface="黑体" panose="02010609060101010101" charset="-122"/>
                <a:cs typeface="+mn-cs"/>
              </a:rPr>
              <a:t>9</a:t>
            </a:r>
            <a:r>
              <a:rPr lang="zh-CN" altLang="en-US" sz="2800">
                <a:solidFill>
                  <a:srgbClr val="2BCB23"/>
                </a:solidFill>
                <a:latin typeface="黑体" panose="02010609060101010101" charset="-122"/>
                <a:ea typeface="黑体" panose="02010609060101010101" charset="-122"/>
                <a:cs typeface="+mn-cs"/>
              </a:rPr>
              <a:t>判断，</a:t>
            </a:r>
            <a:r>
              <a:rPr lang="en-US" altLang="zh-CN" sz="2800">
                <a:solidFill>
                  <a:srgbClr val="2BCB23"/>
                </a:solidFill>
                <a:latin typeface="黑体" panose="02010609060101010101" charset="-122"/>
                <a:ea typeface="黑体" panose="02010609060101010101" charset="-122"/>
                <a:cs typeface="+mn-cs"/>
              </a:rPr>
              <a:t>5</a:t>
            </a:r>
            <a:r>
              <a:rPr lang="zh-CN" altLang="en-US" sz="2800">
                <a:solidFill>
                  <a:srgbClr val="2BCB23"/>
                </a:solidFill>
                <a:latin typeface="黑体" panose="02010609060101010101" charset="-122"/>
                <a:ea typeface="黑体" panose="02010609060101010101" charset="-122"/>
                <a:cs typeface="+mn-cs"/>
              </a:rPr>
              <a:t>简答，</a:t>
            </a:r>
            <a:r>
              <a:rPr lang="en-US" altLang="zh-CN" sz="2800">
                <a:solidFill>
                  <a:srgbClr val="2BCB23"/>
                </a:solidFill>
                <a:latin typeface="黑体" panose="02010609060101010101" charset="-122"/>
                <a:ea typeface="黑体" panose="02010609060101010101" charset="-122"/>
                <a:cs typeface="+mn-cs"/>
              </a:rPr>
              <a:t>3</a:t>
            </a:r>
            <a:r>
              <a:rPr lang="zh-CN" altLang="en-US" sz="2800">
                <a:solidFill>
                  <a:srgbClr val="2BCB23"/>
                </a:solidFill>
                <a:latin typeface="黑体" panose="02010609060101010101" charset="-122"/>
                <a:ea typeface="黑体" panose="02010609060101010101" charset="-122"/>
                <a:cs typeface="+mn-cs"/>
              </a:rPr>
              <a:t>论述）</a:t>
            </a:r>
            <a:endParaRPr lang="zh-CN" altLang="en-US"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solidFill>
                  <a:srgbClr val="0000FF"/>
                </a:solidFill>
                <a:latin typeface="黑体" panose="02010609060101010101" charset="-122"/>
                <a:ea typeface="黑体" panose="02010609060101010101" charset="-122"/>
                <a:cs typeface="+mn-cs"/>
              </a:rPr>
              <a:t> </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word</a:t>
            </a:r>
            <a:r>
              <a:rPr lang="zh-CN" altLang="en-US" sz="2800">
                <a:solidFill>
                  <a:srgbClr val="0000FF"/>
                </a:solidFill>
                <a:latin typeface="黑体" panose="02010609060101010101" charset="-122"/>
                <a:ea typeface="黑体" panose="02010609060101010101" charset="-122"/>
                <a:cs typeface="+mn-cs"/>
              </a:rPr>
              <a:t>文档）</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charset="-122"/>
                <a:ea typeface="黑体" panose="02010609060101010101" charset="-122"/>
                <a:cs typeface="+mn-cs"/>
              </a:rPr>
              <a:t>  </a:t>
            </a:r>
            <a:r>
              <a:rPr lang="zh-CN" altLang="en-US" sz="2800">
                <a:latin typeface="黑体" panose="02010609060101010101" charset="-122"/>
                <a:ea typeface="黑体" panose="02010609060101010101" charset="-122"/>
                <a:cs typeface="+mn-cs"/>
              </a:rPr>
              <a:t>（布置作业后的</a:t>
            </a:r>
            <a:r>
              <a:rPr lang="en-US" altLang="zh-CN" sz="2800">
                <a:latin typeface="黑体" panose="02010609060101010101" charset="-122"/>
                <a:ea typeface="黑体" panose="02010609060101010101" charset="-122"/>
                <a:cs typeface="+mn-cs"/>
              </a:rPr>
              <a:t>48</a:t>
            </a:r>
            <a:r>
              <a:rPr lang="zh-CN" altLang="en-US" sz="2800">
                <a:latin typeface="黑体" panose="02010609060101010101" charset="-122"/>
                <a:ea typeface="黑体" panose="02010609060101010101" charset="-122"/>
                <a:cs typeface="+mn-cs"/>
              </a:rPr>
              <a:t>小时内交作业）</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（答案写在本子上，拍照后由学委汇总</a:t>
            </a:r>
            <a:r>
              <a:rPr lang="zh-CN" sz="2800">
                <a:latin typeface="黑体" panose="02010609060101010101" charset="-122"/>
                <a:ea typeface="黑体" panose="02010609060101010101" charset="-122"/>
                <a:cs typeface="+mn-cs"/>
              </a:rPr>
              <a:t>发老师</a:t>
            </a:r>
            <a:r>
              <a:rPr lang="en-US" altLang="zh-CN" sz="2800">
                <a:latin typeface="黑体" panose="02010609060101010101" charset="-122"/>
                <a:ea typeface="黑体" panose="02010609060101010101" charset="-122"/>
                <a:cs typeface="+mn-cs"/>
              </a:rPr>
              <a:t>qq</a:t>
            </a:r>
            <a:r>
              <a:rPr lang="zh-CN" altLang="en-US" sz="2800">
                <a:latin typeface="黑体" panose="02010609060101010101" charset="-122"/>
                <a:ea typeface="黑体" panose="02010609060101010101" charset="-122"/>
                <a:cs typeface="+mn-cs"/>
              </a:rPr>
              <a:t>）</a:t>
            </a: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6334760" cy="73850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en-US" altLang="zh-CN" sz="2400" dirty="0">
                <a:latin typeface="黑体" panose="02010609060101010101" charset="-122"/>
                <a:ea typeface="黑体" panose="02010609060101010101" charset="-122"/>
                <a:sym typeface="+mn-ea"/>
              </a:rPr>
              <a:t>1</a:t>
            </a:r>
            <a:r>
              <a:rPr lang="zh-CN" altLang="en-US" sz="2400" dirty="0">
                <a:latin typeface="黑体" panose="02010609060101010101" charset="-122"/>
                <a:ea typeface="黑体" panose="02010609060101010101" charset="-122"/>
                <a:sym typeface="+mn-ea"/>
              </a:rPr>
              <a:t>、多</a:t>
            </a:r>
            <a:r>
              <a:rPr lang="zh-CN" sz="2400" dirty="0">
                <a:latin typeface="黑体" panose="02010609060101010101" charset="-122"/>
                <a:ea typeface="黑体" panose="02010609060101010101" charset="-122"/>
                <a:sym typeface="+mn-ea"/>
              </a:rPr>
              <a:t>图形配合，理解微程序控制器的工作原理</a:t>
            </a:r>
            <a:endParaRPr lang="zh-CN" sz="2400" dirty="0">
              <a:latin typeface="黑体" panose="02010609060101010101" charset="-122"/>
              <a:ea typeface="黑体" panose="02010609060101010101" charset="-122"/>
              <a:sym typeface="+mn-ea"/>
            </a:endParaRPr>
          </a:p>
          <a:p>
            <a:pPr algn="l" eaLnBrk="1" hangingPunct="1">
              <a:buSzPct val="70000"/>
              <a:buFont typeface="Wingdings" panose="05000000000000000000" pitchFamily="2" charset="2"/>
              <a:buNone/>
            </a:pPr>
            <a:r>
              <a:rPr lang="en-US" altLang="zh-CN" sz="2400" dirty="0">
                <a:latin typeface="黑体" panose="02010609060101010101" charset="-122"/>
                <a:ea typeface="黑体" panose="02010609060101010101" charset="-122"/>
                <a:sym typeface="+mn-ea"/>
              </a:rPr>
              <a:t>2</a:t>
            </a:r>
            <a:r>
              <a:rPr lang="zh-CN" altLang="en-US" sz="2400" dirty="0">
                <a:latin typeface="黑体" panose="02010609060101010101" charset="-122"/>
                <a:ea typeface="黑体" panose="02010609060101010101" charset="-122"/>
                <a:sym typeface="+mn-ea"/>
              </a:rPr>
              <a:t>、</a:t>
            </a:r>
            <a:r>
              <a:rPr lang="zh-CN" sz="2400" dirty="0">
                <a:latin typeface="黑体" panose="02010609060101010101" charset="-122"/>
                <a:ea typeface="黑体" panose="02010609060101010101" charset="-122"/>
                <a:sym typeface="+mn-ea"/>
              </a:rPr>
              <a:t>能进行微程序设计</a:t>
            </a:r>
            <a:endParaRPr lang="zh-CN" sz="2400" dirty="0">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3731"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.5  </a:t>
            </a:r>
            <a:r>
              <a:rPr lang="zh-CN" altLang="en-US" dirty="0">
                <a:solidFill>
                  <a:srgbClr val="FF0000"/>
                </a:solidFill>
              </a:rPr>
              <a:t>硬连线控制器</a:t>
            </a:r>
            <a:endParaRPr lang="zh-CN" altLang="en-US" dirty="0">
              <a:solidFill>
                <a:srgbClr val="FF0000"/>
              </a:solidFill>
            </a:endParaRPr>
          </a:p>
        </p:txBody>
      </p:sp>
      <p:sp>
        <p:nvSpPr>
          <p:cNvPr id="73732" name="Rectangle 3"/>
          <p:cNvSpPr>
            <a:spLocks noGrp="1"/>
          </p:cNvSpPr>
          <p:nvPr>
            <p:ph idx="1"/>
          </p:nvPr>
        </p:nvSpPr>
        <p:spPr/>
        <p:txBody>
          <a:bodyPr vert="horz" wrap="square" lIns="91440" tIns="45720" rIns="91440" bIns="45720" anchor="t"/>
          <a:p>
            <a:pPr eaLnBrk="1" hangingPunct="1">
              <a:buNone/>
            </a:pPr>
            <a:r>
              <a:rPr lang="en-US" altLang="zh-CN"/>
              <a:t>1</a:t>
            </a:r>
            <a:r>
              <a:rPr lang="zh-CN" altLang="en-US" dirty="0"/>
              <a:t>、基本思想</a:t>
            </a:r>
            <a:endParaRPr lang="en-US" altLang="zh-CN"/>
          </a:p>
          <a:p>
            <a:pPr eaLnBrk="1" hangingPunct="1">
              <a:buNone/>
            </a:pPr>
            <a:r>
              <a:rPr lang="zh-CN" altLang="en-US" dirty="0"/>
              <a:t>（</a:t>
            </a:r>
            <a:r>
              <a:rPr lang="en-US" altLang="zh-CN"/>
              <a:t>1</a:t>
            </a:r>
            <a:r>
              <a:rPr lang="zh-CN" altLang="en-US" dirty="0"/>
              <a:t>）实现方法</a:t>
            </a:r>
            <a:endParaRPr lang="zh-CN" altLang="en-US" dirty="0"/>
          </a:p>
          <a:p>
            <a:pPr lvl="1" eaLnBrk="1" hangingPunct="1"/>
            <a:r>
              <a:rPr lang="zh-CN" altLang="en-US" dirty="0"/>
              <a:t>通过</a:t>
            </a:r>
            <a:r>
              <a:rPr lang="zh-CN" altLang="en-US" dirty="0">
                <a:solidFill>
                  <a:srgbClr val="0000FF"/>
                </a:solidFill>
              </a:rPr>
              <a:t>逻辑电路直接连线</a:t>
            </a:r>
            <a:r>
              <a:rPr lang="zh-CN" altLang="en-US" dirty="0"/>
              <a:t>而产生的，又称为</a:t>
            </a:r>
            <a:r>
              <a:rPr lang="zh-CN" altLang="en-US" dirty="0">
                <a:solidFill>
                  <a:srgbClr val="0000FF"/>
                </a:solidFill>
              </a:rPr>
              <a:t>组合逻辑控制方式</a:t>
            </a:r>
            <a:endParaRPr lang="zh-CN" altLang="en-US" dirty="0"/>
          </a:p>
          <a:p>
            <a:pPr eaLnBrk="1" hangingPunct="1">
              <a:buNone/>
            </a:pPr>
            <a:r>
              <a:rPr lang="zh-CN" altLang="en-US" dirty="0"/>
              <a:t>（</a:t>
            </a:r>
            <a:r>
              <a:rPr lang="en-US" altLang="zh-CN"/>
              <a:t>2</a:t>
            </a:r>
            <a:r>
              <a:rPr lang="zh-CN" altLang="en-US" dirty="0"/>
              <a:t>）设计目标</a:t>
            </a:r>
            <a:endParaRPr lang="zh-CN" altLang="en-US" dirty="0"/>
          </a:p>
          <a:p>
            <a:pPr lvl="1" eaLnBrk="1" hangingPunct="1"/>
            <a:r>
              <a:rPr lang="zh-CN" altLang="en-US" dirty="0"/>
              <a:t>使用最少元件</a:t>
            </a:r>
            <a:endParaRPr lang="zh-CN" altLang="en-US" dirty="0"/>
          </a:p>
          <a:p>
            <a:pPr marL="344170" lvl="1" indent="0" eaLnBrk="1" hangingPunct="1">
              <a:buNone/>
            </a:pPr>
            <a:r>
              <a:rPr lang="en-US" altLang="zh-CN" dirty="0"/>
              <a:t>    </a:t>
            </a:r>
            <a:r>
              <a:rPr lang="zh-CN" altLang="en-US" dirty="0"/>
              <a:t>（由门电路和触发器构成的复杂的树形网络）</a:t>
            </a:r>
            <a:endParaRPr lang="zh-CN" altLang="en-US" dirty="0"/>
          </a:p>
          <a:p>
            <a:pPr lvl="1" eaLnBrk="1" hangingPunct="1"/>
            <a:r>
              <a:rPr lang="zh-CN" altLang="en-US" dirty="0"/>
              <a:t>速度最高</a:t>
            </a:r>
            <a:endParaRPr lang="zh-CN" altLang="en-US" dirty="0"/>
          </a:p>
          <a:p>
            <a:pPr marL="344170" lvl="1" indent="0" eaLnBrk="1" hangingPunct="1">
              <a:buNone/>
            </a:pPr>
            <a:r>
              <a:rPr lang="zh-CN" altLang="en-US" dirty="0">
                <a:solidFill>
                  <a:srgbClr val="FF0000"/>
                </a:solidFill>
              </a:rPr>
              <a:t>缺点：</a:t>
            </a:r>
            <a:r>
              <a:rPr lang="zh-CN" altLang="en-US" dirty="0"/>
              <a:t>设计极复杂，调试困难</a:t>
            </a:r>
            <a:r>
              <a:rPr lang="en-US" altLang="zh-CN" dirty="0"/>
              <a:t>  </a:t>
            </a:r>
            <a:endParaRPr lang="en-US" altLang="zh-CN" dirty="0"/>
          </a:p>
          <a:p>
            <a:pPr marL="344170" lvl="1" indent="0" eaLnBrk="1" hangingPunct="1">
              <a:buNone/>
            </a:pPr>
            <a:r>
              <a:rPr lang="en-US" altLang="zh-CN" dirty="0"/>
              <a:t>    </a:t>
            </a:r>
            <a:r>
              <a:rPr lang="zh-CN" altLang="en-US" dirty="0"/>
              <a:t>（被微程序控制器取代）</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控制器的位置</a:t>
            </a:r>
            <a:endParaRPr lang="zh-CN" altLang="en-US"/>
          </a:p>
        </p:txBody>
      </p:sp>
      <p:pic>
        <p:nvPicPr>
          <p:cNvPr id="7172" name="图片 16" descr="slide0030_image015.png"/>
          <p:cNvPicPr>
            <a:picLocks noChangeAspect="1"/>
          </p:cNvPicPr>
          <p:nvPr>
            <p:custDataLst>
              <p:tags r:id="rId1"/>
            </p:custDataLst>
          </p:nvPr>
        </p:nvPicPr>
        <p:blipFill>
          <a:blip r:embed="rId2"/>
          <a:stretch>
            <a:fillRect/>
          </a:stretch>
        </p:blipFill>
        <p:spPr>
          <a:xfrm>
            <a:off x="107950" y="834390"/>
            <a:ext cx="7892415" cy="5954395"/>
          </a:xfrm>
          <a:prstGeom prst="rect">
            <a:avLst/>
          </a:prstGeom>
          <a:noFill/>
          <a:ln w="9525">
            <a:noFill/>
          </a:ln>
        </p:spPr>
      </p:pic>
      <p:sp>
        <p:nvSpPr>
          <p:cNvPr id="11" name="矩形 10"/>
          <p:cNvSpPr/>
          <p:nvPr/>
        </p:nvSpPr>
        <p:spPr>
          <a:xfrm>
            <a:off x="4211955" y="5013325"/>
            <a:ext cx="1172845" cy="77724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5"/>
          <p:cNvSpPr txBox="1">
            <a:spLocks noGrp="1"/>
          </p:cNvSpPr>
          <p:nvPr>
            <p:ph type="sldNum" sz="quarter" idx="12"/>
          </p:nvPr>
        </p:nvSpPr>
        <p:spPr>
          <a:xfrm>
            <a:off x="6553200" y="6257925"/>
            <a:ext cx="2133600" cy="45720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14339" name="Rectangle 2"/>
          <p:cNvSpPr>
            <a:spLocks noGrp="1"/>
          </p:cNvSpPr>
          <p:nvPr>
            <p:ph type="title"/>
          </p:nvPr>
        </p:nvSpPr>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.2.1  </a:t>
            </a:r>
            <a:r>
              <a:rPr lang="zh-CN" altLang="en-US" dirty="0">
                <a:solidFill>
                  <a:srgbClr val="FF0000"/>
                </a:solidFill>
              </a:rPr>
              <a:t>指令周期的基本概念</a:t>
            </a:r>
            <a:endParaRPr lang="zh-CN" altLang="en-US" dirty="0">
              <a:solidFill>
                <a:srgbClr val="FF0000"/>
              </a:solidFill>
            </a:endParaRPr>
          </a:p>
        </p:txBody>
      </p:sp>
      <p:sp>
        <p:nvSpPr>
          <p:cNvPr id="14340" name="Rectangle 3"/>
          <p:cNvSpPr>
            <a:spLocks noGrp="1"/>
          </p:cNvSpPr>
          <p:nvPr>
            <p:ph idx="1"/>
          </p:nvPr>
        </p:nvSpPr>
        <p:spPr>
          <a:xfrm>
            <a:off x="377825" y="1055053"/>
            <a:ext cx="8229600" cy="4411662"/>
          </a:xfrm>
        </p:spPr>
        <p:txBody>
          <a:bodyPr vert="horz" wrap="square" lIns="91440" tIns="45720" rIns="91440" bIns="45720" anchor="t"/>
          <a:p>
            <a:pPr eaLnBrk="1" hangingPunct="1">
              <a:lnSpc>
                <a:spcPct val="120000"/>
              </a:lnSpc>
            </a:pPr>
            <a:r>
              <a:rPr lang="zh-CN" altLang="en-US" sz="2600" dirty="0"/>
              <a:t>概念</a:t>
            </a:r>
            <a:endParaRPr lang="zh-CN" altLang="en-US" sz="2600" dirty="0"/>
          </a:p>
          <a:p>
            <a:pPr lvl="1" eaLnBrk="1" hangingPunct="1">
              <a:lnSpc>
                <a:spcPct val="120000"/>
              </a:lnSpc>
            </a:pPr>
            <a:r>
              <a:rPr lang="zh-CN" altLang="en-US" sz="2200" dirty="0">
                <a:solidFill>
                  <a:srgbClr val="FF0000"/>
                </a:solidFill>
              </a:rPr>
              <a:t>指令周期：</a:t>
            </a:r>
            <a:r>
              <a:rPr lang="zh-CN" altLang="en-US" sz="2200" dirty="0"/>
              <a:t>指</a:t>
            </a:r>
            <a:r>
              <a:rPr lang="zh-CN" altLang="en-US" sz="2200" dirty="0">
                <a:solidFill>
                  <a:schemeClr val="tx2">
                    <a:lumMod val="60000"/>
                    <a:lumOff val="40000"/>
                  </a:schemeClr>
                </a:solidFill>
              </a:rPr>
              <a:t>取指令、分析指令到执行完该指令</a:t>
            </a:r>
            <a:r>
              <a:rPr lang="zh-CN" altLang="en-US" sz="2200" dirty="0"/>
              <a:t>所需的全部时间。</a:t>
            </a:r>
            <a:endParaRPr lang="zh-CN" altLang="en-US" sz="2200" dirty="0"/>
          </a:p>
          <a:p>
            <a:pPr lvl="2" eaLnBrk="1" hangingPunct="1">
              <a:lnSpc>
                <a:spcPct val="120000"/>
              </a:lnSpc>
            </a:pPr>
            <a:r>
              <a:rPr lang="zh-CN" altLang="en-US" sz="2100" dirty="0"/>
              <a:t>各种指令的指令周期相同吗？为什么？</a:t>
            </a:r>
            <a:endParaRPr lang="zh-CN" altLang="en-US" sz="2100" dirty="0"/>
          </a:p>
          <a:p>
            <a:pPr lvl="1" eaLnBrk="1" hangingPunct="1">
              <a:lnSpc>
                <a:spcPct val="120000"/>
              </a:lnSpc>
            </a:pPr>
            <a:r>
              <a:rPr lang="zh-CN" altLang="zh-CN" sz="2400" dirty="0">
                <a:solidFill>
                  <a:srgbClr val="FF0000"/>
                </a:solidFill>
              </a:rPr>
              <a:t>CPU</a:t>
            </a:r>
            <a:r>
              <a:rPr lang="zh-CN" altLang="en-US" sz="2400" dirty="0">
                <a:solidFill>
                  <a:srgbClr val="FF0000"/>
                </a:solidFill>
              </a:rPr>
              <a:t>周期</a:t>
            </a:r>
            <a:r>
              <a:rPr lang="zh-CN" altLang="en-US" sz="2400" dirty="0"/>
              <a:t>通常又称</a:t>
            </a:r>
            <a:r>
              <a:rPr lang="zh-CN" altLang="en-US" sz="2400" dirty="0">
                <a:solidFill>
                  <a:srgbClr val="FF0000"/>
                </a:solidFill>
              </a:rPr>
              <a:t>机器</a:t>
            </a:r>
            <a:r>
              <a:rPr lang="zh-CN" altLang="en-US" sz="2400" dirty="0">
                <a:solidFill>
                  <a:srgbClr val="FF0000"/>
                </a:solidFill>
              </a:rPr>
              <a:t>周期</a:t>
            </a:r>
            <a:endParaRPr lang="zh-CN" altLang="en-US" sz="2200" dirty="0">
              <a:solidFill>
                <a:srgbClr val="FF0000"/>
              </a:solidFill>
            </a:endParaRPr>
          </a:p>
          <a:p>
            <a:pPr lvl="2" eaLnBrk="1" hangingPunct="1">
              <a:lnSpc>
                <a:spcPct val="120000"/>
              </a:lnSpc>
            </a:pPr>
            <a:r>
              <a:rPr lang="zh-CN" altLang="en-US" sz="2100" dirty="0"/>
              <a:t>通常把一条指令周期划分为若干个</a:t>
            </a:r>
            <a:r>
              <a:rPr lang="zh-CN" altLang="en-US" sz="2100" dirty="0">
                <a:solidFill>
                  <a:srgbClr val="FF0000"/>
                </a:solidFill>
              </a:rPr>
              <a:t>机器周期</a:t>
            </a:r>
            <a:r>
              <a:rPr lang="zh-CN" altLang="en-US" sz="2100" dirty="0"/>
              <a:t>，每个机器周期完成一个基本操作。</a:t>
            </a:r>
            <a:endParaRPr lang="zh-CN" altLang="en-US" sz="2100" dirty="0"/>
          </a:p>
          <a:p>
            <a:pPr lvl="2" eaLnBrk="1" hangingPunct="1">
              <a:lnSpc>
                <a:spcPct val="120000"/>
              </a:lnSpc>
            </a:pPr>
            <a:r>
              <a:rPr lang="zh-CN" altLang="en-US" sz="2100" dirty="0"/>
              <a:t>主存的工作周期</a:t>
            </a:r>
            <a:r>
              <a:rPr lang="en-US" altLang="zh-CN" sz="2100"/>
              <a:t>(</a:t>
            </a:r>
            <a:r>
              <a:rPr lang="zh-CN" altLang="en-US" sz="2100" dirty="0">
                <a:solidFill>
                  <a:srgbClr val="FF0000"/>
                </a:solidFill>
              </a:rPr>
              <a:t>存取周期</a:t>
            </a:r>
            <a:r>
              <a:rPr lang="en-US" altLang="zh-CN" sz="2100"/>
              <a:t>)</a:t>
            </a:r>
            <a:r>
              <a:rPr lang="zh-CN" altLang="en-US" sz="2100" dirty="0"/>
              <a:t>为基础来规定</a:t>
            </a:r>
            <a:r>
              <a:rPr lang="en-US" altLang="zh-CN" sz="2100"/>
              <a:t>CPU</a:t>
            </a:r>
            <a:r>
              <a:rPr lang="zh-CN" altLang="en-US" sz="2100" dirty="0"/>
              <a:t>周期，比如，可以用</a:t>
            </a:r>
            <a:r>
              <a:rPr lang="en-US" altLang="zh-CN" sz="2100"/>
              <a:t>CPU</a:t>
            </a:r>
            <a:r>
              <a:rPr lang="zh-CN" altLang="en-US" sz="2100" dirty="0"/>
              <a:t>读取一个指令字的最短时间来规定</a:t>
            </a:r>
            <a:r>
              <a:rPr lang="en-US" altLang="zh-CN" sz="2100"/>
              <a:t>CPU</a:t>
            </a:r>
            <a:r>
              <a:rPr lang="zh-CN" altLang="en-US" sz="2100" dirty="0"/>
              <a:t>周期</a:t>
            </a:r>
            <a:endParaRPr lang="zh-CN" altLang="en-US" sz="2100" dirty="0"/>
          </a:p>
          <a:p>
            <a:pPr lvl="2" eaLnBrk="1" hangingPunct="1">
              <a:lnSpc>
                <a:spcPct val="120000"/>
              </a:lnSpc>
            </a:pPr>
            <a:r>
              <a:rPr lang="zh-CN" altLang="en-US" sz="2100" dirty="0"/>
              <a:t>不同的指令，可能包含不同数目的</a:t>
            </a:r>
            <a:r>
              <a:rPr lang="en-US" altLang="zh-CN" sz="2100"/>
              <a:t>CPU</a:t>
            </a:r>
            <a:r>
              <a:rPr lang="zh-CN" altLang="en-US" sz="2100" dirty="0"/>
              <a:t>周期。</a:t>
            </a:r>
            <a:endParaRPr lang="zh-CN" altLang="en-US" sz="2100" dirty="0"/>
          </a:p>
          <a:p>
            <a:pPr lvl="2" eaLnBrk="1" hangingPunct="1">
              <a:lnSpc>
                <a:spcPct val="120000"/>
              </a:lnSpc>
            </a:pPr>
            <a:r>
              <a:rPr lang="zh-CN" altLang="en-US" sz="2000" dirty="0"/>
              <a:t>一个</a:t>
            </a:r>
            <a:r>
              <a:rPr lang="zh-CN" altLang="zh-CN" sz="2000" dirty="0"/>
              <a:t>CPU</a:t>
            </a:r>
            <a:r>
              <a:rPr lang="zh-CN" altLang="en-US" sz="2000" dirty="0"/>
              <a:t>周期中，包含若干个</a:t>
            </a:r>
            <a:r>
              <a:rPr lang="zh-CN" altLang="en-US" sz="2000" dirty="0">
                <a:solidFill>
                  <a:srgbClr val="FF0000"/>
                </a:solidFill>
                <a:sym typeface="+mn-ea"/>
              </a:rPr>
              <a:t>时钟周期</a:t>
            </a:r>
            <a:r>
              <a:rPr lang="zh-CN" altLang="en-US" sz="2000" dirty="0"/>
              <a:t>（</a:t>
            </a:r>
            <a:r>
              <a:rPr lang="zh-CN" altLang="zh-CN" sz="2000" dirty="0">
                <a:solidFill>
                  <a:srgbClr val="FF0000"/>
                </a:solidFill>
              </a:rPr>
              <a:t>T</a:t>
            </a:r>
            <a:r>
              <a:rPr lang="zh-CN" altLang="en-US" sz="2000" dirty="0">
                <a:solidFill>
                  <a:srgbClr val="FF0000"/>
                </a:solidFill>
              </a:rPr>
              <a:t>周期 </a:t>
            </a:r>
            <a:r>
              <a:rPr lang="en-US" altLang="zh-CN" sz="2000" dirty="0">
                <a:solidFill>
                  <a:srgbClr val="FF0000"/>
                </a:solidFill>
              </a:rPr>
              <a:t>/ </a:t>
            </a:r>
            <a:r>
              <a:rPr lang="zh-CN" altLang="en-US" sz="2000" dirty="0">
                <a:solidFill>
                  <a:srgbClr val="FF00FF"/>
                </a:solidFill>
                <a:sym typeface="+mn-ea"/>
              </a:rPr>
              <a:t>节拍脉冲</a:t>
            </a:r>
            <a:r>
              <a:rPr lang="zh-CN" altLang="en-US" sz="2000" dirty="0"/>
              <a:t>）。</a:t>
            </a:r>
            <a:endParaRPr lang="zh-CN" altLang="en-US" sz="2100" dirty="0"/>
          </a:p>
          <a:p>
            <a:pPr marL="693420" lvl="2" indent="0" eaLnBrk="1" hangingPunct="1">
              <a:lnSpc>
                <a:spcPct val="120000"/>
              </a:lnSpc>
              <a:buNone/>
            </a:pPr>
            <a:endParaRPr lang="zh-CN" altLang="en-US" sz="21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1"/>
          <p:cNvGraphicFramePr/>
          <p:nvPr/>
        </p:nvGraphicFramePr>
        <p:xfrm>
          <a:off x="2103120" y="243205"/>
          <a:ext cx="6583680" cy="6462395"/>
        </p:xfrm>
        <a:graphic>
          <a:graphicData uri="http://schemas.openxmlformats.org/presentationml/2006/ole">
            <mc:AlternateContent xmlns:mc="http://schemas.openxmlformats.org/markup-compatibility/2006">
              <mc:Choice xmlns:v="urn:schemas-microsoft-com:vml" Requires="v">
                <p:oleObj spid="_x0000_s3" name="" r:id="rId1" imgW="11741150" imgH="10937240" progId="Paint.Picture">
                  <p:embed/>
                </p:oleObj>
              </mc:Choice>
              <mc:Fallback>
                <p:oleObj name="" r:id="rId1" imgW="11741150" imgH="10937240" progId="Paint.Picture">
                  <p:embed/>
                  <p:pic>
                    <p:nvPicPr>
                      <p:cNvPr id="0" name="图片 2"/>
                      <p:cNvPicPr/>
                      <p:nvPr/>
                    </p:nvPicPr>
                    <p:blipFill>
                      <a:blip r:embed="rId2"/>
                      <a:stretch>
                        <a:fillRect/>
                      </a:stretch>
                    </p:blipFill>
                    <p:spPr>
                      <a:xfrm>
                        <a:off x="2103120" y="243205"/>
                        <a:ext cx="6583680" cy="6462395"/>
                      </a:xfrm>
                      <a:prstGeom prst="rect">
                        <a:avLst/>
                      </a:prstGeom>
                    </p:spPr>
                  </p:pic>
                </p:oleObj>
              </mc:Fallback>
            </mc:AlternateContent>
          </a:graphicData>
        </a:graphic>
      </p:graphicFrame>
      <p:sp>
        <p:nvSpPr>
          <p:cNvPr id="74754"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4755" name="Rectangle 2"/>
          <p:cNvSpPr>
            <a:spLocks noGrp="1"/>
          </p:cNvSpPr>
          <p:nvPr>
            <p:ph type="title"/>
          </p:nvPr>
        </p:nvSpPr>
        <p:spPr>
          <a:xfrm>
            <a:off x="179705" y="116840"/>
            <a:ext cx="5426710" cy="711835"/>
          </a:xfrm>
        </p:spPr>
        <p:txBody>
          <a:bodyPr vert="horz" wrap="square" lIns="91440" tIns="45720" rIns="91440" bIns="45720" anchor="b"/>
          <a:p>
            <a:pPr eaLnBrk="1" hangingPunct="1"/>
            <a:r>
              <a:rPr lang="en-US" altLang="zh-CN">
                <a:solidFill>
                  <a:srgbClr val="FF0000"/>
                </a:solidFill>
                <a:cs typeface="Times New Roman" panose="02020603050405020304" pitchFamily="18" charset="0"/>
              </a:rPr>
              <a:t>5</a:t>
            </a:r>
            <a:r>
              <a:rPr lang="en-US" altLang="zh-CN">
                <a:solidFill>
                  <a:srgbClr val="FF0000"/>
                </a:solidFill>
              </a:rPr>
              <a:t>.5 </a:t>
            </a:r>
            <a:r>
              <a:rPr lang="zh-CN" altLang="en-US" dirty="0">
                <a:solidFill>
                  <a:srgbClr val="FF0000"/>
                </a:solidFill>
              </a:rPr>
              <a:t>硬连线控制器</a:t>
            </a:r>
            <a:endParaRPr lang="zh-CN" altLang="en-US" dirty="0">
              <a:solidFill>
                <a:srgbClr val="FF0000"/>
              </a:solidFill>
            </a:endParaRPr>
          </a:p>
        </p:txBody>
      </p:sp>
      <p:sp>
        <p:nvSpPr>
          <p:cNvPr id="74758" name="矩形 8"/>
          <p:cNvSpPr/>
          <p:nvPr/>
        </p:nvSpPr>
        <p:spPr>
          <a:xfrm>
            <a:off x="107950" y="1340485"/>
            <a:ext cx="2517775" cy="829945"/>
          </a:xfrm>
          <a:prstGeom prst="rect">
            <a:avLst/>
          </a:prstGeom>
          <a:noFill/>
          <a:ln w="9525">
            <a:noFill/>
          </a:ln>
        </p:spPr>
        <p:txBody>
          <a:bodyPr wrap="square">
            <a:spAutoFit/>
          </a:bodyPr>
          <a:p>
            <a:r>
              <a:rPr lang="zh-CN" altLang="en-US" sz="2400" b="1" dirty="0">
                <a:solidFill>
                  <a:srgbClr val="FF00FF"/>
                </a:solidFill>
                <a:latin typeface="Arial" panose="020B0604020202020204" pitchFamily="34" charset="0"/>
              </a:rPr>
              <a:t>图</a:t>
            </a:r>
            <a:r>
              <a:rPr lang="zh-CN" altLang="zh-CN" sz="2400" b="1" dirty="0">
                <a:solidFill>
                  <a:srgbClr val="FF00FF"/>
                </a:solidFill>
                <a:latin typeface="Arial" panose="020B0604020202020204" pitchFamily="34" charset="0"/>
              </a:rPr>
              <a:t>5.2</a:t>
            </a:r>
            <a:r>
              <a:rPr lang="en-US" altLang="zh-CN" sz="2400" b="1" dirty="0">
                <a:solidFill>
                  <a:srgbClr val="FF00FF"/>
                </a:solidFill>
                <a:latin typeface="Arial" panose="020B0604020202020204" pitchFamily="34" charset="0"/>
              </a:rPr>
              <a:t>9</a:t>
            </a:r>
            <a:r>
              <a:rPr lang="zh-CN" altLang="zh-CN" sz="2400" b="1" dirty="0">
                <a:solidFill>
                  <a:srgbClr val="FF00FF"/>
                </a:solidFill>
                <a:latin typeface="Arial" panose="020B0604020202020204" pitchFamily="34" charset="0"/>
              </a:rPr>
              <a:t> </a:t>
            </a:r>
            <a:r>
              <a:rPr lang="zh-CN" altLang="en-US" sz="2400" b="1" dirty="0">
                <a:solidFill>
                  <a:srgbClr val="FF00FF"/>
                </a:solidFill>
                <a:latin typeface="Arial" panose="020B0604020202020204" pitchFamily="34" charset="0"/>
              </a:rPr>
              <a:t>硬连线控制器结构方框图</a:t>
            </a:r>
            <a:endParaRPr lang="zh-CN" altLang="en-US" sz="2400" b="1" dirty="0">
              <a:solidFill>
                <a:srgbClr val="FF00FF"/>
              </a:solidFill>
              <a:latin typeface="Arial" panose="020B0604020202020204" pitchFamily="34" charset="0"/>
            </a:endParaRPr>
          </a:p>
        </p:txBody>
      </p:sp>
      <p:sp>
        <p:nvSpPr>
          <p:cNvPr id="11" name="矩形 10"/>
          <p:cNvSpPr/>
          <p:nvPr/>
        </p:nvSpPr>
        <p:spPr>
          <a:xfrm>
            <a:off x="4659630" y="1196975"/>
            <a:ext cx="3955415" cy="316992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文本框 3"/>
          <p:cNvSpPr txBox="1"/>
          <p:nvPr/>
        </p:nvSpPr>
        <p:spPr>
          <a:xfrm>
            <a:off x="23495" y="2564765"/>
            <a:ext cx="2345690" cy="1198880"/>
          </a:xfrm>
          <a:prstGeom prst="rect">
            <a:avLst/>
          </a:prstGeom>
          <a:solidFill>
            <a:schemeClr val="accent1">
              <a:lumMod val="60000"/>
              <a:lumOff val="40000"/>
            </a:schemeClr>
          </a:solidFill>
        </p:spPr>
        <p:txBody>
          <a:bodyPr wrap="square" rtlCol="0">
            <a:spAutoFit/>
          </a:bodyPr>
          <a:p>
            <a:r>
              <a:rPr lang="zh-CN" sz="2400" b="1">
                <a:solidFill>
                  <a:srgbClr val="FF0000"/>
                </a:solidFill>
              </a:rPr>
              <a:t>思考：</a:t>
            </a:r>
            <a:r>
              <a:rPr lang="zh-CN" sz="2400" b="1">
                <a:solidFill>
                  <a:schemeClr val="tx1"/>
                </a:solidFill>
              </a:rPr>
              <a:t>输入信号，输出信号各有哪些？</a:t>
            </a:r>
            <a:endParaRPr lang="zh-CN" sz="2400" b="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4758"/>
                                        </p:tgtEl>
                                        <p:attrNameLst>
                                          <p:attrName>style.visibility</p:attrName>
                                        </p:attrNameLst>
                                      </p:cBhvr>
                                      <p:to>
                                        <p:strVal val="visible"/>
                                      </p:to>
                                    </p:set>
                                    <p:anim calcmode="lin" valueType="num">
                                      <p:cBhvr additive="base">
                                        <p:cTn id="7" dur="500" fill="hold"/>
                                        <p:tgtEl>
                                          <p:spTgt spid="74758"/>
                                        </p:tgtEl>
                                        <p:attrNameLst>
                                          <p:attrName>ppt_x</p:attrName>
                                        </p:attrNameLst>
                                      </p:cBhvr>
                                      <p:tavLst>
                                        <p:tav tm="0">
                                          <p:val>
                                            <p:strVal val="#ppt_x"/>
                                          </p:val>
                                        </p:tav>
                                        <p:tav tm="100000">
                                          <p:val>
                                            <p:strVal val="#ppt_x"/>
                                          </p:val>
                                        </p:tav>
                                      </p:tavLst>
                                    </p:anim>
                                    <p:anim calcmode="lin" valueType="num">
                                      <p:cBhvr additive="base">
                                        <p:cTn id="8" dur="500" fill="hold"/>
                                        <p:tgtEl>
                                          <p:spTgt spid="747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对比：微程序控制器</a:t>
            </a:r>
            <a:endParaRPr lang="zh-CN" altLang="en-US"/>
          </a:p>
        </p:txBody>
      </p:sp>
      <p:graphicFrame>
        <p:nvGraphicFramePr>
          <p:cNvPr id="5" name="对象 4"/>
          <p:cNvGraphicFramePr/>
          <p:nvPr/>
        </p:nvGraphicFramePr>
        <p:xfrm>
          <a:off x="395605" y="1052830"/>
          <a:ext cx="7927340" cy="3747135"/>
        </p:xfrm>
        <a:graphic>
          <a:graphicData uri="http://schemas.openxmlformats.org/presentationml/2006/ole">
            <mc:AlternateContent xmlns:mc="http://schemas.openxmlformats.org/markup-compatibility/2006">
              <mc:Choice xmlns:v="urn:schemas-microsoft-com:vml" Requires="v">
                <p:oleObj spid="_x0000_s6" name="" r:id="rId1" imgW="9709150" imgH="4044950" progId="Paint.Picture">
                  <p:embed/>
                </p:oleObj>
              </mc:Choice>
              <mc:Fallback>
                <p:oleObj name="" r:id="rId1" imgW="9709150" imgH="4044950" progId="Paint.Picture">
                  <p:embed/>
                  <p:pic>
                    <p:nvPicPr>
                      <p:cNvPr id="0" name="图片 4"/>
                      <p:cNvPicPr/>
                      <p:nvPr/>
                    </p:nvPicPr>
                    <p:blipFill>
                      <a:blip r:embed="rId2"/>
                      <a:stretch>
                        <a:fillRect/>
                      </a:stretch>
                    </p:blipFill>
                    <p:spPr>
                      <a:xfrm>
                        <a:off x="395605" y="1052830"/>
                        <a:ext cx="7927340" cy="3747135"/>
                      </a:xfrm>
                      <a:prstGeom prst="rect">
                        <a:avLst/>
                      </a:prstGeom>
                    </p:spPr>
                  </p:pic>
                </p:oleObj>
              </mc:Fallback>
            </mc:AlternateContent>
          </a:graphicData>
        </a:graphic>
      </p:graphicFrame>
      <p:sp>
        <p:nvSpPr>
          <p:cNvPr id="11" name="矩形 10"/>
          <p:cNvSpPr/>
          <p:nvPr/>
        </p:nvSpPr>
        <p:spPr>
          <a:xfrm>
            <a:off x="251460" y="1772920"/>
            <a:ext cx="6039485" cy="302768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6300470" y="3545205"/>
            <a:ext cx="2058670" cy="125476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5779" name="Rectangle 2"/>
          <p:cNvSpPr>
            <a:spLocks noGrp="1"/>
          </p:cNvSpPr>
          <p:nvPr>
            <p:ph type="title"/>
          </p:nvPr>
        </p:nvSpPr>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sp>
        <p:nvSpPr>
          <p:cNvPr id="75780" name="Rectangle 3"/>
          <p:cNvSpPr>
            <a:spLocks noGrp="1"/>
          </p:cNvSpPr>
          <p:nvPr>
            <p:ph idx="1"/>
          </p:nvPr>
        </p:nvSpPr>
        <p:spPr>
          <a:xfrm>
            <a:off x="114300" y="1082040"/>
            <a:ext cx="8742680" cy="4966335"/>
          </a:xfrm>
        </p:spPr>
        <p:txBody>
          <a:bodyPr vert="horz" wrap="square" lIns="91440" tIns="45720" rIns="91440" bIns="45720" anchor="t"/>
          <a:p>
            <a:pPr eaLnBrk="1" hangingPunct="1">
              <a:lnSpc>
                <a:spcPct val="140000"/>
              </a:lnSpc>
              <a:buNone/>
            </a:pPr>
            <a:r>
              <a:rPr lang="en-US" altLang="zh-CN" sz="2400"/>
              <a:t>	</a:t>
            </a:r>
            <a:r>
              <a:rPr lang="zh-CN" altLang="en-US" sz="2400" dirty="0"/>
              <a:t>（</a:t>
            </a:r>
            <a:r>
              <a:rPr lang="en-US" altLang="zh-CN" sz="2400"/>
              <a:t>3</a:t>
            </a:r>
            <a:r>
              <a:rPr lang="zh-CN" altLang="en-US" sz="2400" dirty="0"/>
              <a:t>）微操作控制信号产生</a:t>
            </a:r>
            <a:endParaRPr lang="zh-CN" altLang="en-US" sz="2400" dirty="0"/>
          </a:p>
          <a:p>
            <a:pPr lvl="1" algn="just" eaLnBrk="1" hangingPunct="1">
              <a:lnSpc>
                <a:spcPct val="140000"/>
              </a:lnSpc>
              <a:buFont typeface="Wingdings" panose="05000000000000000000" charset="0"/>
              <a:buChar char="l"/>
            </a:pPr>
            <a:r>
              <a:rPr lang="zh-CN" altLang="en-US" sz="2400" dirty="0">
                <a:latin typeface="宋体" panose="02010600030101010101" pitchFamily="2" charset="-122"/>
              </a:rPr>
              <a:t>在微程序控制器中，微操作控制信号由微指令产生，并且可以重复使用。</a:t>
            </a:r>
            <a:endParaRPr lang="zh-CN" altLang="en-US" sz="2400" dirty="0">
              <a:latin typeface="宋体" panose="02010600030101010101" pitchFamily="2" charset="-122"/>
              <a:cs typeface="Times New Roman" panose="02020603050405020304" pitchFamily="18" charset="0"/>
            </a:endParaRPr>
          </a:p>
          <a:p>
            <a:pPr lvl="1" algn="just" eaLnBrk="1" hangingPunct="1">
              <a:lnSpc>
                <a:spcPct val="140000"/>
              </a:lnSpc>
              <a:buFont typeface="Wingdings" panose="05000000000000000000" charset="0"/>
              <a:buChar char="l"/>
            </a:pPr>
            <a:r>
              <a:rPr lang="zh-CN" altLang="en-US" sz="2400" dirty="0">
                <a:latin typeface="宋体" panose="02010600030101010101" pitchFamily="2" charset="-122"/>
              </a:rPr>
              <a:t>在硬连线控制器中，某一微操作控制信号由</a:t>
            </a:r>
            <a:r>
              <a:rPr lang="zh-CN" altLang="en-US" sz="2400" dirty="0">
                <a:solidFill>
                  <a:srgbClr val="FF00FF"/>
                </a:solidFill>
                <a:latin typeface="宋体" panose="02010600030101010101" pitchFamily="2" charset="-122"/>
              </a:rPr>
              <a:t>布尔代数表达式描述</a:t>
            </a:r>
            <a:r>
              <a:rPr lang="zh-CN" altLang="en-US" sz="2400" dirty="0">
                <a:latin typeface="宋体" panose="02010600030101010101" pitchFamily="2" charset="-122"/>
              </a:rPr>
              <a:t>的</a:t>
            </a:r>
            <a:r>
              <a:rPr lang="zh-CN" altLang="en-US" sz="2400" dirty="0">
                <a:solidFill>
                  <a:srgbClr val="FF0000"/>
                </a:solidFill>
                <a:latin typeface="宋体" panose="02010600030101010101" pitchFamily="2" charset="-122"/>
              </a:rPr>
              <a:t>输出函数</a:t>
            </a:r>
            <a:r>
              <a:rPr lang="zh-CN" altLang="en-US" sz="2400" dirty="0">
                <a:latin typeface="宋体" panose="02010600030101010101" pitchFamily="2" charset="-122"/>
              </a:rPr>
              <a:t>产生。</a:t>
            </a:r>
            <a:endParaRPr lang="zh-CN" altLang="en-US" sz="2400" dirty="0">
              <a:latin typeface="宋体" panose="02010600030101010101" pitchFamily="2" charset="-122"/>
              <a:cs typeface="Times New Roman" panose="02020603050405020304" pitchFamily="18" charset="0"/>
            </a:endParaRPr>
          </a:p>
          <a:p>
            <a:pPr lvl="1" algn="just" eaLnBrk="1" hangingPunct="1">
              <a:lnSpc>
                <a:spcPct val="140000"/>
              </a:lnSpc>
              <a:buFont typeface="Wingdings" panose="05000000000000000000" charset="0"/>
              <a:buChar char="l"/>
            </a:pPr>
            <a:r>
              <a:rPr lang="zh-CN" altLang="en-US" sz="2400" dirty="0">
                <a:latin typeface="宋体" panose="02010600030101010101" pitchFamily="2" charset="-122"/>
              </a:rPr>
              <a:t>设计方法和过程是，根据所有机器</a:t>
            </a:r>
            <a:r>
              <a:rPr lang="zh-CN" altLang="en-US" sz="2400" dirty="0">
                <a:solidFill>
                  <a:srgbClr val="FF0000"/>
                </a:solidFill>
                <a:latin typeface="宋体" panose="02010600030101010101" pitchFamily="2" charset="-122"/>
              </a:rPr>
              <a:t>指令流程图</a:t>
            </a:r>
            <a:r>
              <a:rPr lang="zh-CN" altLang="en-US" sz="2400" dirty="0">
                <a:latin typeface="宋体" panose="02010600030101010101" pitchFamily="2" charset="-122"/>
              </a:rPr>
              <a:t>，寻找出产生</a:t>
            </a:r>
            <a:r>
              <a:rPr lang="zh-CN" altLang="en-US" sz="2400" dirty="0">
                <a:solidFill>
                  <a:srgbClr val="FF0000"/>
                </a:solidFill>
                <a:latin typeface="宋体" panose="02010600030101010101" pitchFamily="2" charset="-122"/>
              </a:rPr>
              <a:t>同一个微操作信号的所有条件</a:t>
            </a:r>
            <a:r>
              <a:rPr lang="zh-CN" altLang="en-US" sz="2400" dirty="0">
                <a:latin typeface="宋体" panose="02010600030101010101" pitchFamily="2" charset="-122"/>
              </a:rPr>
              <a:t>，并与</a:t>
            </a:r>
            <a:r>
              <a:rPr lang="zh-CN" altLang="en-US" sz="2400" dirty="0">
                <a:solidFill>
                  <a:srgbClr val="FF0000"/>
                </a:solidFill>
                <a:latin typeface="宋体" panose="02010600030101010101" pitchFamily="2" charset="-122"/>
              </a:rPr>
              <a:t>适当的节拍电位和节拍脉冲</a:t>
            </a:r>
            <a:r>
              <a:rPr lang="zh-CN" altLang="en-US" sz="2400" dirty="0">
                <a:latin typeface="宋体" panose="02010600030101010101" pitchFamily="2" charset="-122"/>
              </a:rPr>
              <a:t>组合，从而写出其</a:t>
            </a:r>
            <a:r>
              <a:rPr lang="zh-CN" altLang="en-US" sz="2400" dirty="0">
                <a:solidFill>
                  <a:srgbClr val="FF00FF"/>
                </a:solidFill>
                <a:latin typeface="宋体" panose="02010600030101010101" pitchFamily="2" charset="-122"/>
              </a:rPr>
              <a:t>布尔代数表达式并进行简化</a:t>
            </a:r>
            <a:r>
              <a:rPr lang="zh-CN" altLang="en-US" sz="2400" dirty="0">
                <a:latin typeface="宋体" panose="02010600030101010101" pitchFamily="2" charset="-122"/>
              </a:rPr>
              <a:t>，然后用</a:t>
            </a:r>
            <a:r>
              <a:rPr lang="zh-CN" altLang="en-US" sz="2400" dirty="0">
                <a:solidFill>
                  <a:srgbClr val="FF00FF"/>
                </a:solidFill>
                <a:latin typeface="宋体" panose="02010600030101010101" pitchFamily="2" charset="-122"/>
              </a:rPr>
              <a:t>门电路</a:t>
            </a:r>
            <a:r>
              <a:rPr lang="zh-CN" altLang="en-US" sz="2400" dirty="0">
                <a:latin typeface="宋体" panose="02010600030101010101" pitchFamily="2" charset="-122"/>
              </a:rPr>
              <a:t>或来实现。</a:t>
            </a:r>
            <a:endParaRPr lang="zh-CN" altLang="en-US" sz="2400" dirty="0">
              <a:latin typeface="宋体" panose="02010600030101010101" pitchFamily="2" charset="-122"/>
              <a:cs typeface="Times New Roman" panose="02020603050405020304" pitchFamily="18" charset="0"/>
            </a:endParaRPr>
          </a:p>
          <a:p>
            <a:pPr lvl="1" eaLnBrk="1" hangingPunct="1">
              <a:buFont typeface="Wingdings" panose="05000000000000000000" charset="0"/>
              <a:buChar char="l"/>
            </a:pPr>
            <a:endParaRPr lang="en-US" altLang="zh-CN"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6804" name="Rectangle 2"/>
          <p:cNvSpPr>
            <a:spLocks noGrp="1"/>
          </p:cNvSpPr>
          <p:nvPr>
            <p:ph type="title"/>
          </p:nvPr>
        </p:nvSpPr>
        <p:spPr>
          <a:xfrm>
            <a:off x="35560" y="116840"/>
            <a:ext cx="7543800" cy="711835"/>
          </a:xfrm>
        </p:spPr>
        <p:txBody>
          <a:bodyPr vert="horz" wrap="square" lIns="91440" tIns="45720" rIns="91440" bIns="45720" anchor="b"/>
          <a:p>
            <a:pPr eaLnBrk="1" hangingPunct="1"/>
            <a:r>
              <a:rPr lang="zh-CN" altLang="en-US" dirty="0">
                <a:solidFill>
                  <a:srgbClr val="FF0000"/>
                </a:solidFill>
              </a:rPr>
              <a:t>指令执行流程</a:t>
            </a:r>
            <a:endParaRPr lang="zh-CN" altLang="en-US" dirty="0">
              <a:solidFill>
                <a:srgbClr val="FF0000"/>
              </a:solidFill>
            </a:endParaRPr>
          </a:p>
        </p:txBody>
      </p:sp>
      <p:graphicFrame>
        <p:nvGraphicFramePr>
          <p:cNvPr id="2" name="对象 1"/>
          <p:cNvGraphicFramePr/>
          <p:nvPr/>
        </p:nvGraphicFramePr>
        <p:xfrm>
          <a:off x="899795" y="836930"/>
          <a:ext cx="7910830" cy="4937125"/>
        </p:xfrm>
        <a:graphic>
          <a:graphicData uri="http://schemas.openxmlformats.org/presentationml/2006/ole">
            <mc:AlternateContent xmlns:mc="http://schemas.openxmlformats.org/markup-compatibility/2006">
              <mc:Choice xmlns:v="urn:schemas-microsoft-com:vml" Requires="v">
                <p:oleObj spid="_x0000_s3"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899795" y="836930"/>
                        <a:ext cx="7910830" cy="4937125"/>
                      </a:xfrm>
                      <a:prstGeom prst="rect">
                        <a:avLst/>
                      </a:prstGeom>
                    </p:spPr>
                  </p:pic>
                </p:oleObj>
              </mc:Fallback>
            </mc:AlternateContent>
          </a:graphicData>
        </a:graphic>
      </p:graphicFrame>
      <p:sp>
        <p:nvSpPr>
          <p:cNvPr id="5" name="文本框 4"/>
          <p:cNvSpPr txBox="1"/>
          <p:nvPr/>
        </p:nvSpPr>
        <p:spPr>
          <a:xfrm>
            <a:off x="179070" y="1628775"/>
            <a:ext cx="1384300" cy="1014730"/>
          </a:xfrm>
          <a:prstGeom prst="rect">
            <a:avLst/>
          </a:prstGeom>
          <a:noFill/>
        </p:spPr>
        <p:txBody>
          <a:bodyPr wrap="square" rtlCol="0">
            <a:spAutoFit/>
          </a:bodyPr>
          <a:p>
            <a:r>
              <a:rPr lang="zh-CN" sz="2000" b="1">
                <a:solidFill>
                  <a:srgbClr val="FF0000"/>
                </a:solidFill>
              </a:rPr>
              <a:t>第</a:t>
            </a:r>
            <a:r>
              <a:rPr lang="en-US" altLang="zh-CN" sz="2000" b="1">
                <a:solidFill>
                  <a:srgbClr val="FF0000"/>
                </a:solidFill>
              </a:rPr>
              <a:t>1</a:t>
            </a:r>
            <a:r>
              <a:rPr lang="zh-CN" sz="2000" b="1">
                <a:solidFill>
                  <a:srgbClr val="FF0000"/>
                </a:solidFill>
              </a:rPr>
              <a:t>个</a:t>
            </a:r>
            <a:endParaRPr lang="zh-CN" sz="2000" b="1">
              <a:solidFill>
                <a:srgbClr val="FF0000"/>
              </a:solidFill>
            </a:endParaRPr>
          </a:p>
          <a:p>
            <a:r>
              <a:rPr lang="en-US" altLang="zh-CN" sz="2000" b="1">
                <a:solidFill>
                  <a:srgbClr val="FF0000"/>
                </a:solidFill>
              </a:rPr>
              <a:t>CPU</a:t>
            </a:r>
            <a:endParaRPr lang="en-US" altLang="zh-CN" sz="2000" b="1">
              <a:solidFill>
                <a:srgbClr val="FF0000"/>
              </a:solidFill>
            </a:endParaRPr>
          </a:p>
          <a:p>
            <a:r>
              <a:rPr lang="zh-CN" altLang="en-US" sz="2000" b="1">
                <a:solidFill>
                  <a:srgbClr val="FF0000"/>
                </a:solidFill>
              </a:rPr>
              <a:t>周期</a:t>
            </a:r>
            <a:endParaRPr lang="zh-CN" altLang="en-US" sz="2000" b="1">
              <a:solidFill>
                <a:srgbClr val="FF0000"/>
              </a:solidFill>
            </a:endParaRPr>
          </a:p>
        </p:txBody>
      </p:sp>
      <p:sp>
        <p:nvSpPr>
          <p:cNvPr id="6" name="文本框 5"/>
          <p:cNvSpPr txBox="1"/>
          <p:nvPr/>
        </p:nvSpPr>
        <p:spPr>
          <a:xfrm>
            <a:off x="107315" y="2996565"/>
            <a:ext cx="1384300" cy="1014730"/>
          </a:xfrm>
          <a:prstGeom prst="rect">
            <a:avLst/>
          </a:prstGeom>
          <a:noFill/>
        </p:spPr>
        <p:txBody>
          <a:bodyPr wrap="square" rtlCol="0">
            <a:spAutoFit/>
          </a:bodyPr>
          <a:p>
            <a:r>
              <a:rPr lang="zh-CN" sz="2000" b="1">
                <a:solidFill>
                  <a:srgbClr val="FF0000"/>
                </a:solidFill>
              </a:rPr>
              <a:t>第</a:t>
            </a:r>
            <a:r>
              <a:rPr lang="en-US" altLang="zh-CN" sz="2000" b="1">
                <a:solidFill>
                  <a:srgbClr val="FF0000"/>
                </a:solidFill>
              </a:rPr>
              <a:t>2</a:t>
            </a:r>
            <a:r>
              <a:rPr lang="zh-CN" sz="2000" b="1">
                <a:solidFill>
                  <a:srgbClr val="FF0000"/>
                </a:solidFill>
              </a:rPr>
              <a:t>个</a:t>
            </a:r>
            <a:endParaRPr lang="zh-CN" sz="2000" b="1">
              <a:solidFill>
                <a:srgbClr val="FF0000"/>
              </a:solidFill>
            </a:endParaRPr>
          </a:p>
          <a:p>
            <a:r>
              <a:rPr lang="en-US" altLang="zh-CN" sz="2000" b="1">
                <a:solidFill>
                  <a:srgbClr val="FF0000"/>
                </a:solidFill>
              </a:rPr>
              <a:t>CPU</a:t>
            </a:r>
            <a:endParaRPr lang="en-US" altLang="zh-CN" sz="2000" b="1">
              <a:solidFill>
                <a:srgbClr val="FF0000"/>
              </a:solidFill>
            </a:endParaRPr>
          </a:p>
          <a:p>
            <a:r>
              <a:rPr lang="zh-CN" altLang="en-US" sz="2000" b="1">
                <a:solidFill>
                  <a:srgbClr val="FF0000"/>
                </a:solidFill>
              </a:rPr>
              <a:t>周期</a:t>
            </a:r>
            <a:endParaRPr lang="zh-CN" altLang="en-US" sz="2000" b="1">
              <a:solidFill>
                <a:srgbClr val="FF0000"/>
              </a:solidFill>
            </a:endParaRPr>
          </a:p>
        </p:txBody>
      </p:sp>
      <p:sp>
        <p:nvSpPr>
          <p:cNvPr id="7" name="文本框 6"/>
          <p:cNvSpPr txBox="1"/>
          <p:nvPr/>
        </p:nvSpPr>
        <p:spPr>
          <a:xfrm>
            <a:off x="107315" y="4436745"/>
            <a:ext cx="1384300" cy="1014730"/>
          </a:xfrm>
          <a:prstGeom prst="rect">
            <a:avLst/>
          </a:prstGeom>
          <a:noFill/>
        </p:spPr>
        <p:txBody>
          <a:bodyPr wrap="square" rtlCol="0">
            <a:spAutoFit/>
          </a:bodyPr>
          <a:p>
            <a:r>
              <a:rPr lang="zh-CN" sz="2000" b="1">
                <a:solidFill>
                  <a:srgbClr val="FF0000"/>
                </a:solidFill>
              </a:rPr>
              <a:t>第</a:t>
            </a:r>
            <a:r>
              <a:rPr lang="en-US" altLang="zh-CN" sz="2000" b="1">
                <a:solidFill>
                  <a:srgbClr val="FF0000"/>
                </a:solidFill>
              </a:rPr>
              <a:t>3</a:t>
            </a:r>
            <a:r>
              <a:rPr lang="zh-CN" sz="2000" b="1">
                <a:solidFill>
                  <a:srgbClr val="FF0000"/>
                </a:solidFill>
              </a:rPr>
              <a:t>个</a:t>
            </a:r>
            <a:endParaRPr lang="zh-CN" sz="2000" b="1">
              <a:solidFill>
                <a:srgbClr val="FF0000"/>
              </a:solidFill>
            </a:endParaRPr>
          </a:p>
          <a:p>
            <a:r>
              <a:rPr lang="en-US" altLang="zh-CN" sz="2000" b="1">
                <a:solidFill>
                  <a:srgbClr val="FF0000"/>
                </a:solidFill>
              </a:rPr>
              <a:t>CPU</a:t>
            </a:r>
            <a:endParaRPr lang="en-US" altLang="zh-CN" sz="2000" b="1">
              <a:solidFill>
                <a:srgbClr val="FF0000"/>
              </a:solidFill>
            </a:endParaRPr>
          </a:p>
          <a:p>
            <a:r>
              <a:rPr lang="zh-CN" altLang="en-US" sz="2000" b="1">
                <a:solidFill>
                  <a:srgbClr val="FF0000"/>
                </a:solidFill>
              </a:rPr>
              <a:t>周期</a:t>
            </a:r>
            <a:endParaRPr lang="zh-CN" altLang="en-US" sz="2000" b="1">
              <a:solidFill>
                <a:srgbClr val="FF0000"/>
              </a:solidFill>
            </a:endParaRPr>
          </a:p>
        </p:txBody>
      </p:sp>
      <p:sp>
        <p:nvSpPr>
          <p:cNvPr id="8" name="文本框 7"/>
          <p:cNvSpPr txBox="1"/>
          <p:nvPr/>
        </p:nvSpPr>
        <p:spPr>
          <a:xfrm>
            <a:off x="1491615" y="1340485"/>
            <a:ext cx="1889760" cy="706755"/>
          </a:xfrm>
          <a:prstGeom prst="rect">
            <a:avLst/>
          </a:prstGeom>
          <a:noFill/>
        </p:spPr>
        <p:txBody>
          <a:bodyPr wrap="square" rtlCol="0">
            <a:spAutoFit/>
          </a:bodyPr>
          <a:p>
            <a:r>
              <a:rPr lang="en-US" altLang="zh-CN" sz="2000" b="1">
                <a:solidFill>
                  <a:srgbClr val="FF0000"/>
                </a:solidFill>
              </a:rPr>
              <a:t>1</a:t>
            </a:r>
            <a:r>
              <a:rPr lang="zh-CN" sz="2000" b="1">
                <a:solidFill>
                  <a:srgbClr val="FF0000"/>
                </a:solidFill>
              </a:rPr>
              <a:t>个</a:t>
            </a:r>
            <a:r>
              <a:rPr lang="en-US" altLang="zh-CN" sz="2000" b="1">
                <a:solidFill>
                  <a:srgbClr val="FF0000"/>
                </a:solidFill>
              </a:rPr>
              <a:t>CPU</a:t>
            </a:r>
            <a:r>
              <a:rPr lang="zh-CN" altLang="en-US" sz="2000" b="1">
                <a:solidFill>
                  <a:srgbClr val="FF0000"/>
                </a:solidFill>
              </a:rPr>
              <a:t>周期</a:t>
            </a:r>
            <a:endParaRPr lang="zh-CN" altLang="en-US" sz="2000" b="1">
              <a:solidFill>
                <a:srgbClr val="FF0000"/>
              </a:solidFill>
            </a:endParaRPr>
          </a:p>
          <a:p>
            <a:r>
              <a:rPr lang="zh-CN" altLang="en-US" sz="2000" b="1">
                <a:solidFill>
                  <a:srgbClr val="FF0000"/>
                </a:solidFill>
              </a:rPr>
              <a:t>有</a:t>
            </a:r>
            <a:r>
              <a:rPr lang="en-US" altLang="zh-CN" sz="2000" b="1">
                <a:solidFill>
                  <a:srgbClr val="FF0000"/>
                </a:solidFill>
              </a:rPr>
              <a:t>4</a:t>
            </a:r>
            <a:r>
              <a:rPr lang="zh-CN" altLang="en-US" sz="2000" b="1">
                <a:solidFill>
                  <a:srgbClr val="FF0000"/>
                </a:solidFill>
              </a:rPr>
              <a:t>个</a:t>
            </a:r>
            <a:r>
              <a:rPr lang="en-US" altLang="zh-CN" sz="2000" b="1">
                <a:solidFill>
                  <a:srgbClr val="FF0000"/>
                </a:solidFill>
              </a:rPr>
              <a:t>T</a:t>
            </a:r>
            <a:r>
              <a:rPr lang="zh-CN" altLang="en-US" sz="2000" b="1">
                <a:solidFill>
                  <a:srgbClr val="FF0000"/>
                </a:solidFill>
              </a:rPr>
              <a:t>周期</a:t>
            </a:r>
            <a:endParaRPr lang="zh-CN" altLang="en-US" sz="2000" b="1">
              <a:solidFill>
                <a:srgbClr val="FF0000"/>
              </a:solidFill>
            </a:endParaRPr>
          </a:p>
        </p:txBody>
      </p:sp>
      <p:sp>
        <p:nvSpPr>
          <p:cNvPr id="9" name="文本框 8"/>
          <p:cNvSpPr txBox="1"/>
          <p:nvPr/>
        </p:nvSpPr>
        <p:spPr>
          <a:xfrm>
            <a:off x="7019925" y="2643505"/>
            <a:ext cx="1889760" cy="398780"/>
          </a:xfrm>
          <a:prstGeom prst="rect">
            <a:avLst/>
          </a:prstGeom>
          <a:noFill/>
        </p:spPr>
        <p:txBody>
          <a:bodyPr wrap="square" rtlCol="0">
            <a:spAutoFit/>
          </a:bodyPr>
          <a:p>
            <a:r>
              <a:rPr lang="en-US" sz="2000" b="1">
                <a:solidFill>
                  <a:srgbClr val="FF0000"/>
                </a:solidFill>
              </a:rPr>
              <a:t>OP</a:t>
            </a:r>
            <a:r>
              <a:rPr lang="zh-CN" altLang="en-US" sz="2000" b="1">
                <a:solidFill>
                  <a:srgbClr val="FF0000"/>
                </a:solidFill>
              </a:rPr>
              <a:t>码</a:t>
            </a:r>
            <a:endParaRPr lang="zh-CN" altLang="en-US" sz="2000" b="1">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3" name="Rectangle 2"/>
          <p:cNvSpPr>
            <a:spLocks noGrp="1"/>
          </p:cNvSpPr>
          <p:nvPr>
            <p:ph idx="1"/>
          </p:nvPr>
        </p:nvSpPr>
        <p:spPr>
          <a:xfrm>
            <a:off x="-180975" y="764540"/>
            <a:ext cx="8641080" cy="5222875"/>
          </a:xfrm>
        </p:spPr>
        <p:txBody>
          <a:bodyPr vert="horz" wrap="square" lIns="91440" tIns="45720" rIns="91440" bIns="45720" anchor="t"/>
          <a:p>
            <a:pPr eaLnBrk="1" hangingPunct="1">
              <a:lnSpc>
                <a:spcPct val="110000"/>
              </a:lnSpc>
              <a:buNone/>
            </a:pPr>
            <a:r>
              <a:rPr lang="en-US" altLang="zh-CN" sz="2600"/>
              <a:t> </a:t>
            </a:r>
            <a:r>
              <a:rPr lang="zh-CN" altLang="en-US" sz="2600" dirty="0"/>
              <a:t>例</a:t>
            </a:r>
            <a:r>
              <a:rPr lang="en-US" altLang="zh-CN" sz="2600" dirty="0"/>
              <a:t>5.</a:t>
            </a:r>
            <a:r>
              <a:rPr lang="en-US" altLang="zh-CN" sz="2600"/>
              <a:t>3</a:t>
            </a:r>
            <a:r>
              <a:rPr lang="zh-CN" altLang="en-US" sz="2600"/>
              <a:t>、</a:t>
            </a:r>
            <a:r>
              <a:rPr lang="zh-CN" altLang="en-US" sz="2600" dirty="0">
                <a:solidFill>
                  <a:schemeClr val="tx1"/>
                </a:solidFill>
              </a:rPr>
              <a:t>根据图</a:t>
            </a:r>
            <a:r>
              <a:rPr lang="en-US" altLang="zh-CN" sz="2600">
                <a:solidFill>
                  <a:schemeClr val="tx1"/>
                </a:solidFill>
              </a:rPr>
              <a:t>5.29</a:t>
            </a:r>
            <a:r>
              <a:rPr lang="zh-CN" altLang="en-US" sz="2600" dirty="0">
                <a:solidFill>
                  <a:schemeClr val="tx1"/>
                </a:solidFill>
              </a:rPr>
              <a:t>，写出以下操作控制信号</a:t>
            </a:r>
            <a:r>
              <a:rPr lang="en-US" altLang="zh-CN" sz="2600">
                <a:solidFill>
                  <a:schemeClr val="tx1"/>
                </a:solidFill>
              </a:rPr>
              <a:t>RD</a:t>
            </a:r>
            <a:r>
              <a:rPr lang="en-US" sz="2600" dirty="0">
                <a:solidFill>
                  <a:schemeClr val="tx1"/>
                </a:solidFill>
              </a:rPr>
              <a:t>(I)</a:t>
            </a:r>
            <a:r>
              <a:rPr lang="zh-CN" altLang="en-US" sz="2600" dirty="0">
                <a:solidFill>
                  <a:schemeClr val="tx1"/>
                </a:solidFill>
              </a:rPr>
              <a:t>、</a:t>
            </a:r>
            <a:endParaRPr lang="zh-CN" altLang="en-US" sz="2600" dirty="0">
              <a:solidFill>
                <a:schemeClr val="tx1"/>
              </a:solidFill>
            </a:endParaRPr>
          </a:p>
          <a:p>
            <a:pPr eaLnBrk="1" hangingPunct="1">
              <a:lnSpc>
                <a:spcPct val="110000"/>
              </a:lnSpc>
              <a:buNone/>
            </a:pPr>
            <a:r>
              <a:rPr lang="zh-CN" altLang="en-US" sz="2600" dirty="0">
                <a:solidFill>
                  <a:schemeClr val="tx1"/>
                </a:solidFill>
              </a:rPr>
              <a:t> </a:t>
            </a:r>
            <a:r>
              <a:rPr lang="en-US" altLang="zh-CN" sz="2600" dirty="0">
                <a:solidFill>
                  <a:schemeClr val="tx1"/>
                </a:solidFill>
              </a:rPr>
              <a:t> </a:t>
            </a:r>
            <a:r>
              <a:rPr lang="en-US" altLang="zh-CN" sz="2600">
                <a:solidFill>
                  <a:schemeClr val="tx1"/>
                </a:solidFill>
              </a:rPr>
              <a:t>RD</a:t>
            </a:r>
            <a:r>
              <a:rPr lang="en-US" altLang="zh-CN" sz="2600" dirty="0">
                <a:solidFill>
                  <a:schemeClr val="tx1"/>
                </a:solidFill>
              </a:rPr>
              <a:t>(</a:t>
            </a:r>
            <a:r>
              <a:rPr lang="en-US" altLang="zh-CN" sz="2600">
                <a:solidFill>
                  <a:schemeClr val="tx1"/>
                </a:solidFill>
              </a:rPr>
              <a:t>D</a:t>
            </a:r>
            <a:r>
              <a:rPr lang="en-US" altLang="zh-CN" sz="2600" dirty="0">
                <a:solidFill>
                  <a:schemeClr val="tx1"/>
                </a:solidFill>
              </a:rPr>
              <a:t>)</a:t>
            </a:r>
            <a:r>
              <a:rPr lang="zh-CN" altLang="en-US" sz="2600" dirty="0">
                <a:solidFill>
                  <a:schemeClr val="tx1"/>
                </a:solidFill>
              </a:rPr>
              <a:t>、</a:t>
            </a:r>
            <a:r>
              <a:rPr lang="en-US" altLang="zh-CN" sz="2600">
                <a:solidFill>
                  <a:schemeClr val="tx1"/>
                </a:solidFill>
              </a:rPr>
              <a:t>WE</a:t>
            </a:r>
            <a:r>
              <a:rPr lang="en-US" altLang="zh-CN" sz="2600" dirty="0">
                <a:solidFill>
                  <a:schemeClr val="tx1"/>
                </a:solidFill>
              </a:rPr>
              <a:t>(</a:t>
            </a:r>
            <a:r>
              <a:rPr lang="en-US" altLang="zh-CN" sz="2600">
                <a:solidFill>
                  <a:schemeClr val="tx1"/>
                </a:solidFill>
              </a:rPr>
              <a:t>D</a:t>
            </a:r>
            <a:r>
              <a:rPr lang="en-US" altLang="zh-CN" sz="2600" dirty="0">
                <a:solidFill>
                  <a:schemeClr val="tx1"/>
                </a:solidFill>
              </a:rPr>
              <a:t>)</a:t>
            </a:r>
            <a:r>
              <a:rPr lang="zh-CN" altLang="en-US" sz="2600" dirty="0">
                <a:solidFill>
                  <a:schemeClr val="tx1"/>
                </a:solidFill>
              </a:rPr>
              <a:t>、</a:t>
            </a:r>
            <a:r>
              <a:rPr lang="en-US" altLang="zh-CN" sz="2600">
                <a:solidFill>
                  <a:schemeClr val="tx1"/>
                </a:solidFill>
              </a:rPr>
              <a:t>LDPC</a:t>
            </a:r>
            <a:r>
              <a:rPr lang="zh-CN" altLang="en-US" sz="2600" dirty="0">
                <a:solidFill>
                  <a:schemeClr val="tx1"/>
                </a:solidFill>
              </a:rPr>
              <a:t>、</a:t>
            </a:r>
            <a:r>
              <a:rPr lang="en-US" altLang="zh-CN" sz="2600">
                <a:solidFill>
                  <a:schemeClr val="tx1"/>
                </a:solidFill>
              </a:rPr>
              <a:t>LDIR</a:t>
            </a:r>
            <a:r>
              <a:rPr lang="zh-CN" altLang="en-US" sz="2600" dirty="0">
                <a:solidFill>
                  <a:schemeClr val="tx1"/>
                </a:solidFill>
              </a:rPr>
              <a:t>、</a:t>
            </a:r>
            <a:r>
              <a:rPr lang="en-US" altLang="zh-CN" sz="2600">
                <a:solidFill>
                  <a:schemeClr val="tx1"/>
                </a:solidFill>
              </a:rPr>
              <a:t>LDAR</a:t>
            </a:r>
            <a:r>
              <a:rPr lang="zh-CN" altLang="en-US" sz="2600" dirty="0">
                <a:solidFill>
                  <a:schemeClr val="tx1"/>
                </a:solidFill>
              </a:rPr>
              <a:t>、</a:t>
            </a:r>
            <a:r>
              <a:rPr lang="en-US" altLang="zh-CN" sz="2600">
                <a:solidFill>
                  <a:schemeClr val="tx1"/>
                </a:solidFill>
              </a:rPr>
              <a:t>LDDR</a:t>
            </a:r>
            <a:r>
              <a:rPr lang="zh-CN" altLang="en-US" sz="2600" dirty="0">
                <a:solidFill>
                  <a:schemeClr val="tx1"/>
                </a:solidFill>
              </a:rPr>
              <a:t>、</a:t>
            </a:r>
            <a:r>
              <a:rPr lang="en-US" altLang="zh-CN" sz="2600">
                <a:solidFill>
                  <a:schemeClr val="tx1"/>
                </a:solidFill>
              </a:rPr>
              <a:t>PC+1</a:t>
            </a:r>
            <a:r>
              <a:rPr lang="zh-CN" altLang="en-US" sz="2600" dirty="0">
                <a:solidFill>
                  <a:schemeClr val="tx1"/>
                </a:solidFill>
              </a:rPr>
              <a:t>、</a:t>
            </a:r>
            <a:r>
              <a:rPr lang="en-US" altLang="zh-CN" sz="2600">
                <a:solidFill>
                  <a:schemeClr val="tx1"/>
                </a:solidFill>
              </a:rPr>
              <a:t>LDR2</a:t>
            </a:r>
            <a:r>
              <a:rPr lang="zh-CN" altLang="en-US" sz="2600" dirty="0">
                <a:solidFill>
                  <a:schemeClr val="tx1"/>
                </a:solidFill>
              </a:rPr>
              <a:t>的</a:t>
            </a:r>
            <a:r>
              <a:rPr lang="zh-CN" altLang="en-US" sz="2600" dirty="0">
                <a:solidFill>
                  <a:srgbClr val="FF0000"/>
                </a:solidFill>
              </a:rPr>
              <a:t>逻辑表达式</a:t>
            </a:r>
            <a:r>
              <a:rPr lang="zh-CN" altLang="en-US" sz="2600" dirty="0">
                <a:solidFill>
                  <a:schemeClr val="tx1"/>
                </a:solidFill>
              </a:rPr>
              <a:t>。其中每个操作控制信号的含义是：</a:t>
            </a:r>
            <a:endParaRPr lang="zh-CN" altLang="en-US" sz="2600" dirty="0"/>
          </a:p>
          <a:p>
            <a:pPr lvl="1" eaLnBrk="1" hangingPunct="1">
              <a:lnSpc>
                <a:spcPct val="110000"/>
              </a:lnSpc>
              <a:buNone/>
            </a:pPr>
            <a:r>
              <a:rPr lang="en-US" altLang="zh-CN" sz="2000"/>
              <a:t>RD</a:t>
            </a:r>
            <a:r>
              <a:rPr lang="en-US" altLang="zh-CN" sz="2000" dirty="0"/>
              <a:t>(</a:t>
            </a:r>
            <a:r>
              <a:rPr lang="en-US" altLang="zh-CN" sz="2000"/>
              <a:t>I</a:t>
            </a:r>
            <a:r>
              <a:rPr lang="en-US" altLang="zh-CN" sz="2000" dirty="0"/>
              <a:t>)</a:t>
            </a:r>
            <a:r>
              <a:rPr lang="en-US" altLang="zh-CN" sz="2000"/>
              <a:t>—</a:t>
            </a:r>
            <a:r>
              <a:rPr lang="zh-CN" altLang="en-US" sz="2000" dirty="0"/>
              <a:t>指存读命令</a:t>
            </a:r>
            <a:endParaRPr lang="zh-CN" altLang="en-US" sz="2000" dirty="0"/>
          </a:p>
          <a:p>
            <a:pPr lvl="1" eaLnBrk="1" hangingPunct="1">
              <a:lnSpc>
                <a:spcPct val="110000"/>
              </a:lnSpc>
              <a:buNone/>
            </a:pPr>
            <a:r>
              <a:rPr lang="en-US" altLang="zh-CN" sz="2000"/>
              <a:t>RD</a:t>
            </a:r>
            <a:r>
              <a:rPr lang="en-US" altLang="zh-CN" sz="2000" dirty="0"/>
              <a:t>(</a:t>
            </a:r>
            <a:r>
              <a:rPr lang="en-US" altLang="zh-CN" sz="2000"/>
              <a:t>D</a:t>
            </a:r>
            <a:r>
              <a:rPr lang="en-US" altLang="zh-CN" sz="2000" dirty="0"/>
              <a:t>)</a:t>
            </a:r>
            <a:r>
              <a:rPr lang="en-US" altLang="zh-CN" sz="2000"/>
              <a:t>—</a:t>
            </a:r>
            <a:r>
              <a:rPr lang="zh-CN" altLang="en-US" sz="2000" dirty="0"/>
              <a:t>数存读命令</a:t>
            </a:r>
            <a:endParaRPr lang="zh-CN" altLang="en-US" sz="2000" dirty="0"/>
          </a:p>
          <a:p>
            <a:pPr lvl="1" eaLnBrk="1" hangingPunct="1">
              <a:lnSpc>
                <a:spcPct val="110000"/>
              </a:lnSpc>
              <a:buNone/>
            </a:pPr>
            <a:r>
              <a:rPr lang="en-US" altLang="zh-CN" sz="2000"/>
              <a:t>WE</a:t>
            </a:r>
            <a:r>
              <a:rPr lang="en-US" altLang="zh-CN" sz="2000" dirty="0"/>
              <a:t>(</a:t>
            </a:r>
            <a:r>
              <a:rPr lang="en-US" altLang="zh-CN" sz="2000"/>
              <a:t>D</a:t>
            </a:r>
            <a:r>
              <a:rPr lang="en-US" altLang="zh-CN" sz="2000" dirty="0"/>
              <a:t>)</a:t>
            </a:r>
            <a:r>
              <a:rPr lang="en-US" altLang="zh-CN" sz="2000"/>
              <a:t>——</a:t>
            </a:r>
            <a:r>
              <a:rPr lang="zh-CN" altLang="en-US" sz="2000" dirty="0"/>
              <a:t>数存写命令</a:t>
            </a:r>
            <a:endParaRPr lang="zh-CN" altLang="en-US" sz="2000" dirty="0"/>
          </a:p>
          <a:p>
            <a:pPr lvl="1" eaLnBrk="1" hangingPunct="1">
              <a:lnSpc>
                <a:spcPct val="110000"/>
              </a:lnSpc>
              <a:buNone/>
            </a:pPr>
            <a:r>
              <a:rPr lang="en-US" altLang="zh-CN" sz="2000"/>
              <a:t>LDPC—</a:t>
            </a:r>
            <a:r>
              <a:rPr lang="zh-CN" altLang="en-US" sz="2000" dirty="0"/>
              <a:t>打入程序计数器</a:t>
            </a:r>
            <a:endParaRPr lang="zh-CN" altLang="en-US" sz="2000" dirty="0"/>
          </a:p>
          <a:p>
            <a:pPr lvl="1" eaLnBrk="1" hangingPunct="1">
              <a:lnSpc>
                <a:spcPct val="110000"/>
              </a:lnSpc>
              <a:buNone/>
            </a:pPr>
            <a:r>
              <a:rPr lang="en-US" altLang="zh-CN" sz="2000"/>
              <a:t>LDIR—</a:t>
            </a:r>
            <a:r>
              <a:rPr lang="zh-CN" altLang="en-US" sz="2000" dirty="0"/>
              <a:t>打入指令寄存器</a:t>
            </a:r>
            <a:endParaRPr lang="zh-CN" altLang="en-US" sz="2000" dirty="0"/>
          </a:p>
          <a:p>
            <a:pPr lvl="1" eaLnBrk="1" hangingPunct="1">
              <a:lnSpc>
                <a:spcPct val="110000"/>
              </a:lnSpc>
              <a:buNone/>
            </a:pPr>
            <a:r>
              <a:rPr lang="en-US" altLang="zh-CN" sz="2000"/>
              <a:t>LDAR—</a:t>
            </a:r>
            <a:r>
              <a:rPr lang="zh-CN" altLang="en-US" sz="2000" dirty="0"/>
              <a:t>打入数存地址寄存器</a:t>
            </a:r>
            <a:endParaRPr lang="zh-CN" altLang="en-US" sz="2000" dirty="0"/>
          </a:p>
          <a:p>
            <a:pPr lvl="1" eaLnBrk="1" hangingPunct="1">
              <a:lnSpc>
                <a:spcPct val="110000"/>
              </a:lnSpc>
              <a:buNone/>
            </a:pPr>
            <a:r>
              <a:rPr lang="en-US" altLang="zh-CN" sz="2000"/>
              <a:t>LDDR—</a:t>
            </a:r>
            <a:r>
              <a:rPr lang="zh-CN" altLang="en-US" sz="2000" dirty="0"/>
              <a:t>打入数据缓冲寄存器</a:t>
            </a:r>
            <a:endParaRPr lang="zh-CN" altLang="en-US" sz="2000" dirty="0"/>
          </a:p>
          <a:p>
            <a:pPr lvl="1" eaLnBrk="1" hangingPunct="1">
              <a:lnSpc>
                <a:spcPct val="110000"/>
              </a:lnSpc>
              <a:buNone/>
            </a:pPr>
            <a:r>
              <a:rPr lang="en-US" altLang="zh-CN" sz="2000"/>
              <a:t>PC+1—</a:t>
            </a:r>
            <a:r>
              <a:rPr lang="zh-CN" altLang="en-US" sz="2000" dirty="0"/>
              <a:t>程序计数器加</a:t>
            </a:r>
            <a:r>
              <a:rPr lang="en-US" altLang="zh-CN" sz="2000"/>
              <a:t>1</a:t>
            </a:r>
            <a:endParaRPr lang="en-US" altLang="zh-CN" sz="2000"/>
          </a:p>
          <a:p>
            <a:pPr lvl="1" eaLnBrk="1" hangingPunct="1">
              <a:lnSpc>
                <a:spcPct val="110000"/>
              </a:lnSpc>
              <a:buNone/>
            </a:pPr>
            <a:r>
              <a:rPr lang="en-US" altLang="zh-CN" sz="2000"/>
              <a:t>LDR2—</a:t>
            </a:r>
            <a:r>
              <a:rPr lang="zh-CN" altLang="en-US" sz="2000" dirty="0"/>
              <a:t>打入</a:t>
            </a:r>
            <a:r>
              <a:rPr lang="en-US" altLang="zh-CN" sz="2000"/>
              <a:t>R1</a:t>
            </a:r>
            <a:r>
              <a:rPr lang="zh-CN" altLang="en-US" sz="2000" dirty="0"/>
              <a:t>寄存器</a:t>
            </a:r>
            <a:endParaRPr lang="zh-CN" altLang="en-US" sz="2000" dirty="0"/>
          </a:p>
        </p:txBody>
      </p:sp>
      <p:sp>
        <p:nvSpPr>
          <p:cNvPr id="76804" name="Rectangle 2"/>
          <p:cNvSpPr>
            <a:spLocks noGrp="1"/>
          </p:cNvSpPr>
          <p:nvPr>
            <p:ph type="title"/>
          </p:nvPr>
        </p:nvSpPr>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graphicFrame>
        <p:nvGraphicFramePr>
          <p:cNvPr id="4" name="对象 3"/>
          <p:cNvGraphicFramePr/>
          <p:nvPr/>
        </p:nvGraphicFramePr>
        <p:xfrm>
          <a:off x="3323590" y="2680970"/>
          <a:ext cx="5757545" cy="4164330"/>
        </p:xfrm>
        <a:graphic>
          <a:graphicData uri="http://schemas.openxmlformats.org/presentationml/2006/ole">
            <mc:AlternateContent xmlns:mc="http://schemas.openxmlformats.org/markup-compatibility/2006">
              <mc:Choice xmlns:v="urn:schemas-microsoft-com:vml" Requires="v">
                <p:oleObj spid="_x0000_s5"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3323590" y="2680970"/>
                        <a:ext cx="5757545" cy="4164330"/>
                      </a:xfrm>
                      <a:prstGeom prst="rect">
                        <a:avLst/>
                      </a:prstGeom>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7827" name="Rectangle 2"/>
          <p:cNvSpPr>
            <a:spLocks noGrp="1"/>
          </p:cNvSpPr>
          <p:nvPr>
            <p:ph idx="1"/>
          </p:nvPr>
        </p:nvSpPr>
        <p:spPr>
          <a:xfrm>
            <a:off x="251460" y="930275"/>
            <a:ext cx="8229600" cy="5222875"/>
          </a:xfrm>
        </p:spPr>
        <p:txBody>
          <a:bodyPr vert="horz" wrap="square" lIns="91440" tIns="45720" rIns="91440" bIns="45720" anchor="t"/>
          <a:p>
            <a:pPr eaLnBrk="1" hangingPunct="1">
              <a:lnSpc>
                <a:spcPct val="120000"/>
              </a:lnSpc>
              <a:buNone/>
            </a:pPr>
            <a:r>
              <a:rPr lang="zh-CN" altLang="zh-CN" sz="2400" b="1" dirty="0"/>
              <a:t>[</a:t>
            </a:r>
            <a:r>
              <a:rPr lang="zh-CN" altLang="en-US" sz="2400" b="1" dirty="0"/>
              <a:t>例</a:t>
            </a:r>
            <a:r>
              <a:rPr lang="en-US" altLang="zh-CN" sz="2400" b="1" dirty="0"/>
              <a:t>5.</a:t>
            </a:r>
            <a:r>
              <a:rPr lang="zh-CN" altLang="zh-CN" sz="2400" b="1" dirty="0"/>
              <a:t>3] </a:t>
            </a:r>
            <a:r>
              <a:rPr lang="zh-CN" altLang="en-US" sz="2400" b="1" dirty="0"/>
              <a:t>解：</a:t>
            </a:r>
            <a:r>
              <a:rPr lang="zh-CN" altLang="en-US" sz="2400" b="1" dirty="0">
                <a:solidFill>
                  <a:schemeClr val="tx1"/>
                </a:solidFill>
              </a:rPr>
              <a:t>设</a:t>
            </a:r>
            <a:r>
              <a:rPr lang="en-US" altLang="zh-CN" sz="2400" b="1" dirty="0">
                <a:solidFill>
                  <a:schemeClr val="tx1"/>
                </a:solidFill>
              </a:rPr>
              <a:t> </a:t>
            </a:r>
            <a:r>
              <a:rPr lang="zh-CN" altLang="zh-CN" sz="2400" b="1" dirty="0">
                <a:solidFill>
                  <a:schemeClr val="tx1"/>
                </a:solidFill>
              </a:rPr>
              <a:t>M</a:t>
            </a:r>
            <a:r>
              <a:rPr lang="zh-CN" altLang="zh-CN" sz="2400" b="1" baseline="-25000" dirty="0">
                <a:solidFill>
                  <a:schemeClr val="tx1"/>
                </a:solidFill>
              </a:rPr>
              <a:t>1</a:t>
            </a:r>
            <a:r>
              <a:rPr lang="zh-CN" altLang="en-US" sz="2400" b="1" dirty="0">
                <a:solidFill>
                  <a:schemeClr val="tx1"/>
                </a:solidFill>
              </a:rPr>
              <a:t>、</a:t>
            </a:r>
            <a:r>
              <a:rPr lang="zh-CN" altLang="zh-CN" sz="2400" b="1" dirty="0">
                <a:solidFill>
                  <a:schemeClr val="tx1"/>
                </a:solidFill>
              </a:rPr>
              <a:t>M</a:t>
            </a:r>
            <a:r>
              <a:rPr lang="zh-CN" altLang="zh-CN" sz="2400" b="1" baseline="-25000" dirty="0">
                <a:solidFill>
                  <a:schemeClr val="tx1"/>
                </a:solidFill>
              </a:rPr>
              <a:t>2</a:t>
            </a:r>
            <a:r>
              <a:rPr lang="zh-CN" altLang="en-US" sz="2400" b="1" dirty="0">
                <a:solidFill>
                  <a:schemeClr val="tx1"/>
                </a:solidFill>
              </a:rPr>
              <a:t>、</a:t>
            </a:r>
            <a:r>
              <a:rPr lang="zh-CN" altLang="zh-CN" sz="2400" b="1" dirty="0">
                <a:solidFill>
                  <a:schemeClr val="tx1"/>
                </a:solidFill>
              </a:rPr>
              <a:t>M</a:t>
            </a:r>
            <a:r>
              <a:rPr lang="zh-CN" altLang="zh-CN" sz="2400" b="1" baseline="-25000" dirty="0">
                <a:solidFill>
                  <a:schemeClr val="tx1"/>
                </a:solidFill>
              </a:rPr>
              <a:t>3</a:t>
            </a:r>
            <a:r>
              <a:rPr lang="zh-CN" altLang="en-US" sz="2400" b="1" dirty="0">
                <a:solidFill>
                  <a:schemeClr val="tx1"/>
                </a:solidFill>
              </a:rPr>
              <a:t>为</a:t>
            </a:r>
            <a:r>
              <a:rPr lang="zh-CN" altLang="en-US" sz="2400" b="1" dirty="0">
                <a:solidFill>
                  <a:srgbClr val="FF0000"/>
                </a:solidFill>
              </a:rPr>
              <a:t>节拍电位信号</a:t>
            </a:r>
            <a:r>
              <a:rPr lang="zh-CN" altLang="en-US" sz="2400" b="1" dirty="0">
                <a:solidFill>
                  <a:schemeClr val="tx1"/>
                </a:solidFill>
              </a:rPr>
              <a:t>，</a:t>
            </a:r>
            <a:endParaRPr lang="zh-CN" altLang="en-US" sz="2400" b="1" dirty="0">
              <a:solidFill>
                <a:schemeClr val="tx1"/>
              </a:solidFill>
            </a:endParaRPr>
          </a:p>
          <a:p>
            <a:pPr eaLnBrk="1" hangingPunct="1">
              <a:lnSpc>
                <a:spcPct val="120000"/>
              </a:lnSpc>
              <a:buNone/>
            </a:pPr>
            <a:r>
              <a:rPr lang="zh-CN" altLang="zh-CN" sz="2400" b="1" dirty="0">
                <a:solidFill>
                  <a:schemeClr val="tx1"/>
                </a:solidFill>
              </a:rPr>
              <a:t>T</a:t>
            </a:r>
            <a:r>
              <a:rPr lang="zh-CN" altLang="zh-CN" sz="2400" b="1" baseline="-25000" dirty="0">
                <a:solidFill>
                  <a:schemeClr val="tx1"/>
                </a:solidFill>
              </a:rPr>
              <a:t>1</a:t>
            </a:r>
            <a:r>
              <a:rPr lang="zh-CN" altLang="en-US" sz="2400" b="1" dirty="0">
                <a:solidFill>
                  <a:schemeClr val="tx1"/>
                </a:solidFill>
              </a:rPr>
              <a:t>、</a:t>
            </a:r>
            <a:r>
              <a:rPr lang="zh-CN" altLang="zh-CN" sz="2400" b="1" dirty="0">
                <a:solidFill>
                  <a:schemeClr val="tx1"/>
                </a:solidFill>
              </a:rPr>
              <a:t>T</a:t>
            </a:r>
            <a:r>
              <a:rPr lang="zh-CN" altLang="zh-CN" sz="2400" b="1" baseline="-25000" dirty="0">
                <a:solidFill>
                  <a:schemeClr val="tx1"/>
                </a:solidFill>
              </a:rPr>
              <a:t>2</a:t>
            </a:r>
            <a:r>
              <a:rPr lang="zh-CN" altLang="en-US" sz="2400" b="1" dirty="0">
                <a:solidFill>
                  <a:schemeClr val="tx1"/>
                </a:solidFill>
              </a:rPr>
              <a:t>、</a:t>
            </a:r>
            <a:r>
              <a:rPr lang="zh-CN" altLang="zh-CN" sz="2400" b="1" dirty="0">
                <a:solidFill>
                  <a:schemeClr val="tx1"/>
                </a:solidFill>
              </a:rPr>
              <a:t>T</a:t>
            </a:r>
            <a:r>
              <a:rPr lang="zh-CN" altLang="zh-CN" sz="2400" b="1" baseline="-25000" dirty="0">
                <a:solidFill>
                  <a:schemeClr val="tx1"/>
                </a:solidFill>
              </a:rPr>
              <a:t>3</a:t>
            </a:r>
            <a:r>
              <a:rPr lang="zh-CN" altLang="en-US" sz="2400" b="1" dirty="0">
                <a:solidFill>
                  <a:schemeClr val="tx1"/>
                </a:solidFill>
              </a:rPr>
              <a:t>、</a:t>
            </a:r>
            <a:r>
              <a:rPr lang="zh-CN" altLang="zh-CN" sz="2400" b="1" dirty="0">
                <a:solidFill>
                  <a:schemeClr val="tx1"/>
                </a:solidFill>
              </a:rPr>
              <a:t>T</a:t>
            </a:r>
            <a:r>
              <a:rPr lang="zh-CN" altLang="zh-CN" sz="2400" b="1" baseline="-25000" dirty="0">
                <a:solidFill>
                  <a:schemeClr val="tx1"/>
                </a:solidFill>
              </a:rPr>
              <a:t>4</a:t>
            </a:r>
            <a:r>
              <a:rPr lang="zh-CN" altLang="en-US" sz="2400" b="1" dirty="0">
                <a:solidFill>
                  <a:schemeClr val="tx1"/>
                </a:solidFill>
              </a:rPr>
              <a:t>为一个</a:t>
            </a:r>
            <a:r>
              <a:rPr lang="zh-CN" altLang="zh-CN" sz="2400" b="1" dirty="0">
                <a:solidFill>
                  <a:schemeClr val="tx1"/>
                </a:solidFill>
              </a:rPr>
              <a:t>CPU</a:t>
            </a:r>
            <a:r>
              <a:rPr lang="zh-CN" altLang="en-US" sz="2400" b="1" dirty="0">
                <a:solidFill>
                  <a:schemeClr val="tx1"/>
                </a:solidFill>
              </a:rPr>
              <a:t>周期中的</a:t>
            </a:r>
            <a:r>
              <a:rPr lang="zh-CN" altLang="en-US" sz="2400" b="1" dirty="0">
                <a:solidFill>
                  <a:srgbClr val="FF0000"/>
                </a:solidFill>
              </a:rPr>
              <a:t>节拍脉冲信号</a:t>
            </a:r>
            <a:r>
              <a:rPr lang="zh-CN" altLang="en-US" sz="2400" b="1" dirty="0">
                <a:solidFill>
                  <a:schemeClr val="tx1"/>
                </a:solidFill>
              </a:rPr>
              <a:t>，</a:t>
            </a:r>
            <a:endParaRPr lang="zh-CN" altLang="en-US" sz="2400" b="1" dirty="0">
              <a:solidFill>
                <a:schemeClr val="tx1"/>
              </a:solidFill>
            </a:endParaRPr>
          </a:p>
          <a:p>
            <a:pPr eaLnBrk="1" hangingPunct="1">
              <a:lnSpc>
                <a:spcPct val="120000"/>
              </a:lnSpc>
              <a:buNone/>
            </a:pPr>
            <a:r>
              <a:rPr lang="zh-CN" altLang="zh-CN" sz="2400" b="1" dirty="0">
                <a:solidFill>
                  <a:schemeClr val="tx1"/>
                </a:solidFill>
              </a:rPr>
              <a:t>MOV</a:t>
            </a:r>
            <a:r>
              <a:rPr lang="zh-CN" altLang="en-US" sz="2400" b="1" dirty="0">
                <a:solidFill>
                  <a:schemeClr val="tx1"/>
                </a:solidFill>
              </a:rPr>
              <a:t>、</a:t>
            </a:r>
            <a:r>
              <a:rPr lang="zh-CN" altLang="zh-CN" sz="2400" b="1" dirty="0">
                <a:solidFill>
                  <a:schemeClr val="tx1"/>
                </a:solidFill>
              </a:rPr>
              <a:t>LAD</a:t>
            </a:r>
            <a:r>
              <a:rPr lang="zh-CN" altLang="en-US" sz="2400" b="1" dirty="0">
                <a:solidFill>
                  <a:schemeClr val="tx1"/>
                </a:solidFill>
              </a:rPr>
              <a:t>、</a:t>
            </a:r>
            <a:r>
              <a:rPr lang="zh-CN" altLang="zh-CN" sz="2400" b="1" dirty="0">
                <a:solidFill>
                  <a:schemeClr val="tx1"/>
                </a:solidFill>
              </a:rPr>
              <a:t>ADD</a:t>
            </a:r>
            <a:r>
              <a:rPr lang="zh-CN" altLang="en-US" sz="2400" b="1" dirty="0">
                <a:solidFill>
                  <a:schemeClr val="tx1"/>
                </a:solidFill>
              </a:rPr>
              <a:t>、</a:t>
            </a:r>
            <a:r>
              <a:rPr lang="zh-CN" altLang="zh-CN" sz="2400" b="1" dirty="0">
                <a:solidFill>
                  <a:schemeClr val="tx1"/>
                </a:solidFill>
              </a:rPr>
              <a:t>STO</a:t>
            </a:r>
            <a:r>
              <a:rPr lang="zh-CN" altLang="en-US" sz="2400" b="1" dirty="0">
                <a:solidFill>
                  <a:schemeClr val="tx1"/>
                </a:solidFill>
              </a:rPr>
              <a:t>、</a:t>
            </a:r>
            <a:r>
              <a:rPr lang="zh-CN" altLang="zh-CN" sz="2400" b="1" dirty="0">
                <a:solidFill>
                  <a:schemeClr val="tx1"/>
                </a:solidFill>
              </a:rPr>
              <a:t>JMP</a:t>
            </a:r>
            <a:r>
              <a:rPr lang="zh-CN" altLang="en-US" sz="2400" b="1" dirty="0">
                <a:solidFill>
                  <a:schemeClr val="tx1"/>
                </a:solidFill>
              </a:rPr>
              <a:t>分别表示对应机器指令的</a:t>
            </a:r>
            <a:r>
              <a:rPr lang="zh-CN" altLang="zh-CN" sz="2400" b="1" dirty="0">
                <a:solidFill>
                  <a:schemeClr val="tx1"/>
                </a:solidFill>
              </a:rPr>
              <a:t>OP</a:t>
            </a:r>
            <a:r>
              <a:rPr lang="zh-CN" altLang="en-US" sz="2400" b="1" dirty="0">
                <a:solidFill>
                  <a:schemeClr val="tx1"/>
                </a:solidFill>
              </a:rPr>
              <a:t>操作码译码输出信号</a:t>
            </a:r>
            <a:endParaRPr lang="zh-CN" altLang="zh-CN" sz="2400" b="1" dirty="0">
              <a:solidFill>
                <a:schemeClr val="tx1"/>
              </a:solidFill>
            </a:endParaRPr>
          </a:p>
        </p:txBody>
      </p:sp>
      <p:sp>
        <p:nvSpPr>
          <p:cNvPr id="77828" name="Rectangle 2"/>
          <p:cNvSpPr>
            <a:spLocks noGrp="1"/>
          </p:cNvSpPr>
          <p:nvPr>
            <p:ph type="title"/>
          </p:nvPr>
        </p:nvSpPr>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graphicFrame>
        <p:nvGraphicFramePr>
          <p:cNvPr id="4" name="对象 3"/>
          <p:cNvGraphicFramePr/>
          <p:nvPr/>
        </p:nvGraphicFramePr>
        <p:xfrm>
          <a:off x="3323590" y="2680970"/>
          <a:ext cx="5757545" cy="4164330"/>
        </p:xfrm>
        <a:graphic>
          <a:graphicData uri="http://schemas.openxmlformats.org/presentationml/2006/ole">
            <mc:AlternateContent xmlns:mc="http://schemas.openxmlformats.org/markup-compatibility/2006">
              <mc:Choice xmlns:v="urn:schemas-microsoft-com:vml" Requires="v">
                <p:oleObj spid="_x0000_s5"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3323590" y="2680970"/>
                        <a:ext cx="5757545" cy="4164330"/>
                      </a:xfrm>
                      <a:prstGeom prst="rect">
                        <a:avLst/>
                      </a:prstGeom>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7827" name="Rectangle 2"/>
          <p:cNvSpPr>
            <a:spLocks noGrp="1"/>
          </p:cNvSpPr>
          <p:nvPr>
            <p:ph idx="1"/>
          </p:nvPr>
        </p:nvSpPr>
        <p:spPr>
          <a:xfrm>
            <a:off x="35560" y="404495"/>
            <a:ext cx="8790940" cy="5222875"/>
          </a:xfrm>
        </p:spPr>
        <p:txBody>
          <a:bodyPr vert="horz" wrap="square" lIns="91440" tIns="45720" rIns="91440" bIns="45720" anchor="t"/>
          <a:p>
            <a:pPr eaLnBrk="1" hangingPunct="1">
              <a:lnSpc>
                <a:spcPct val="120000"/>
              </a:lnSpc>
              <a:buNone/>
            </a:pPr>
            <a:r>
              <a:rPr lang="zh-CN" altLang="zh-CN" sz="2400" b="1" dirty="0">
                <a:solidFill>
                  <a:srgbClr val="FF0000"/>
                </a:solidFill>
              </a:rPr>
              <a:t>[</a:t>
            </a:r>
            <a:r>
              <a:rPr lang="zh-CN" altLang="en-US" sz="2400" b="1" dirty="0">
                <a:solidFill>
                  <a:srgbClr val="FF0000"/>
                </a:solidFill>
              </a:rPr>
              <a:t>例</a:t>
            </a:r>
            <a:r>
              <a:rPr lang="en-US" altLang="zh-CN" sz="2400" b="1" dirty="0">
                <a:solidFill>
                  <a:srgbClr val="FF0000"/>
                </a:solidFill>
              </a:rPr>
              <a:t>5.</a:t>
            </a:r>
            <a:r>
              <a:rPr lang="zh-CN" altLang="zh-CN" sz="2400" b="1" dirty="0">
                <a:solidFill>
                  <a:srgbClr val="FF0000"/>
                </a:solidFill>
              </a:rPr>
              <a:t>3] </a:t>
            </a:r>
            <a:r>
              <a:rPr lang="zh-CN" altLang="en-US" sz="2400" b="1" dirty="0">
                <a:solidFill>
                  <a:srgbClr val="FF0000"/>
                </a:solidFill>
              </a:rPr>
              <a:t>解：</a:t>
            </a:r>
            <a:r>
              <a:rPr lang="zh-CN" altLang="zh-CN" sz="2400" b="1" dirty="0">
                <a:solidFill>
                  <a:srgbClr val="FF00FF"/>
                </a:solidFill>
              </a:rPr>
              <a:t>RD(I)=M</a:t>
            </a:r>
            <a:r>
              <a:rPr lang="zh-CN" altLang="zh-CN" sz="2400" b="1" baseline="-25000" dirty="0">
                <a:solidFill>
                  <a:srgbClr val="FF00FF"/>
                </a:solidFill>
              </a:rPr>
              <a:t>1</a:t>
            </a:r>
            <a:r>
              <a:rPr lang="en-US" altLang="zh-CN" sz="2400" b="1" dirty="0">
                <a:solidFill>
                  <a:srgbClr val="FF00FF"/>
                </a:solidFill>
              </a:rPr>
              <a:t>(</a:t>
            </a:r>
            <a:r>
              <a:rPr lang="zh-CN" altLang="en-US" sz="2400" b="1" dirty="0">
                <a:solidFill>
                  <a:srgbClr val="FF00FF"/>
                </a:solidFill>
              </a:rPr>
              <a:t>电位信号</a:t>
            </a:r>
            <a:r>
              <a:rPr lang="en-US" altLang="zh-CN" sz="2400" b="1" dirty="0">
                <a:solidFill>
                  <a:srgbClr val="FF00FF"/>
                </a:solidFill>
              </a:rPr>
              <a:t>)</a:t>
            </a:r>
            <a:r>
              <a:rPr lang="zh-CN" altLang="zh-CN" sz="2400" b="1" dirty="0">
                <a:solidFill>
                  <a:schemeClr val="tx1"/>
                </a:solidFill>
              </a:rPr>
              <a:t> ,</a:t>
            </a:r>
            <a:r>
              <a:rPr lang="zh-CN" altLang="zh-CN" sz="2400" b="1" dirty="0">
                <a:solidFill>
                  <a:srgbClr val="F8913F"/>
                </a:solidFill>
              </a:rPr>
              <a:t>RD(D)=M</a:t>
            </a:r>
            <a:r>
              <a:rPr lang="zh-CN" altLang="zh-CN" sz="2400" b="1" baseline="-25000" dirty="0">
                <a:solidFill>
                  <a:srgbClr val="F8913F"/>
                </a:solidFill>
              </a:rPr>
              <a:t>3</a:t>
            </a:r>
            <a:r>
              <a:rPr lang="zh-CN" altLang="zh-CN" sz="2400" b="1" dirty="0">
                <a:solidFill>
                  <a:srgbClr val="F8913F"/>
                </a:solidFill>
              </a:rPr>
              <a:t>LAD</a:t>
            </a:r>
            <a:r>
              <a:rPr lang="en-US" altLang="zh-CN" sz="2400" b="1" dirty="0">
                <a:solidFill>
                  <a:srgbClr val="F8913F"/>
                </a:solidFill>
              </a:rPr>
              <a:t>(</a:t>
            </a:r>
            <a:r>
              <a:rPr lang="zh-CN" altLang="en-US" sz="2400" b="1" dirty="0">
                <a:solidFill>
                  <a:srgbClr val="F8913F"/>
                </a:solidFill>
              </a:rPr>
              <a:t>电位信号</a:t>
            </a:r>
            <a:r>
              <a:rPr lang="en-US" altLang="zh-CN" sz="2400" b="1" dirty="0">
                <a:solidFill>
                  <a:srgbClr val="F8913F"/>
                </a:solidFill>
              </a:rPr>
              <a:t>)</a:t>
            </a:r>
            <a:r>
              <a:rPr lang="zh-CN" altLang="zh-CN" sz="2400" b="1" dirty="0">
                <a:solidFill>
                  <a:srgbClr val="F8913F"/>
                </a:solidFill>
              </a:rPr>
              <a:t> </a:t>
            </a:r>
            <a:r>
              <a:rPr lang="zh-CN" altLang="zh-CN" sz="2400" b="1" dirty="0">
                <a:solidFill>
                  <a:schemeClr val="tx1"/>
                </a:solidFill>
              </a:rPr>
              <a:t>,</a:t>
            </a:r>
            <a:endParaRPr lang="zh-CN" altLang="zh-CN" sz="2400" b="1" dirty="0">
              <a:solidFill>
                <a:schemeClr val="tx1"/>
              </a:solidFill>
            </a:endParaRPr>
          </a:p>
          <a:p>
            <a:pPr eaLnBrk="1" hangingPunct="1">
              <a:lnSpc>
                <a:spcPct val="120000"/>
              </a:lnSpc>
              <a:buNone/>
            </a:pPr>
            <a:r>
              <a:rPr lang="zh-CN" altLang="zh-CN" sz="2400" b="1" dirty="0">
                <a:solidFill>
                  <a:srgbClr val="B026F4"/>
                </a:solidFill>
              </a:rPr>
              <a:t>WE(D)=M</a:t>
            </a:r>
            <a:r>
              <a:rPr lang="zh-CN" altLang="zh-CN" sz="2400" b="1" baseline="-25000" dirty="0">
                <a:solidFill>
                  <a:srgbClr val="B026F4"/>
                </a:solidFill>
              </a:rPr>
              <a:t>3</a:t>
            </a:r>
            <a:r>
              <a:rPr lang="zh-CN" altLang="zh-CN" sz="2400" b="1" dirty="0">
                <a:solidFill>
                  <a:srgbClr val="B026F4"/>
                </a:solidFill>
              </a:rPr>
              <a:t>T</a:t>
            </a:r>
            <a:r>
              <a:rPr lang="zh-CN" altLang="zh-CN" sz="2400" b="1" baseline="-25000" dirty="0">
                <a:solidFill>
                  <a:srgbClr val="B026F4"/>
                </a:solidFill>
              </a:rPr>
              <a:t>3</a:t>
            </a:r>
            <a:r>
              <a:rPr lang="zh-CN" altLang="zh-CN" sz="2400" b="1" dirty="0">
                <a:solidFill>
                  <a:srgbClr val="B026F4"/>
                </a:solidFill>
              </a:rPr>
              <a:t> </a:t>
            </a:r>
            <a:r>
              <a:rPr lang="en-US" altLang="zh-CN" sz="2400" b="1" dirty="0">
                <a:solidFill>
                  <a:srgbClr val="B026F4"/>
                </a:solidFill>
              </a:rPr>
              <a:t>STO</a:t>
            </a:r>
            <a:r>
              <a:rPr lang="zh-CN" altLang="zh-CN" sz="2400" b="1" dirty="0">
                <a:solidFill>
                  <a:srgbClr val="B026F4"/>
                </a:solidFill>
              </a:rPr>
              <a:t>(</a:t>
            </a:r>
            <a:r>
              <a:rPr lang="zh-CN" altLang="en-US" sz="2400" b="1" dirty="0">
                <a:solidFill>
                  <a:srgbClr val="B026F4"/>
                </a:solidFill>
              </a:rPr>
              <a:t>脉冲信号</a:t>
            </a:r>
            <a:r>
              <a:rPr lang="zh-CN" altLang="zh-CN" sz="2400" b="1" dirty="0">
                <a:solidFill>
                  <a:srgbClr val="B026F4"/>
                </a:solidFill>
              </a:rPr>
              <a:t>)</a:t>
            </a:r>
            <a:r>
              <a:rPr lang="zh-CN" altLang="zh-CN" sz="2400" b="1" dirty="0">
                <a:solidFill>
                  <a:schemeClr val="tx1"/>
                </a:solidFill>
              </a:rPr>
              <a:t> ,LDPC=M</a:t>
            </a:r>
            <a:r>
              <a:rPr lang="zh-CN" altLang="zh-CN" sz="2400" b="1" baseline="-25000" dirty="0">
                <a:solidFill>
                  <a:schemeClr val="tx1"/>
                </a:solidFill>
              </a:rPr>
              <a:t>1</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JMP </a:t>
            </a:r>
            <a:endParaRPr lang="zh-CN" altLang="zh-CN" sz="2400" b="1" dirty="0">
              <a:solidFill>
                <a:schemeClr val="tx1"/>
              </a:solidFill>
            </a:endParaRPr>
          </a:p>
          <a:p>
            <a:pPr eaLnBrk="1" hangingPunct="1">
              <a:lnSpc>
                <a:spcPct val="120000"/>
              </a:lnSpc>
              <a:buNone/>
            </a:pPr>
            <a:r>
              <a:rPr lang="zh-CN" altLang="zh-CN" sz="2400" b="1" dirty="0">
                <a:solidFill>
                  <a:schemeClr val="tx1"/>
                </a:solidFill>
              </a:rPr>
              <a:t>LDIR=M</a:t>
            </a:r>
            <a:r>
              <a:rPr lang="zh-CN" altLang="zh-CN" sz="2400" b="1" baseline="-25000" dirty="0">
                <a:solidFill>
                  <a:schemeClr val="tx1"/>
                </a:solidFill>
              </a:rPr>
              <a:t>1</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 , LDAR=M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(LAD+STO) </a:t>
            </a:r>
            <a:endParaRPr lang="zh-CN" altLang="zh-CN" sz="2400" b="1" dirty="0">
              <a:solidFill>
                <a:schemeClr val="tx1"/>
              </a:solidFill>
            </a:endParaRPr>
          </a:p>
          <a:p>
            <a:pPr eaLnBrk="1" hangingPunct="1">
              <a:lnSpc>
                <a:spcPct val="120000"/>
              </a:lnSpc>
              <a:buNone/>
            </a:pPr>
            <a:r>
              <a:rPr lang="zh-CN" altLang="zh-CN" sz="2400" b="1" dirty="0">
                <a:solidFill>
                  <a:schemeClr val="tx1"/>
                </a:solidFill>
              </a:rPr>
              <a:t>LDDR=M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(MOV+ADD)+M</a:t>
            </a:r>
            <a:r>
              <a:rPr lang="zh-CN" altLang="zh-CN" sz="2400" b="1" baseline="-25000" dirty="0">
                <a:solidFill>
                  <a:schemeClr val="tx1"/>
                </a:solidFill>
              </a:rPr>
              <a:t>3</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LDA ,PC+1=M</a:t>
            </a:r>
            <a:r>
              <a:rPr lang="zh-CN" altLang="zh-CN" sz="2400" b="1" baseline="-25000" dirty="0">
                <a:solidFill>
                  <a:schemeClr val="tx1"/>
                </a:solidFill>
              </a:rPr>
              <a:t>1</a:t>
            </a:r>
            <a:r>
              <a:rPr lang="zh-CN" altLang="zh-CN" sz="2400" b="1" dirty="0">
                <a:solidFill>
                  <a:schemeClr val="tx1"/>
                </a:solidFill>
              </a:rPr>
              <a:t> ，LDR</a:t>
            </a:r>
            <a:r>
              <a:rPr lang="zh-CN" altLang="zh-CN" sz="2400" b="1" baseline="-25000" dirty="0">
                <a:solidFill>
                  <a:schemeClr val="tx1"/>
                </a:solidFill>
              </a:rPr>
              <a:t>2</a:t>
            </a:r>
            <a:r>
              <a:rPr lang="zh-CN" altLang="zh-CN" sz="2400" b="1" dirty="0">
                <a:solidFill>
                  <a:schemeClr val="tx1"/>
                </a:solidFill>
              </a:rPr>
              <a:t>=M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ADD</a:t>
            </a:r>
            <a:endParaRPr lang="zh-CN" altLang="zh-CN" sz="2400" b="1" dirty="0">
              <a:solidFill>
                <a:schemeClr val="tx1"/>
              </a:solidFill>
            </a:endParaRPr>
          </a:p>
        </p:txBody>
      </p:sp>
      <p:sp>
        <p:nvSpPr>
          <p:cNvPr id="77828" name="Rectangle 2"/>
          <p:cNvSpPr>
            <a:spLocks noGrp="1"/>
          </p:cNvSpPr>
          <p:nvPr>
            <p:ph type="title"/>
          </p:nvPr>
        </p:nvSpPr>
        <p:spPr>
          <a:xfrm>
            <a:off x="467360" y="-27305"/>
            <a:ext cx="7543800" cy="594995"/>
          </a:xfrm>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graphicFrame>
        <p:nvGraphicFramePr>
          <p:cNvPr id="4" name="对象 3"/>
          <p:cNvGraphicFramePr/>
          <p:nvPr/>
        </p:nvGraphicFramePr>
        <p:xfrm>
          <a:off x="2555875" y="2564765"/>
          <a:ext cx="5900420" cy="4283075"/>
        </p:xfrm>
        <a:graphic>
          <a:graphicData uri="http://schemas.openxmlformats.org/presentationml/2006/ole">
            <mc:AlternateContent xmlns:mc="http://schemas.openxmlformats.org/markup-compatibility/2006">
              <mc:Choice xmlns:v="urn:schemas-microsoft-com:vml" Requires="v">
                <p:oleObj spid="_x0000_s5"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2555875" y="2564765"/>
                        <a:ext cx="5900420" cy="4283075"/>
                      </a:xfrm>
                      <a:prstGeom prst="rect">
                        <a:avLst/>
                      </a:prstGeom>
                    </p:spPr>
                  </p:pic>
                </p:oleObj>
              </mc:Fallback>
            </mc:AlternateContent>
          </a:graphicData>
        </a:graphic>
      </p:graphicFrame>
      <p:sp>
        <p:nvSpPr>
          <p:cNvPr id="10" name="矩形 9"/>
          <p:cNvSpPr/>
          <p:nvPr/>
        </p:nvSpPr>
        <p:spPr>
          <a:xfrm>
            <a:off x="4572000" y="2996565"/>
            <a:ext cx="584835" cy="23812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3564255" y="5589270"/>
            <a:ext cx="584835" cy="238125"/>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4716145" y="5589270"/>
            <a:ext cx="584835" cy="238125"/>
          </a:xfrm>
          <a:prstGeom prst="rect">
            <a:avLst/>
          </a:prstGeom>
          <a:solidFill>
            <a:schemeClr val="tx2">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7827" name="Rectangle 2"/>
          <p:cNvSpPr>
            <a:spLocks noGrp="1"/>
          </p:cNvSpPr>
          <p:nvPr>
            <p:ph idx="1"/>
          </p:nvPr>
        </p:nvSpPr>
        <p:spPr>
          <a:xfrm>
            <a:off x="0" y="476885"/>
            <a:ext cx="8790940" cy="5222875"/>
          </a:xfrm>
        </p:spPr>
        <p:txBody>
          <a:bodyPr vert="horz" wrap="square" lIns="91440" tIns="45720" rIns="91440" bIns="45720" anchor="t"/>
          <a:p>
            <a:pPr eaLnBrk="1" hangingPunct="1">
              <a:lnSpc>
                <a:spcPct val="120000"/>
              </a:lnSpc>
              <a:buNone/>
            </a:pPr>
            <a:r>
              <a:rPr lang="zh-CN" altLang="zh-CN" sz="2400" b="1" dirty="0">
                <a:solidFill>
                  <a:srgbClr val="FF0000"/>
                </a:solidFill>
              </a:rPr>
              <a:t>[</a:t>
            </a:r>
            <a:r>
              <a:rPr lang="zh-CN" altLang="en-US" sz="2400" b="1" dirty="0">
                <a:solidFill>
                  <a:srgbClr val="FF0000"/>
                </a:solidFill>
              </a:rPr>
              <a:t>例</a:t>
            </a:r>
            <a:r>
              <a:rPr lang="en-US" altLang="zh-CN" sz="2400" b="1" dirty="0">
                <a:solidFill>
                  <a:srgbClr val="FF0000"/>
                </a:solidFill>
              </a:rPr>
              <a:t>5.</a:t>
            </a:r>
            <a:r>
              <a:rPr lang="zh-CN" altLang="zh-CN" sz="2400" b="1" dirty="0">
                <a:solidFill>
                  <a:srgbClr val="FF0000"/>
                </a:solidFill>
              </a:rPr>
              <a:t>3] </a:t>
            </a:r>
            <a:r>
              <a:rPr lang="zh-CN" altLang="en-US" sz="2400" b="1" dirty="0">
                <a:solidFill>
                  <a:srgbClr val="FF0000"/>
                </a:solidFill>
              </a:rPr>
              <a:t>解：</a:t>
            </a:r>
            <a:r>
              <a:rPr lang="zh-CN" altLang="zh-CN" sz="2400" b="1" dirty="0">
                <a:solidFill>
                  <a:schemeClr val="tx1"/>
                </a:solidFill>
              </a:rPr>
              <a:t>RD(I)=M</a:t>
            </a:r>
            <a:r>
              <a:rPr lang="zh-CN" altLang="zh-CN" sz="2400" b="1" baseline="-25000" dirty="0">
                <a:solidFill>
                  <a:schemeClr val="tx1"/>
                </a:solidFill>
              </a:rPr>
              <a:t>1</a:t>
            </a:r>
            <a:r>
              <a:rPr lang="zh-CN" altLang="zh-CN" sz="2400" b="1" dirty="0">
                <a:solidFill>
                  <a:schemeClr val="tx1"/>
                </a:solidFill>
              </a:rPr>
              <a:t> (</a:t>
            </a:r>
            <a:r>
              <a:rPr lang="zh-CN" altLang="en-US" sz="2400" b="1" dirty="0">
                <a:solidFill>
                  <a:schemeClr val="tx1"/>
                </a:solidFill>
              </a:rPr>
              <a:t>电位信号</a:t>
            </a:r>
            <a:r>
              <a:rPr lang="zh-CN" altLang="zh-CN" sz="2400" b="1" dirty="0">
                <a:solidFill>
                  <a:schemeClr val="tx1"/>
                </a:solidFill>
              </a:rPr>
              <a:t>) ,RD(D)=M</a:t>
            </a:r>
            <a:r>
              <a:rPr lang="zh-CN" altLang="zh-CN" sz="2400" b="1" baseline="-25000" dirty="0">
                <a:solidFill>
                  <a:schemeClr val="tx1"/>
                </a:solidFill>
              </a:rPr>
              <a:t>3</a:t>
            </a:r>
            <a:r>
              <a:rPr lang="zh-CN" altLang="zh-CN" sz="2400" b="1" dirty="0">
                <a:solidFill>
                  <a:schemeClr val="tx1"/>
                </a:solidFill>
              </a:rPr>
              <a:t>LAD (</a:t>
            </a:r>
            <a:r>
              <a:rPr lang="zh-CN" altLang="en-US" sz="2400" b="1" dirty="0">
                <a:solidFill>
                  <a:schemeClr val="tx1"/>
                </a:solidFill>
              </a:rPr>
              <a:t>电位信号</a:t>
            </a:r>
            <a:r>
              <a:rPr lang="zh-CN" altLang="zh-CN" sz="2400" b="1" dirty="0">
                <a:solidFill>
                  <a:schemeClr val="tx1"/>
                </a:solidFill>
              </a:rPr>
              <a:t>) ,</a:t>
            </a:r>
            <a:endParaRPr lang="zh-CN" altLang="zh-CN" sz="2400" b="1" dirty="0">
              <a:solidFill>
                <a:schemeClr val="tx1"/>
              </a:solidFill>
            </a:endParaRPr>
          </a:p>
          <a:p>
            <a:pPr eaLnBrk="1" hangingPunct="1">
              <a:lnSpc>
                <a:spcPct val="120000"/>
              </a:lnSpc>
              <a:buNone/>
            </a:pPr>
            <a:r>
              <a:rPr lang="zh-CN" altLang="zh-CN" sz="2400" b="1" dirty="0">
                <a:solidFill>
                  <a:schemeClr val="tx1"/>
                </a:solidFill>
              </a:rPr>
              <a:t>WE(D)=M</a:t>
            </a:r>
            <a:r>
              <a:rPr lang="zh-CN" altLang="zh-CN" sz="2400" b="1" baseline="-25000" dirty="0">
                <a:solidFill>
                  <a:schemeClr val="tx1"/>
                </a:solidFill>
              </a:rPr>
              <a:t>3</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 </a:t>
            </a:r>
            <a:r>
              <a:rPr lang="en-US" altLang="zh-CN" sz="2400" b="1" dirty="0">
                <a:solidFill>
                  <a:schemeClr val="tx1"/>
                </a:solidFill>
              </a:rPr>
              <a:t>STO</a:t>
            </a:r>
            <a:r>
              <a:rPr lang="zh-CN" altLang="zh-CN" sz="2400" b="1" dirty="0">
                <a:solidFill>
                  <a:schemeClr val="tx1"/>
                </a:solidFill>
              </a:rPr>
              <a:t>(</a:t>
            </a:r>
            <a:r>
              <a:rPr lang="zh-CN" altLang="en-US" sz="2400" b="1" dirty="0">
                <a:solidFill>
                  <a:schemeClr val="tx1"/>
                </a:solidFill>
              </a:rPr>
              <a:t>脉冲信号</a:t>
            </a:r>
            <a:r>
              <a:rPr lang="zh-CN" altLang="zh-CN" sz="2400" b="1" baseline="-25000" dirty="0">
                <a:solidFill>
                  <a:schemeClr val="tx1"/>
                </a:solidFill>
              </a:rPr>
              <a:t>) ,</a:t>
            </a:r>
            <a:r>
              <a:rPr lang="zh-CN" altLang="zh-CN" sz="2400" b="1" dirty="0">
                <a:solidFill>
                  <a:srgbClr val="FF00FF"/>
                </a:solidFill>
              </a:rPr>
              <a:t>LDPC=M</a:t>
            </a:r>
            <a:r>
              <a:rPr lang="zh-CN" altLang="zh-CN" sz="2400" b="1" baseline="-25000" dirty="0">
                <a:solidFill>
                  <a:srgbClr val="FF00FF"/>
                </a:solidFill>
              </a:rPr>
              <a:t>1</a:t>
            </a:r>
            <a:r>
              <a:rPr lang="zh-CN" altLang="zh-CN" sz="2400" b="1" dirty="0">
                <a:solidFill>
                  <a:srgbClr val="FF00FF"/>
                </a:solidFill>
              </a:rPr>
              <a:t>T</a:t>
            </a:r>
            <a:r>
              <a:rPr lang="zh-CN" altLang="zh-CN" sz="2400" b="1" baseline="-25000" dirty="0">
                <a:solidFill>
                  <a:srgbClr val="FF00FF"/>
                </a:solidFill>
              </a:rPr>
              <a:t>4</a:t>
            </a:r>
            <a:r>
              <a:rPr lang="zh-CN" altLang="zh-CN" sz="2400" b="1" dirty="0">
                <a:solidFill>
                  <a:srgbClr val="FF00FF"/>
                </a:solidFill>
              </a:rPr>
              <a:t>+M</a:t>
            </a:r>
            <a:r>
              <a:rPr lang="zh-CN" altLang="zh-CN" sz="2400" b="1" baseline="-25000" dirty="0">
                <a:solidFill>
                  <a:srgbClr val="FF00FF"/>
                </a:solidFill>
              </a:rPr>
              <a:t>2</a:t>
            </a:r>
            <a:r>
              <a:rPr lang="zh-CN" altLang="zh-CN" sz="2400" b="1" dirty="0">
                <a:solidFill>
                  <a:srgbClr val="FF00FF"/>
                </a:solidFill>
              </a:rPr>
              <a:t>T</a:t>
            </a:r>
            <a:r>
              <a:rPr lang="zh-CN" altLang="zh-CN" sz="2400" b="1" baseline="-25000" dirty="0">
                <a:solidFill>
                  <a:srgbClr val="FF00FF"/>
                </a:solidFill>
              </a:rPr>
              <a:t>4</a:t>
            </a:r>
            <a:r>
              <a:rPr lang="zh-CN" altLang="zh-CN" sz="2400" b="1" dirty="0">
                <a:solidFill>
                  <a:srgbClr val="FF00FF"/>
                </a:solidFill>
              </a:rPr>
              <a:t>JMP </a:t>
            </a:r>
            <a:endParaRPr lang="zh-CN" altLang="zh-CN" sz="2400" b="1" dirty="0">
              <a:solidFill>
                <a:schemeClr val="tx1"/>
              </a:solidFill>
            </a:endParaRPr>
          </a:p>
          <a:p>
            <a:pPr eaLnBrk="1" hangingPunct="1">
              <a:lnSpc>
                <a:spcPct val="120000"/>
              </a:lnSpc>
              <a:buNone/>
            </a:pPr>
            <a:r>
              <a:rPr lang="zh-CN" altLang="zh-CN" sz="2400" b="1" dirty="0">
                <a:solidFill>
                  <a:srgbClr val="F8913F"/>
                </a:solidFill>
              </a:rPr>
              <a:t>LDIR=M</a:t>
            </a:r>
            <a:r>
              <a:rPr lang="zh-CN" altLang="zh-CN" sz="2400" b="1" baseline="-25000" dirty="0">
                <a:solidFill>
                  <a:srgbClr val="F8913F"/>
                </a:solidFill>
              </a:rPr>
              <a:t>1</a:t>
            </a:r>
            <a:r>
              <a:rPr lang="zh-CN" altLang="zh-CN" sz="2400" b="1" dirty="0">
                <a:solidFill>
                  <a:srgbClr val="F8913F"/>
                </a:solidFill>
              </a:rPr>
              <a:t>T</a:t>
            </a:r>
            <a:r>
              <a:rPr lang="en-US" altLang="zh-CN" sz="2400" b="1" baseline="-25000" dirty="0">
                <a:solidFill>
                  <a:srgbClr val="F8913F"/>
                </a:solidFill>
              </a:rPr>
              <a:t>3</a:t>
            </a:r>
            <a:r>
              <a:rPr lang="zh-CN" altLang="zh-CN" sz="2400" b="1" dirty="0">
                <a:solidFill>
                  <a:srgbClr val="F8913F"/>
                </a:solidFill>
              </a:rPr>
              <a:t> </a:t>
            </a:r>
            <a:r>
              <a:rPr lang="zh-CN" altLang="zh-CN" sz="2400" b="1" dirty="0">
                <a:solidFill>
                  <a:schemeClr val="tx1"/>
                </a:solidFill>
              </a:rPr>
              <a:t>, </a:t>
            </a:r>
            <a:r>
              <a:rPr lang="zh-CN" altLang="zh-CN" sz="2400" b="1" dirty="0">
                <a:solidFill>
                  <a:srgbClr val="B026F4"/>
                </a:solidFill>
              </a:rPr>
              <a:t>LDAR=M</a:t>
            </a:r>
            <a:r>
              <a:rPr lang="zh-CN" altLang="zh-CN" sz="2400" b="1" baseline="-25000" dirty="0">
                <a:solidFill>
                  <a:srgbClr val="B026F4"/>
                </a:solidFill>
              </a:rPr>
              <a:t>2</a:t>
            </a:r>
            <a:r>
              <a:rPr lang="zh-CN" altLang="zh-CN" sz="2400" b="1" dirty="0">
                <a:solidFill>
                  <a:srgbClr val="B026F4"/>
                </a:solidFill>
              </a:rPr>
              <a:t>T</a:t>
            </a:r>
            <a:r>
              <a:rPr lang="zh-CN" altLang="zh-CN" sz="2400" b="1" baseline="-25000" dirty="0">
                <a:solidFill>
                  <a:srgbClr val="B026F4"/>
                </a:solidFill>
              </a:rPr>
              <a:t>4</a:t>
            </a:r>
            <a:r>
              <a:rPr lang="zh-CN" altLang="zh-CN" sz="2400" b="1" dirty="0">
                <a:solidFill>
                  <a:srgbClr val="B026F4"/>
                </a:solidFill>
              </a:rPr>
              <a:t>(LAD+STO) </a:t>
            </a:r>
            <a:endParaRPr lang="zh-CN" altLang="zh-CN" sz="2400" b="1" dirty="0">
              <a:solidFill>
                <a:schemeClr val="tx1"/>
              </a:solidFill>
            </a:endParaRPr>
          </a:p>
          <a:p>
            <a:pPr eaLnBrk="1" hangingPunct="1">
              <a:lnSpc>
                <a:spcPct val="120000"/>
              </a:lnSpc>
              <a:buNone/>
            </a:pPr>
            <a:r>
              <a:rPr lang="zh-CN" altLang="zh-CN" sz="2400" b="1" dirty="0">
                <a:solidFill>
                  <a:schemeClr val="tx1"/>
                </a:solidFill>
              </a:rPr>
              <a:t>LDDR=M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(MOV+ADD)+M</a:t>
            </a:r>
            <a:r>
              <a:rPr lang="zh-CN" altLang="zh-CN" sz="2400" b="1" baseline="-25000" dirty="0">
                <a:solidFill>
                  <a:schemeClr val="tx1"/>
                </a:solidFill>
              </a:rPr>
              <a:t>3</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LDA ,PC+1=M</a:t>
            </a:r>
            <a:r>
              <a:rPr lang="zh-CN" altLang="zh-CN" sz="2400" b="1" baseline="-25000" dirty="0">
                <a:solidFill>
                  <a:schemeClr val="tx1"/>
                </a:solidFill>
              </a:rPr>
              <a:t>1</a:t>
            </a:r>
            <a:r>
              <a:rPr lang="zh-CN" altLang="zh-CN" sz="2400" b="1" dirty="0">
                <a:solidFill>
                  <a:schemeClr val="tx1"/>
                </a:solidFill>
              </a:rPr>
              <a:t> ，LDR</a:t>
            </a:r>
            <a:r>
              <a:rPr lang="zh-CN" altLang="zh-CN" sz="2400" b="1" baseline="-25000" dirty="0">
                <a:solidFill>
                  <a:schemeClr val="tx1"/>
                </a:solidFill>
              </a:rPr>
              <a:t>2</a:t>
            </a:r>
            <a:r>
              <a:rPr lang="zh-CN" altLang="zh-CN" sz="2400" b="1" dirty="0">
                <a:solidFill>
                  <a:schemeClr val="tx1"/>
                </a:solidFill>
              </a:rPr>
              <a:t>=M</a:t>
            </a:r>
            <a:r>
              <a:rPr lang="zh-CN" altLang="zh-CN" sz="2400" b="1" baseline="-25000" dirty="0">
                <a:solidFill>
                  <a:schemeClr val="tx1"/>
                </a:solidFill>
              </a:rPr>
              <a:t>2</a:t>
            </a:r>
            <a:r>
              <a:rPr lang="zh-CN" altLang="zh-CN" sz="2400" b="1" dirty="0">
                <a:solidFill>
                  <a:schemeClr val="tx1"/>
                </a:solidFill>
              </a:rPr>
              <a:t>T</a:t>
            </a:r>
            <a:r>
              <a:rPr lang="zh-CN" altLang="zh-CN" sz="2400" b="1" baseline="-25000" dirty="0">
                <a:solidFill>
                  <a:schemeClr val="tx1"/>
                </a:solidFill>
              </a:rPr>
              <a:t>4</a:t>
            </a:r>
            <a:r>
              <a:rPr lang="zh-CN" altLang="zh-CN" sz="2400" b="1" dirty="0">
                <a:solidFill>
                  <a:schemeClr val="tx1"/>
                </a:solidFill>
              </a:rPr>
              <a:t>ADD</a:t>
            </a:r>
            <a:endParaRPr lang="zh-CN" altLang="zh-CN" sz="2400" b="1" dirty="0">
              <a:solidFill>
                <a:schemeClr val="tx1"/>
              </a:solidFill>
            </a:endParaRPr>
          </a:p>
        </p:txBody>
      </p:sp>
      <p:sp>
        <p:nvSpPr>
          <p:cNvPr id="77828" name="Rectangle 2"/>
          <p:cNvSpPr>
            <a:spLocks noGrp="1"/>
          </p:cNvSpPr>
          <p:nvPr>
            <p:ph type="title"/>
          </p:nvPr>
        </p:nvSpPr>
        <p:spPr>
          <a:xfrm>
            <a:off x="467995" y="44450"/>
            <a:ext cx="7543800" cy="594995"/>
          </a:xfrm>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graphicFrame>
        <p:nvGraphicFramePr>
          <p:cNvPr id="4" name="对象 3"/>
          <p:cNvGraphicFramePr/>
          <p:nvPr/>
        </p:nvGraphicFramePr>
        <p:xfrm>
          <a:off x="2555875" y="2493010"/>
          <a:ext cx="5900420" cy="4283075"/>
        </p:xfrm>
        <a:graphic>
          <a:graphicData uri="http://schemas.openxmlformats.org/presentationml/2006/ole">
            <mc:AlternateContent xmlns:mc="http://schemas.openxmlformats.org/markup-compatibility/2006">
              <mc:Choice xmlns:v="urn:schemas-microsoft-com:vml" Requires="v">
                <p:oleObj spid="_x0000_s5"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2555875" y="2493010"/>
                        <a:ext cx="5900420" cy="4283075"/>
                      </a:xfrm>
                      <a:prstGeom prst="rect">
                        <a:avLst/>
                      </a:prstGeom>
                    </p:spPr>
                  </p:pic>
                </p:oleObj>
              </mc:Fallback>
            </mc:AlternateContent>
          </a:graphicData>
        </a:graphic>
      </p:graphicFrame>
      <p:sp>
        <p:nvSpPr>
          <p:cNvPr id="10" name="矩形 9"/>
          <p:cNvSpPr/>
          <p:nvPr/>
        </p:nvSpPr>
        <p:spPr>
          <a:xfrm>
            <a:off x="6228080" y="5085080"/>
            <a:ext cx="660400" cy="21780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4962525" y="3310255"/>
            <a:ext cx="1087755" cy="238125"/>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3996055" y="5085080"/>
            <a:ext cx="719455" cy="238125"/>
          </a:xfrm>
          <a:prstGeom prst="rect">
            <a:avLst/>
          </a:prstGeom>
          <a:solidFill>
            <a:schemeClr val="tx2">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5078730" y="3548380"/>
            <a:ext cx="660400" cy="21780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a:xfrm>
            <a:off x="5078730" y="5085080"/>
            <a:ext cx="719455" cy="238125"/>
          </a:xfrm>
          <a:prstGeom prst="rect">
            <a:avLst/>
          </a:prstGeom>
          <a:solidFill>
            <a:schemeClr val="tx2">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灯片编号占位符 5"/>
          <p:cNvSpPr txBox="1">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000"/>
            </a:fld>
            <a:endParaRPr lang="en-US" altLang="zh-CN" sz="1000"/>
          </a:p>
        </p:txBody>
      </p:sp>
      <p:sp>
        <p:nvSpPr>
          <p:cNvPr id="77827" name="Rectangle 2"/>
          <p:cNvSpPr>
            <a:spLocks noGrp="1"/>
          </p:cNvSpPr>
          <p:nvPr>
            <p:ph idx="1"/>
          </p:nvPr>
        </p:nvSpPr>
        <p:spPr>
          <a:xfrm>
            <a:off x="35560" y="404495"/>
            <a:ext cx="8790940" cy="5222875"/>
          </a:xfrm>
        </p:spPr>
        <p:txBody>
          <a:bodyPr vert="horz" wrap="square" lIns="91440" tIns="45720" rIns="91440" bIns="45720" anchor="t"/>
          <a:p>
            <a:pPr eaLnBrk="1" hangingPunct="1">
              <a:lnSpc>
                <a:spcPct val="120000"/>
              </a:lnSpc>
              <a:buNone/>
            </a:pPr>
            <a:r>
              <a:rPr lang="zh-CN" altLang="zh-CN" sz="2400" b="1" dirty="0">
                <a:solidFill>
                  <a:srgbClr val="FF0000"/>
                </a:solidFill>
              </a:rPr>
              <a:t>[</a:t>
            </a:r>
            <a:r>
              <a:rPr lang="zh-CN" altLang="en-US" sz="2400" b="1" dirty="0">
                <a:solidFill>
                  <a:srgbClr val="FF0000"/>
                </a:solidFill>
              </a:rPr>
              <a:t>例</a:t>
            </a:r>
            <a:r>
              <a:rPr lang="en-US" altLang="zh-CN" sz="2400" b="1" dirty="0">
                <a:solidFill>
                  <a:srgbClr val="FF0000"/>
                </a:solidFill>
              </a:rPr>
              <a:t>5.</a:t>
            </a:r>
            <a:r>
              <a:rPr lang="zh-CN" altLang="zh-CN" sz="2400" b="1" dirty="0">
                <a:solidFill>
                  <a:srgbClr val="FF0000"/>
                </a:solidFill>
              </a:rPr>
              <a:t>3] </a:t>
            </a:r>
            <a:r>
              <a:rPr lang="zh-CN" altLang="en-US" sz="2400" b="1" dirty="0">
                <a:solidFill>
                  <a:srgbClr val="FF0000"/>
                </a:solidFill>
              </a:rPr>
              <a:t>解：</a:t>
            </a:r>
            <a:r>
              <a:rPr lang="zh-CN" altLang="zh-CN" sz="2400" b="1" dirty="0">
                <a:solidFill>
                  <a:schemeClr val="tx1"/>
                </a:solidFill>
              </a:rPr>
              <a:t>RD(I)=M</a:t>
            </a:r>
            <a:r>
              <a:rPr lang="zh-CN" altLang="zh-CN" sz="2400" b="1" baseline="-25000" dirty="0">
                <a:solidFill>
                  <a:schemeClr val="tx1"/>
                </a:solidFill>
              </a:rPr>
              <a:t>1</a:t>
            </a:r>
            <a:r>
              <a:rPr lang="zh-CN" altLang="zh-CN" sz="2400" b="1" dirty="0">
                <a:solidFill>
                  <a:schemeClr val="tx1"/>
                </a:solidFill>
              </a:rPr>
              <a:t> (</a:t>
            </a:r>
            <a:r>
              <a:rPr lang="zh-CN" altLang="en-US" sz="2400" b="1" dirty="0">
                <a:solidFill>
                  <a:schemeClr val="tx1"/>
                </a:solidFill>
              </a:rPr>
              <a:t>电位信号</a:t>
            </a:r>
            <a:r>
              <a:rPr lang="zh-CN" altLang="zh-CN" sz="2400" b="1" dirty="0">
                <a:solidFill>
                  <a:schemeClr val="tx1"/>
                </a:solidFill>
              </a:rPr>
              <a:t>) ,RD(D)=M</a:t>
            </a:r>
            <a:r>
              <a:rPr lang="zh-CN" altLang="zh-CN" sz="2400" b="1" baseline="-25000" dirty="0">
                <a:solidFill>
                  <a:schemeClr val="tx1"/>
                </a:solidFill>
              </a:rPr>
              <a:t>3</a:t>
            </a:r>
            <a:r>
              <a:rPr lang="zh-CN" altLang="zh-CN" sz="2400" b="1" dirty="0">
                <a:solidFill>
                  <a:schemeClr val="tx1"/>
                </a:solidFill>
              </a:rPr>
              <a:t>LAD (</a:t>
            </a:r>
            <a:r>
              <a:rPr lang="zh-CN" altLang="en-US" sz="2400" b="1" dirty="0">
                <a:solidFill>
                  <a:schemeClr val="tx1"/>
                </a:solidFill>
              </a:rPr>
              <a:t>电位信号</a:t>
            </a:r>
            <a:r>
              <a:rPr lang="zh-CN" altLang="zh-CN" sz="2400" b="1" dirty="0">
                <a:solidFill>
                  <a:schemeClr val="tx1"/>
                </a:solidFill>
              </a:rPr>
              <a:t>) ,</a:t>
            </a:r>
            <a:endParaRPr lang="zh-CN" altLang="zh-CN" sz="2400" b="1" dirty="0">
              <a:solidFill>
                <a:schemeClr val="tx1"/>
              </a:solidFill>
            </a:endParaRPr>
          </a:p>
          <a:p>
            <a:pPr eaLnBrk="1" hangingPunct="1">
              <a:lnSpc>
                <a:spcPct val="120000"/>
              </a:lnSpc>
              <a:buNone/>
            </a:pPr>
            <a:r>
              <a:rPr lang="zh-CN" altLang="zh-CN" sz="2400" b="1" dirty="0">
                <a:solidFill>
                  <a:schemeClr val="tx1"/>
                </a:solidFill>
              </a:rPr>
              <a:t>WE(D)=M</a:t>
            </a:r>
            <a:r>
              <a:rPr lang="zh-CN" altLang="zh-CN" sz="2400" b="1" baseline="-25000" dirty="0">
                <a:solidFill>
                  <a:schemeClr val="tx1"/>
                </a:solidFill>
              </a:rPr>
              <a:t>3</a:t>
            </a:r>
            <a:r>
              <a:rPr lang="zh-CN" altLang="zh-CN" sz="2400" b="1" dirty="0">
                <a:solidFill>
                  <a:schemeClr val="tx1"/>
                </a:solidFill>
              </a:rPr>
              <a:t>T</a:t>
            </a:r>
            <a:r>
              <a:rPr lang="zh-CN" altLang="zh-CN" sz="2400" b="1" baseline="-25000" dirty="0">
                <a:solidFill>
                  <a:schemeClr val="tx1"/>
                </a:solidFill>
              </a:rPr>
              <a:t>3</a:t>
            </a:r>
            <a:r>
              <a:rPr lang="zh-CN" altLang="zh-CN" sz="2400" b="1" dirty="0">
                <a:solidFill>
                  <a:schemeClr val="tx1"/>
                </a:solidFill>
              </a:rPr>
              <a:t> </a:t>
            </a:r>
            <a:r>
              <a:rPr lang="en-US" altLang="zh-CN" sz="2400" b="1" dirty="0">
                <a:solidFill>
                  <a:schemeClr val="tx1"/>
                </a:solidFill>
              </a:rPr>
              <a:t>STO</a:t>
            </a:r>
            <a:r>
              <a:rPr lang="zh-CN" altLang="zh-CN" sz="2400" b="1" dirty="0">
                <a:solidFill>
                  <a:schemeClr val="tx1"/>
                </a:solidFill>
              </a:rPr>
              <a:t>(</a:t>
            </a:r>
            <a:r>
              <a:rPr lang="zh-CN" altLang="en-US" sz="2400" b="1" dirty="0">
                <a:solidFill>
                  <a:schemeClr val="tx1"/>
                </a:solidFill>
              </a:rPr>
              <a:t>脉冲信号</a:t>
            </a:r>
            <a:r>
              <a:rPr lang="zh-CN" altLang="zh-CN" sz="2400" b="1" baseline="-25000" dirty="0">
                <a:solidFill>
                  <a:schemeClr val="tx1"/>
                </a:solidFill>
              </a:rPr>
              <a:t>) ,</a:t>
            </a:r>
            <a:r>
              <a:rPr lang="zh-CN" altLang="zh-CN" sz="2400" dirty="0">
                <a:solidFill>
                  <a:schemeClr val="tx1"/>
                </a:solidFill>
              </a:rPr>
              <a:t>LDPC=M</a:t>
            </a:r>
            <a:r>
              <a:rPr lang="zh-CN" altLang="zh-CN" sz="2400" baseline="-25000" dirty="0">
                <a:solidFill>
                  <a:schemeClr val="tx1"/>
                </a:solidFill>
              </a:rPr>
              <a:t>1</a:t>
            </a:r>
            <a:r>
              <a:rPr lang="zh-CN" altLang="zh-CN" sz="2400" dirty="0">
                <a:solidFill>
                  <a:schemeClr val="tx1"/>
                </a:solidFill>
              </a:rPr>
              <a:t>T</a:t>
            </a:r>
            <a:r>
              <a:rPr lang="zh-CN" altLang="zh-CN" sz="2400" baseline="-25000" dirty="0">
                <a:solidFill>
                  <a:schemeClr val="tx1"/>
                </a:solidFill>
              </a:rPr>
              <a:t>4</a:t>
            </a:r>
            <a:r>
              <a:rPr lang="zh-CN" altLang="zh-CN" sz="2400" dirty="0">
                <a:solidFill>
                  <a:schemeClr val="tx1"/>
                </a:solidFill>
              </a:rPr>
              <a:t>+M</a:t>
            </a:r>
            <a:r>
              <a:rPr lang="zh-CN" altLang="zh-CN" sz="2400" baseline="-25000" dirty="0">
                <a:solidFill>
                  <a:schemeClr val="tx1"/>
                </a:solidFill>
              </a:rPr>
              <a:t>2</a:t>
            </a:r>
            <a:r>
              <a:rPr lang="zh-CN" altLang="zh-CN" sz="2400" dirty="0">
                <a:solidFill>
                  <a:schemeClr val="tx1"/>
                </a:solidFill>
              </a:rPr>
              <a:t>T</a:t>
            </a:r>
            <a:r>
              <a:rPr lang="zh-CN" altLang="zh-CN" sz="2400" baseline="-25000" dirty="0">
                <a:solidFill>
                  <a:schemeClr val="tx1"/>
                </a:solidFill>
              </a:rPr>
              <a:t>4</a:t>
            </a:r>
            <a:r>
              <a:rPr lang="zh-CN" altLang="zh-CN" sz="2400" dirty="0">
                <a:solidFill>
                  <a:schemeClr val="tx1"/>
                </a:solidFill>
              </a:rPr>
              <a:t>JMP </a:t>
            </a:r>
            <a:endParaRPr lang="zh-CN" altLang="zh-CN" sz="2400" dirty="0">
              <a:solidFill>
                <a:schemeClr val="tx1"/>
              </a:solidFill>
            </a:endParaRPr>
          </a:p>
          <a:p>
            <a:pPr eaLnBrk="1" hangingPunct="1">
              <a:lnSpc>
                <a:spcPct val="120000"/>
              </a:lnSpc>
              <a:buNone/>
            </a:pPr>
            <a:r>
              <a:rPr lang="zh-CN" altLang="zh-CN" sz="2400" dirty="0">
                <a:solidFill>
                  <a:schemeClr val="tx1"/>
                </a:solidFill>
              </a:rPr>
              <a:t>LDIR=M</a:t>
            </a:r>
            <a:r>
              <a:rPr lang="zh-CN" altLang="zh-CN" sz="2400" baseline="-25000" dirty="0">
                <a:solidFill>
                  <a:schemeClr val="tx1"/>
                </a:solidFill>
              </a:rPr>
              <a:t>1</a:t>
            </a:r>
            <a:r>
              <a:rPr lang="zh-CN" altLang="zh-CN" sz="2400" dirty="0">
                <a:solidFill>
                  <a:schemeClr val="tx1"/>
                </a:solidFill>
              </a:rPr>
              <a:t>T</a:t>
            </a:r>
            <a:r>
              <a:rPr lang="en-US" altLang="zh-CN" sz="2400" baseline="-25000" dirty="0">
                <a:solidFill>
                  <a:schemeClr val="tx1"/>
                </a:solidFill>
              </a:rPr>
              <a:t>3</a:t>
            </a:r>
            <a:r>
              <a:rPr lang="zh-CN" altLang="zh-CN" sz="2400" dirty="0">
                <a:solidFill>
                  <a:schemeClr val="tx1"/>
                </a:solidFill>
              </a:rPr>
              <a:t> , LDAR=M</a:t>
            </a:r>
            <a:r>
              <a:rPr lang="zh-CN" altLang="zh-CN" sz="2400" baseline="-25000" dirty="0">
                <a:solidFill>
                  <a:schemeClr val="tx1"/>
                </a:solidFill>
              </a:rPr>
              <a:t>2</a:t>
            </a:r>
            <a:r>
              <a:rPr lang="zh-CN" altLang="zh-CN" sz="2400" dirty="0">
                <a:solidFill>
                  <a:schemeClr val="tx1"/>
                </a:solidFill>
              </a:rPr>
              <a:t>T</a:t>
            </a:r>
            <a:r>
              <a:rPr lang="zh-CN" altLang="zh-CN" sz="2400" baseline="-25000" dirty="0">
                <a:solidFill>
                  <a:schemeClr val="tx1"/>
                </a:solidFill>
              </a:rPr>
              <a:t>4</a:t>
            </a:r>
            <a:r>
              <a:rPr lang="zh-CN" altLang="zh-CN" sz="2400" dirty="0">
                <a:solidFill>
                  <a:schemeClr val="tx1"/>
                </a:solidFill>
              </a:rPr>
              <a:t>(LAD+STO) </a:t>
            </a:r>
            <a:endParaRPr lang="zh-CN" altLang="zh-CN" sz="2400" dirty="0">
              <a:solidFill>
                <a:schemeClr val="tx1"/>
              </a:solidFill>
            </a:endParaRPr>
          </a:p>
          <a:p>
            <a:pPr eaLnBrk="1" hangingPunct="1">
              <a:lnSpc>
                <a:spcPct val="120000"/>
              </a:lnSpc>
              <a:buNone/>
            </a:pPr>
            <a:r>
              <a:rPr lang="zh-CN" altLang="zh-CN" sz="2400" b="1" dirty="0">
                <a:solidFill>
                  <a:srgbClr val="FF00FF"/>
                </a:solidFill>
              </a:rPr>
              <a:t>LDDR=M</a:t>
            </a:r>
            <a:r>
              <a:rPr lang="zh-CN" altLang="zh-CN" sz="2400" b="1" baseline="-25000" dirty="0">
                <a:solidFill>
                  <a:srgbClr val="FF00FF"/>
                </a:solidFill>
              </a:rPr>
              <a:t>2</a:t>
            </a:r>
            <a:r>
              <a:rPr lang="zh-CN" altLang="zh-CN" sz="2400" b="1" dirty="0">
                <a:solidFill>
                  <a:srgbClr val="FF00FF"/>
                </a:solidFill>
              </a:rPr>
              <a:t>T</a:t>
            </a:r>
            <a:r>
              <a:rPr lang="zh-CN" altLang="zh-CN" sz="2400" b="1" baseline="-25000" dirty="0">
                <a:solidFill>
                  <a:srgbClr val="FF00FF"/>
                </a:solidFill>
              </a:rPr>
              <a:t>3</a:t>
            </a:r>
            <a:r>
              <a:rPr lang="zh-CN" altLang="zh-CN" sz="2400" b="1" dirty="0">
                <a:solidFill>
                  <a:srgbClr val="FF00FF"/>
                </a:solidFill>
              </a:rPr>
              <a:t>(MOV+ADD)+M</a:t>
            </a:r>
            <a:r>
              <a:rPr lang="zh-CN" altLang="zh-CN" sz="2400" b="1" baseline="-25000" dirty="0">
                <a:solidFill>
                  <a:srgbClr val="FF00FF"/>
                </a:solidFill>
              </a:rPr>
              <a:t>3</a:t>
            </a:r>
            <a:r>
              <a:rPr lang="zh-CN" altLang="zh-CN" sz="2400" b="1" dirty="0">
                <a:solidFill>
                  <a:srgbClr val="FF00FF"/>
                </a:solidFill>
              </a:rPr>
              <a:t>T</a:t>
            </a:r>
            <a:r>
              <a:rPr lang="zh-CN" altLang="zh-CN" sz="2400" b="1" baseline="-25000" dirty="0">
                <a:solidFill>
                  <a:srgbClr val="FF00FF"/>
                </a:solidFill>
              </a:rPr>
              <a:t>3</a:t>
            </a:r>
            <a:r>
              <a:rPr lang="zh-CN" altLang="zh-CN" sz="2400" b="1" dirty="0">
                <a:solidFill>
                  <a:srgbClr val="FF00FF"/>
                </a:solidFill>
              </a:rPr>
              <a:t>LDA </a:t>
            </a:r>
            <a:r>
              <a:rPr lang="zh-CN" altLang="zh-CN" sz="2400" b="1" dirty="0">
                <a:solidFill>
                  <a:schemeClr val="tx1"/>
                </a:solidFill>
              </a:rPr>
              <a:t>,</a:t>
            </a:r>
            <a:r>
              <a:rPr lang="zh-CN" altLang="zh-CN" sz="2400" b="1" dirty="0">
                <a:solidFill>
                  <a:srgbClr val="F8913F"/>
                </a:solidFill>
              </a:rPr>
              <a:t>PC+1=M</a:t>
            </a:r>
            <a:r>
              <a:rPr lang="zh-CN" altLang="zh-CN" sz="2400" b="1" baseline="-25000" dirty="0">
                <a:solidFill>
                  <a:srgbClr val="F8913F"/>
                </a:solidFill>
              </a:rPr>
              <a:t>1</a:t>
            </a:r>
            <a:r>
              <a:rPr lang="zh-CN" altLang="zh-CN" sz="2400" dirty="0">
                <a:solidFill>
                  <a:srgbClr val="FFC000"/>
                </a:solidFill>
                <a:sym typeface="+mn-ea"/>
              </a:rPr>
              <a:t>T</a:t>
            </a:r>
            <a:r>
              <a:rPr lang="en-US" altLang="zh-CN" sz="2400" baseline="-25000" dirty="0">
                <a:solidFill>
                  <a:srgbClr val="FFC000"/>
                </a:solidFill>
                <a:sym typeface="+mn-ea"/>
              </a:rPr>
              <a:t>4</a:t>
            </a:r>
            <a:r>
              <a:rPr lang="zh-CN" altLang="zh-CN" sz="2400" b="1" dirty="0">
                <a:solidFill>
                  <a:srgbClr val="F8913F"/>
                </a:solidFill>
              </a:rPr>
              <a:t> </a:t>
            </a:r>
            <a:r>
              <a:rPr lang="zh-CN" altLang="zh-CN" sz="2400" b="1" dirty="0">
                <a:solidFill>
                  <a:schemeClr val="tx1"/>
                </a:solidFill>
              </a:rPr>
              <a:t>，</a:t>
            </a:r>
            <a:r>
              <a:rPr lang="zh-CN" altLang="zh-CN" sz="2400" b="1" dirty="0">
                <a:solidFill>
                  <a:srgbClr val="B026F4"/>
                </a:solidFill>
              </a:rPr>
              <a:t>LDR</a:t>
            </a:r>
            <a:r>
              <a:rPr lang="zh-CN" altLang="zh-CN" sz="2400" b="1" baseline="-25000" dirty="0">
                <a:solidFill>
                  <a:srgbClr val="B026F4"/>
                </a:solidFill>
              </a:rPr>
              <a:t>2</a:t>
            </a:r>
            <a:r>
              <a:rPr lang="zh-CN" altLang="zh-CN" sz="2400" b="1" dirty="0">
                <a:solidFill>
                  <a:srgbClr val="B026F4"/>
                </a:solidFill>
              </a:rPr>
              <a:t>=M</a:t>
            </a:r>
            <a:r>
              <a:rPr lang="zh-CN" altLang="zh-CN" sz="2400" b="1" baseline="-25000" dirty="0">
                <a:solidFill>
                  <a:srgbClr val="B026F4"/>
                </a:solidFill>
              </a:rPr>
              <a:t>2</a:t>
            </a:r>
            <a:r>
              <a:rPr lang="zh-CN" altLang="zh-CN" sz="2400" b="1" dirty="0">
                <a:solidFill>
                  <a:srgbClr val="B026F4"/>
                </a:solidFill>
              </a:rPr>
              <a:t>T</a:t>
            </a:r>
            <a:r>
              <a:rPr lang="zh-CN" altLang="zh-CN" sz="2400" b="1" baseline="-25000" dirty="0">
                <a:solidFill>
                  <a:srgbClr val="B026F4"/>
                </a:solidFill>
              </a:rPr>
              <a:t>4</a:t>
            </a:r>
            <a:r>
              <a:rPr lang="zh-CN" altLang="zh-CN" sz="2400" b="1" dirty="0">
                <a:solidFill>
                  <a:srgbClr val="B026F4"/>
                </a:solidFill>
              </a:rPr>
              <a:t>ADD</a:t>
            </a:r>
            <a:endParaRPr lang="zh-CN" altLang="zh-CN" sz="2400" b="1" dirty="0">
              <a:solidFill>
                <a:srgbClr val="B026F4"/>
              </a:solidFill>
            </a:endParaRPr>
          </a:p>
        </p:txBody>
      </p:sp>
      <p:sp>
        <p:nvSpPr>
          <p:cNvPr id="77828" name="Rectangle 2"/>
          <p:cNvSpPr>
            <a:spLocks noGrp="1"/>
          </p:cNvSpPr>
          <p:nvPr>
            <p:ph type="title"/>
          </p:nvPr>
        </p:nvSpPr>
        <p:spPr>
          <a:xfrm>
            <a:off x="467360" y="-27305"/>
            <a:ext cx="7543800" cy="594995"/>
          </a:xfrm>
        </p:spPr>
        <p:txBody>
          <a:bodyPr vert="horz" wrap="square" lIns="91440" tIns="45720" rIns="91440" bIns="45720" anchor="b"/>
          <a:p>
            <a:pPr eaLnBrk="1" hangingPunct="1"/>
            <a:r>
              <a:rPr lang="en-US" altLang="zh-CN">
                <a:solidFill>
                  <a:srgbClr val="FF0000"/>
                </a:solidFill>
              </a:rPr>
              <a:t>5.5 </a:t>
            </a:r>
            <a:r>
              <a:rPr lang="zh-CN" altLang="en-US" dirty="0">
                <a:solidFill>
                  <a:srgbClr val="FF0000"/>
                </a:solidFill>
              </a:rPr>
              <a:t>硬连线控制器</a:t>
            </a:r>
            <a:endParaRPr lang="zh-CN" altLang="en-US" dirty="0">
              <a:solidFill>
                <a:srgbClr val="FF0000"/>
              </a:solidFill>
            </a:endParaRPr>
          </a:p>
        </p:txBody>
      </p:sp>
      <p:graphicFrame>
        <p:nvGraphicFramePr>
          <p:cNvPr id="4" name="对象 3"/>
          <p:cNvGraphicFramePr/>
          <p:nvPr/>
        </p:nvGraphicFramePr>
        <p:xfrm>
          <a:off x="2555875" y="2493010"/>
          <a:ext cx="5900420" cy="4283075"/>
        </p:xfrm>
        <a:graphic>
          <a:graphicData uri="http://schemas.openxmlformats.org/presentationml/2006/ole">
            <mc:AlternateContent xmlns:mc="http://schemas.openxmlformats.org/markup-compatibility/2006">
              <mc:Choice xmlns:v="urn:schemas-microsoft-com:vml" Requires="v">
                <p:oleObj spid="_x0000_s5" name="" r:id="rId1" imgW="10153650" imgH="6737350" progId="Paint.Picture">
                  <p:embed/>
                </p:oleObj>
              </mc:Choice>
              <mc:Fallback>
                <p:oleObj name="" r:id="rId1" imgW="10153650" imgH="6737350" progId="Paint.Picture">
                  <p:embed/>
                  <p:pic>
                    <p:nvPicPr>
                      <p:cNvPr id="0" name="图片 2"/>
                      <p:cNvPicPr/>
                      <p:nvPr/>
                    </p:nvPicPr>
                    <p:blipFill>
                      <a:blip r:embed="rId2"/>
                      <a:stretch>
                        <a:fillRect/>
                      </a:stretch>
                    </p:blipFill>
                    <p:spPr>
                      <a:xfrm>
                        <a:off x="2555875" y="2493010"/>
                        <a:ext cx="5900420" cy="4283075"/>
                      </a:xfrm>
                      <a:prstGeom prst="rect">
                        <a:avLst/>
                      </a:prstGeom>
                    </p:spPr>
                  </p:pic>
                </p:oleObj>
              </mc:Fallback>
            </mc:AlternateContent>
          </a:graphicData>
        </a:graphic>
      </p:graphicFrame>
      <p:sp>
        <p:nvSpPr>
          <p:cNvPr id="10" name="矩形 9"/>
          <p:cNvSpPr/>
          <p:nvPr/>
        </p:nvSpPr>
        <p:spPr>
          <a:xfrm>
            <a:off x="3741420" y="5949315"/>
            <a:ext cx="1149985" cy="170180"/>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矩形 1"/>
          <p:cNvSpPr/>
          <p:nvPr/>
        </p:nvSpPr>
        <p:spPr>
          <a:xfrm>
            <a:off x="5003800" y="3500755"/>
            <a:ext cx="1087755" cy="238125"/>
          </a:xfrm>
          <a:prstGeom prst="rect">
            <a:avLst/>
          </a:prstGeom>
          <a:solidFill>
            <a:schemeClr val="accent1">
              <a:lumMod val="60000"/>
              <a:lumOff val="40000"/>
              <a:alpha val="20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7308215" y="5229225"/>
            <a:ext cx="719455" cy="238125"/>
          </a:xfrm>
          <a:prstGeom prst="rect">
            <a:avLst/>
          </a:prstGeom>
          <a:solidFill>
            <a:schemeClr val="tx2">
              <a:lumMod val="60000"/>
              <a:lumOff val="40000"/>
              <a:alpha val="31000"/>
            </a:scheme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2987675" y="4940935"/>
            <a:ext cx="753745" cy="21907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矩形 6"/>
          <p:cNvSpPr/>
          <p:nvPr/>
        </p:nvSpPr>
        <p:spPr>
          <a:xfrm>
            <a:off x="7235825" y="4956175"/>
            <a:ext cx="1185545" cy="219075"/>
          </a:xfrm>
          <a:prstGeom prst="rect">
            <a:avLst/>
          </a:prstGeom>
          <a:solidFill>
            <a:srgbClr val="FF00FF">
              <a:alpha val="31000"/>
            </a:srgbClr>
          </a:solidFill>
          <a:ln w="12700" cap="sq" cmpd="sng" algn="ctr">
            <a:solidFill>
              <a:schemeClr val="tx1"/>
            </a:solidFill>
            <a:prstDash val="solid"/>
            <a:round/>
            <a:headEnd type="none" w="sm" len="sm"/>
            <a:tailEnd type="none" w="sm" len="sm"/>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457200" y="122238"/>
            <a:ext cx="7543800" cy="855662"/>
          </a:xfrm>
        </p:spPr>
        <p:txBody>
          <a:bodyPr anchor="t" anchorCtr="0"/>
          <a:p>
            <a:pPr algn="ctr"/>
            <a:r>
              <a:rPr lang="zh-CN" altLang="en-US">
                <a:latin typeface="黑体" panose="02010609060101010101" charset="-122"/>
                <a:ea typeface="黑体" panose="02010609060101010101" charset="-122"/>
                <a:cs typeface="+mj-cs"/>
              </a:rPr>
              <a:t>作业</a:t>
            </a:r>
            <a:endParaRPr lang="zh-CN" altLang="en-US">
              <a:latin typeface="黑体" panose="02010609060101010101" charset="-122"/>
              <a:ea typeface="黑体" panose="02010609060101010101" charset="-122"/>
              <a:cs typeface="+mj-cs"/>
            </a:endParaRPr>
          </a:p>
        </p:txBody>
      </p:sp>
      <p:sp>
        <p:nvSpPr>
          <p:cNvPr id="45058" name="内容占位符 2"/>
          <p:cNvSpPr>
            <a:spLocks noGrp="1"/>
          </p:cNvSpPr>
          <p:nvPr>
            <p:ph idx="1"/>
          </p:nvPr>
        </p:nvSpPr>
        <p:spPr>
          <a:xfrm>
            <a:off x="307975" y="977900"/>
            <a:ext cx="8556625" cy="5676265"/>
          </a:xfrm>
        </p:spPr>
        <p:txBody>
          <a:bodyPr anchor="t" anchorCtr="0"/>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1</a:t>
            </a:r>
            <a:r>
              <a:rPr lang="zh-CN" altLang="en-US" sz="2800">
                <a:solidFill>
                  <a:srgbClr val="FF00FF"/>
                </a:solidFill>
                <a:latin typeface="黑体" panose="02010609060101010101" charset="-122"/>
                <a:ea typeface="黑体" panose="02010609060101010101" charset="-122"/>
                <a:cs typeface="+mn-cs"/>
              </a:rPr>
              <a:t>、</a:t>
            </a:r>
            <a:r>
              <a:rPr lang="zh-CN" sz="2800">
                <a:solidFill>
                  <a:srgbClr val="FF0000"/>
                </a:solidFill>
                <a:latin typeface="黑体" panose="02010609060101010101" charset="-122"/>
                <a:ea typeface="黑体" panose="02010609060101010101" charset="-122"/>
                <a:cs typeface="+mn-cs"/>
              </a:rPr>
              <a:t>总结本小节内容</a:t>
            </a:r>
            <a:endParaRPr lang="en-US" altLang="zh-CN" sz="2800">
              <a:solidFill>
                <a:srgbClr val="FF0000"/>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FF00FF"/>
                </a:solidFill>
                <a:latin typeface="黑体" panose="02010609060101010101" charset="-122"/>
                <a:ea typeface="黑体" panose="02010609060101010101" charset="-122"/>
                <a:cs typeface="+mn-cs"/>
              </a:rPr>
              <a:t>2</a:t>
            </a:r>
            <a:r>
              <a:rPr lang="zh-CN" altLang="en-US" sz="2800">
                <a:solidFill>
                  <a:srgbClr val="FF00FF"/>
                </a:solidFill>
                <a:latin typeface="黑体" panose="02010609060101010101" charset="-122"/>
                <a:ea typeface="黑体" panose="02010609060101010101" charset="-122"/>
                <a:cs typeface="+mn-cs"/>
              </a:rPr>
              <a:t>、</a:t>
            </a:r>
            <a:r>
              <a:rPr lang="zh-CN" altLang="en-US" sz="2800">
                <a:solidFill>
                  <a:srgbClr val="FF0000"/>
                </a:solidFill>
                <a:latin typeface="黑体" panose="02010609060101010101" charset="-122"/>
                <a:ea typeface="黑体" panose="02010609060101010101" charset="-122"/>
                <a:cs typeface="+mn-cs"/>
              </a:rPr>
              <a:t>习题</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5.6</a:t>
            </a:r>
            <a:r>
              <a:rPr sz="2800">
                <a:solidFill>
                  <a:srgbClr val="0000FF"/>
                </a:solidFill>
                <a:latin typeface="黑体" panose="02010609060101010101" charset="-122"/>
                <a:ea typeface="黑体" panose="02010609060101010101" charset="-122"/>
                <a:cs typeface="+mn-cs"/>
              </a:rPr>
              <a:t>硬连线控制器</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2BCB23"/>
                </a:solidFill>
                <a:latin typeface="黑体" panose="02010609060101010101" charset="-122"/>
                <a:ea typeface="黑体" panose="02010609060101010101" charset="-122"/>
                <a:cs typeface="+mn-cs"/>
              </a:rPr>
              <a:t>（</a:t>
            </a:r>
            <a:r>
              <a:rPr lang="en-US" altLang="zh-CN" sz="2800">
                <a:solidFill>
                  <a:srgbClr val="2BCB23"/>
                </a:solidFill>
                <a:latin typeface="黑体" panose="02010609060101010101" charset="-122"/>
                <a:ea typeface="黑体" panose="02010609060101010101" charset="-122"/>
                <a:cs typeface="+mn-cs"/>
              </a:rPr>
              <a:t>2</a:t>
            </a:r>
            <a:r>
              <a:rPr lang="zh-CN" altLang="en-US" sz="2800">
                <a:solidFill>
                  <a:srgbClr val="2BCB23"/>
                </a:solidFill>
                <a:latin typeface="黑体" panose="02010609060101010101" charset="-122"/>
                <a:ea typeface="黑体" panose="02010609060101010101" charset="-122"/>
                <a:cs typeface="+mn-cs"/>
              </a:rPr>
              <a:t>选择）</a:t>
            </a:r>
            <a:endParaRPr lang="en-US" altLang="zh-CN" sz="2800">
              <a:solidFill>
                <a:srgbClr val="2BCB23"/>
              </a:solidFill>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 </a:t>
            </a:r>
            <a:r>
              <a:rPr lang="en-US" altLang="zh-CN" sz="2800">
                <a:solidFill>
                  <a:srgbClr val="0000FF"/>
                </a:solidFill>
                <a:latin typeface="黑体" panose="02010609060101010101" charset="-122"/>
                <a:ea typeface="黑体" panose="02010609060101010101" charset="-122"/>
                <a:cs typeface="+mn-cs"/>
              </a:rPr>
              <a:t>       </a:t>
            </a:r>
            <a:r>
              <a:rPr lang="zh-CN" altLang="en-US" sz="2800">
                <a:solidFill>
                  <a:srgbClr val="0000FF"/>
                </a:solidFill>
                <a:latin typeface="黑体" panose="02010609060101010101" charset="-122"/>
                <a:ea typeface="黑体" panose="02010609060101010101" charset="-122"/>
                <a:cs typeface="+mn-cs"/>
              </a:rPr>
              <a:t>（</a:t>
            </a:r>
            <a:r>
              <a:rPr lang="en-US" altLang="zh-CN" sz="2800">
                <a:solidFill>
                  <a:srgbClr val="0000FF"/>
                </a:solidFill>
                <a:latin typeface="黑体" panose="02010609060101010101" charset="-122"/>
                <a:ea typeface="黑体" panose="02010609060101010101" charset="-122"/>
                <a:cs typeface="+mn-cs"/>
              </a:rPr>
              <a:t>word</a:t>
            </a:r>
            <a:r>
              <a:rPr lang="zh-CN" altLang="en-US" sz="2800">
                <a:solidFill>
                  <a:srgbClr val="0000FF"/>
                </a:solidFill>
                <a:latin typeface="黑体" panose="02010609060101010101" charset="-122"/>
                <a:ea typeface="黑体" panose="02010609060101010101" charset="-122"/>
                <a:cs typeface="+mn-cs"/>
              </a:rPr>
              <a:t>文档）</a:t>
            </a:r>
            <a:endParaRPr lang="en-US" altLang="zh-CN"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en-US" altLang="zh-CN" sz="2800">
                <a:latin typeface="黑体" panose="02010609060101010101" charset="-122"/>
                <a:ea typeface="黑体" panose="02010609060101010101" charset="-122"/>
                <a:cs typeface="+mn-cs"/>
              </a:rPr>
              <a:t>  </a:t>
            </a:r>
            <a:r>
              <a:rPr lang="zh-CN" altLang="en-US" sz="2800">
                <a:latin typeface="黑体" panose="02010609060101010101" charset="-122"/>
                <a:ea typeface="黑体" panose="02010609060101010101" charset="-122"/>
                <a:cs typeface="+mn-cs"/>
              </a:rPr>
              <a:t>（布置作业后的</a:t>
            </a:r>
            <a:r>
              <a:rPr lang="en-US" altLang="zh-CN" sz="2800">
                <a:latin typeface="黑体" panose="02010609060101010101" charset="-122"/>
                <a:ea typeface="黑体" panose="02010609060101010101" charset="-122"/>
                <a:cs typeface="+mn-cs"/>
              </a:rPr>
              <a:t>48</a:t>
            </a:r>
            <a:r>
              <a:rPr lang="zh-CN" altLang="en-US" sz="2800">
                <a:latin typeface="黑体" panose="02010609060101010101" charset="-122"/>
                <a:ea typeface="黑体" panose="02010609060101010101" charset="-122"/>
                <a:cs typeface="+mn-cs"/>
              </a:rPr>
              <a:t>小时内交作业）</a:t>
            </a:r>
            <a:endParaRPr lang="zh-CN" altLang="en-US" sz="2800">
              <a:latin typeface="黑体" panose="02010609060101010101" charset="-122"/>
              <a:ea typeface="黑体" panose="02010609060101010101" charset="-122"/>
              <a:cs typeface="+mn-cs"/>
            </a:endParaRPr>
          </a:p>
          <a:p>
            <a:pPr marL="0" indent="0">
              <a:lnSpc>
                <a:spcPct val="110000"/>
              </a:lnSpc>
              <a:buSzPct val="70000"/>
              <a:buFont typeface="Wingdings" panose="05000000000000000000" pitchFamily="2" charset="2"/>
              <a:buNone/>
            </a:pPr>
            <a:r>
              <a:rPr lang="zh-CN" altLang="en-US" sz="2800">
                <a:latin typeface="黑体" panose="02010609060101010101" charset="-122"/>
                <a:ea typeface="黑体" panose="02010609060101010101" charset="-122"/>
                <a:cs typeface="+mn-cs"/>
              </a:rPr>
              <a:t>  （答案写在本子上，拍照后由学委汇总</a:t>
            </a:r>
            <a:r>
              <a:rPr lang="zh-CN" sz="2800">
                <a:latin typeface="黑体" panose="02010609060101010101" charset="-122"/>
                <a:ea typeface="黑体" panose="02010609060101010101" charset="-122"/>
                <a:cs typeface="+mn-cs"/>
              </a:rPr>
              <a:t>发老师</a:t>
            </a:r>
            <a:r>
              <a:rPr lang="en-US" altLang="zh-CN" sz="2800">
                <a:latin typeface="黑体" panose="02010609060101010101" charset="-122"/>
                <a:ea typeface="黑体" panose="02010609060101010101" charset="-122"/>
                <a:cs typeface="+mn-cs"/>
              </a:rPr>
              <a:t>qq</a:t>
            </a:r>
            <a:r>
              <a:rPr lang="zh-CN" altLang="en-US" sz="2800">
                <a:latin typeface="黑体" panose="02010609060101010101" charset="-122"/>
                <a:ea typeface="黑体" panose="02010609060101010101" charset="-122"/>
                <a:cs typeface="+mn-cs"/>
              </a:rPr>
              <a:t>）</a:t>
            </a:r>
            <a:endParaRPr lang="zh-CN" altLang="en-US" sz="2800">
              <a:latin typeface="黑体" panose="02010609060101010101" charset="-122"/>
              <a:ea typeface="黑体" panose="02010609060101010101" charset="-122"/>
              <a:cs typeface="+mn-cs"/>
            </a:endParaRPr>
          </a:p>
        </p:txBody>
      </p:sp>
      <p:sp>
        <p:nvSpPr>
          <p:cNvPr id="4" name="文本框 3"/>
          <p:cNvSpPr txBox="1"/>
          <p:nvPr/>
        </p:nvSpPr>
        <p:spPr>
          <a:xfrm>
            <a:off x="323215" y="1628775"/>
            <a:ext cx="2800985" cy="368935"/>
          </a:xfrm>
          <a:prstGeom prst="rect">
            <a:avLst/>
          </a:prstGeom>
          <a:solidFill>
            <a:schemeClr val="accent1">
              <a:lumMod val="60000"/>
              <a:lumOff val="40000"/>
            </a:schemeClr>
          </a:solidFill>
        </p:spPr>
        <p:txBody>
          <a:bodyPr wrap="square" lIns="36195" tIns="0" rIns="0" bIns="0" rtlCol="0" anchor="t" anchorCtr="1">
            <a:spAutoFit/>
          </a:bodyPr>
          <a:p>
            <a:pPr algn="l" eaLnBrk="1" hangingPunct="1">
              <a:buSzPct val="70000"/>
              <a:buFont typeface="Wingdings" panose="05000000000000000000" pitchFamily="2" charset="2"/>
              <a:buNone/>
            </a:pPr>
            <a:r>
              <a:rPr lang="zh-CN" sz="2400" dirty="0">
                <a:latin typeface="黑体" panose="02010609060101010101" charset="-122"/>
                <a:ea typeface="黑体" panose="02010609060101010101" charset="-122"/>
                <a:sym typeface="+mn-ea"/>
              </a:rPr>
              <a:t>仅做简单了解</a:t>
            </a:r>
            <a:endParaRPr lang="zh-CN" sz="2400" dirty="0">
              <a:latin typeface="黑体" panose="02010609060101010101" charset="-122"/>
              <a:ea typeface="黑体" panose="02010609060101010101" charset="-122"/>
              <a:sym typeface="+mn-ea"/>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5706,&quot;width&quot;:10300}"/>
</p:tagLst>
</file>

<file path=ppt/tags/tag10.xml><?xml version="1.0" encoding="utf-8"?>
<p:tagLst xmlns:p="http://schemas.openxmlformats.org/presentationml/2006/main">
  <p:tag name="TABLE_ENDDRAG_ORIGIN_RECT" val="698*44"/>
  <p:tag name="TABLE_ENDDRAG_RECT" val="12*355*698*44"/>
</p:tagLst>
</file>

<file path=ppt/tags/tag11.xml><?xml version="1.0" encoding="utf-8"?>
<p:tagLst xmlns:p="http://schemas.openxmlformats.org/presentationml/2006/main">
  <p:tag name="TABLE_ENDDRAG_ORIGIN_RECT" val="698*44"/>
  <p:tag name="TABLE_ENDDRAG_RECT" val="12*355*698*44"/>
</p:tagLst>
</file>

<file path=ppt/tags/tag12.xml><?xml version="1.0" encoding="utf-8"?>
<p:tagLst xmlns:p="http://schemas.openxmlformats.org/presentationml/2006/main">
  <p:tag name="TABLE_ENDDRAG_ORIGIN_RECT" val="698*44"/>
  <p:tag name="TABLE_ENDDRAG_RECT" val="12*355*698*44"/>
</p:tagLst>
</file>

<file path=ppt/tags/tag13.xml><?xml version="1.0" encoding="utf-8"?>
<p:tagLst xmlns:p="http://schemas.openxmlformats.org/presentationml/2006/main">
  <p:tag name="TABLE_ENDDRAG_ORIGIN_RECT" val="698*44"/>
  <p:tag name="TABLE_ENDDRAG_RECT" val="12*355*698*44"/>
</p:tagLst>
</file>

<file path=ppt/tags/tag14.xml><?xml version="1.0" encoding="utf-8"?>
<p:tagLst xmlns:p="http://schemas.openxmlformats.org/presentationml/2006/main">
  <p:tag name="TABLE_ENDDRAG_ORIGIN_RECT" val="417*36"/>
  <p:tag name="TABLE_ENDDRAG_RECT" val="36*304*417*36"/>
</p:tagLst>
</file>

<file path=ppt/tags/tag15.xml><?xml version="1.0" encoding="utf-8"?>
<p:tagLst xmlns:p="http://schemas.openxmlformats.org/presentationml/2006/main">
  <p:tag name="TABLE_ENDDRAG_ORIGIN_RECT" val="417*36"/>
  <p:tag name="TABLE_ENDDRAG_RECT" val="36*304*417*36"/>
</p:tagLst>
</file>

<file path=ppt/tags/tag16.xml><?xml version="1.0" encoding="utf-8"?>
<p:tagLst xmlns:p="http://schemas.openxmlformats.org/presentationml/2006/main">
  <p:tag name="TABLE_ENDDRAG_ORIGIN_RECT" val="417*36"/>
  <p:tag name="TABLE_ENDDRAG_RECT" val="36*304*417*36"/>
</p:tagLst>
</file>

<file path=ppt/tags/tag17.xml><?xml version="1.0" encoding="utf-8"?>
<p:tagLst xmlns:p="http://schemas.openxmlformats.org/presentationml/2006/main">
  <p:tag name="TABLE_ENDDRAG_ORIGIN_RECT" val="417*36"/>
  <p:tag name="TABLE_ENDDRAG_RECT" val="36*304*417*36"/>
</p:tagLst>
</file>

<file path=ppt/tags/tag18.xml><?xml version="1.0" encoding="utf-8"?>
<p:tagLst xmlns:p="http://schemas.openxmlformats.org/presentationml/2006/main">
  <p:tag name="KSO_WM_UNIT_TABLE_BEAUTIFY" val="smartTable{1395ac66-3ab3-46fd-a63b-a64993b2aa9d}"/>
  <p:tag name="TABLE_ENDDRAG_ORIGIN_RECT" val="450*447"/>
  <p:tag name="TABLE_ENDDRAG_RECT" val="2*30*450*447"/>
</p:tagLst>
</file>

<file path=ppt/tags/tag19.xml><?xml version="1.0" encoding="utf-8"?>
<p:tagLst xmlns:p="http://schemas.openxmlformats.org/presentationml/2006/main">
  <p:tag name="KSO_WM_UNIT_PLACING_PICTURE_USER_VIEWPORT" val="{&quot;height&quot;:7416,&quot;width&quot;:8066}"/>
</p:tagLst>
</file>

<file path=ppt/tags/tag2.xml><?xml version="1.0" encoding="utf-8"?>
<p:tagLst xmlns:p="http://schemas.openxmlformats.org/presentationml/2006/main">
  <p:tag name="KSO_WM_UNIT_PLACING_PICTURE_USER_VIEWPORT" val="{&quot;height&quot;:10298,&quot;width&quot;:12109}"/>
</p:tagLst>
</file>

<file path=ppt/tags/tag20.xml><?xml version="1.0" encoding="utf-8"?>
<p:tagLst xmlns:p="http://schemas.openxmlformats.org/presentationml/2006/main">
  <p:tag name="KSO_WM_UNIT_PLACING_PICTURE_USER_VIEWPORT" val="{&quot;height&quot;:10118,&quot;width&quot;:13413}"/>
</p:tagLst>
</file>

<file path=ppt/tags/tag21.xml><?xml version="1.0" encoding="utf-8"?>
<p:tagLst xmlns:p="http://schemas.openxmlformats.org/presentationml/2006/main">
  <p:tag name="KSO_WM_UNIT_PLACING_PICTURE_USER_VIEWPORT" val="{&quot;height&quot;:7416,&quot;width&quot;:8066}"/>
</p:tagLst>
</file>

<file path=ppt/tags/tag22.xml><?xml version="1.0" encoding="utf-8"?>
<p:tagLst xmlns:p="http://schemas.openxmlformats.org/presentationml/2006/main">
  <p:tag name="TABLE_ENDDRAG_ORIGIN_RECT" val="680*82"/>
  <p:tag name="TABLE_ENDDRAG_RECT" val="21*268*680*82"/>
</p:tagLst>
</file>

<file path=ppt/tags/tag23.xml><?xml version="1.0" encoding="utf-8"?>
<p:tagLst xmlns:p="http://schemas.openxmlformats.org/presentationml/2006/main">
  <p:tag name="KSO_WM_UNIT_PLACING_PICTURE_USER_VIEWPORT" val="{&quot;height&quot;:10118,&quot;width&quot;:13413}"/>
</p:tagLst>
</file>

<file path=ppt/tags/tag24.xml><?xml version="1.0" encoding="utf-8"?>
<p:tagLst xmlns:p="http://schemas.openxmlformats.org/presentationml/2006/main">
  <p:tag name="KSO_WM_UNIT_PLACING_PICTURE_USER_VIEWPORT" val="{&quot;height&quot;:20586,&quot;width&quot;:13341}"/>
</p:tagLst>
</file>

<file path=ppt/tags/tag25.xml><?xml version="1.0" encoding="utf-8"?>
<p:tagLst xmlns:p="http://schemas.openxmlformats.org/presentationml/2006/main">
  <p:tag name="KSO_WPP_MARK_KEY" val="b2dd2415-9899-48b5-8a12-6f21f24b06c1"/>
  <p:tag name="COMMONDATA" val="eyJoZGlkIjoiZTA1OGViMDJjMGQzMThmMGQ1YTI1NDM3MGFlZjFjZWYifQ=="/>
  <p:tag name="commondata" val="eyJoZGlkIjoiZDk3NmJkYjNkZGMzMmIwNWRmZThiNjcyN2RhNzBiOWUifQ=="/>
</p:tagLst>
</file>

<file path=ppt/tags/tag3.xml><?xml version="1.0" encoding="utf-8"?>
<p:tagLst xmlns:p="http://schemas.openxmlformats.org/presentationml/2006/main">
  <p:tag name="KSO_WM_UNIT_PLACING_PICTURE_USER_VIEWPORT" val="{&quot;height&quot;:6947.500787401575,&quot;width&quot;:12960}"/>
</p:tagLst>
</file>

<file path=ppt/tags/tag4.xml><?xml version="1.0" encoding="utf-8"?>
<p:tagLst xmlns:p="http://schemas.openxmlformats.org/presentationml/2006/main">
  <p:tag name="KSO_WM_UNIT_PLACING_PICTURE_USER_VIEWPORT" val="{&quot;height&quot;:9580,&quot;width&quot;:12888}"/>
</p:tagLst>
</file>

<file path=ppt/tags/tag5.xml><?xml version="1.0" encoding="utf-8"?>
<p:tagLst xmlns:p="http://schemas.openxmlformats.org/presentationml/2006/main">
  <p:tag name="KSO_WM_UNIT_PLACING_PICTURE_USER_VIEWPORT" val="{&quot;height&quot;:10178,&quot;width&quot;:12330}"/>
</p:tagLst>
</file>

<file path=ppt/tags/tag6.xml><?xml version="1.0" encoding="utf-8"?>
<p:tagLst xmlns:p="http://schemas.openxmlformats.org/presentationml/2006/main">
  <p:tag name="KSO_WM_UNIT_PLACING_PICTURE_USER_VIEWPORT" val="{&quot;height&quot;:4286,&quot;width&quot;:14332}"/>
</p:tagLst>
</file>

<file path=ppt/tags/tag7.xml><?xml version="1.0" encoding="utf-8"?>
<p:tagLst xmlns:p="http://schemas.openxmlformats.org/presentationml/2006/main">
  <p:tag name="KSO_WM_UNIT_PLACING_PICTURE_USER_VIEWPORT" val="{&quot;height&quot;:10217,&quot;width&quot;:12368}"/>
</p:tagLst>
</file>

<file path=ppt/tags/tag8.xml><?xml version="1.0" encoding="utf-8"?>
<p:tagLst xmlns:p="http://schemas.openxmlformats.org/presentationml/2006/main">
  <p:tag name="KSO_WM_UNIT_PLACING_PICTURE_USER_VIEWPORT" val="{&quot;height&quot;:4286,&quot;width&quot;:14332}"/>
</p:tagLst>
</file>

<file path=ppt/tags/tag9.xml><?xml version="1.0" encoding="utf-8"?>
<p:tagLst xmlns:p="http://schemas.openxmlformats.org/presentationml/2006/main">
  <p:tag name="KSO_WM_UNIT_PLACING_PICTURE_USER_VIEWPORT" val="{&quot;height&quot;:7416,&quot;width&quot;:8066}"/>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13898</Words>
  <Application>WPS 演示</Application>
  <PresentationFormat/>
  <Paragraphs>1493</Paragraphs>
  <Slides>116</Slides>
  <Notes>10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60</vt:i4>
      </vt:variant>
      <vt:variant>
        <vt:lpstr>幻灯片标题</vt:lpstr>
      </vt:variant>
      <vt:variant>
        <vt:i4>116</vt:i4>
      </vt:variant>
    </vt:vector>
  </HeadingPairs>
  <TitlesOfParts>
    <vt:vector size="192" baseType="lpstr">
      <vt:lpstr>Arial</vt:lpstr>
      <vt:lpstr>宋体</vt:lpstr>
      <vt:lpstr>Wingdings</vt:lpstr>
      <vt:lpstr>黑体</vt:lpstr>
      <vt:lpstr>Times New Roman</vt:lpstr>
      <vt:lpstr>Wingdings</vt:lpstr>
      <vt:lpstr>隶书</vt:lpstr>
      <vt:lpstr>微软雅黑</vt:lpstr>
      <vt:lpstr>Arial Unicode MS</vt:lpstr>
      <vt:lpstr>华文楷体</vt:lpstr>
      <vt:lpstr>方正粗黑宋简体</vt:lpstr>
      <vt:lpstr>汉仪雅酷黑简</vt:lpstr>
      <vt:lpstr>楷体_GB2312</vt:lpstr>
      <vt:lpstr>新宋体</vt:lpstr>
      <vt:lpstr>华文中宋</vt:lpstr>
      <vt:lpstr>Network</vt:lpstr>
      <vt:lpstr>Equation.3</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计算机硬件组成</vt:lpstr>
      <vt:lpstr>第五章   中央处理器</vt:lpstr>
      <vt:lpstr>5.1  CPU的功能和组成</vt:lpstr>
      <vt:lpstr>5.1  CPU的功能和组成</vt:lpstr>
      <vt:lpstr>5.1.2 CPU的基本组成</vt:lpstr>
      <vt:lpstr>作业</vt:lpstr>
      <vt:lpstr>5.2指令周期</vt:lpstr>
      <vt:lpstr>5.2.1 指令周期的基本概念</vt:lpstr>
      <vt:lpstr>5.2.1  指令周期的基本概念</vt:lpstr>
      <vt:lpstr>5.2.1  指令周期的基本概念</vt:lpstr>
      <vt:lpstr>5.2.1  指令周期的基本概念</vt:lpstr>
      <vt:lpstr>PowerPoint 演示文稿</vt:lpstr>
      <vt:lpstr>5.2.2 MOV指令的指令周期</vt:lpstr>
      <vt:lpstr>PowerPoint 演示文稿</vt:lpstr>
      <vt:lpstr>PowerPoint 演示文稿</vt:lpstr>
      <vt:lpstr>5.2.3 LAD指令的指令周期</vt:lpstr>
      <vt:lpstr>5.2.3LAD指令的指令周期</vt:lpstr>
      <vt:lpstr>PowerPoint 演示文稿</vt:lpstr>
      <vt:lpstr>5.2.5 STO指令的指令周期</vt:lpstr>
      <vt:lpstr>PowerPoint 演示文稿</vt:lpstr>
      <vt:lpstr>5.2.6 JMP 指令的指令周期</vt:lpstr>
      <vt:lpstr>PowerPoint 演示文稿</vt:lpstr>
      <vt:lpstr>PowerPoint 演示文稿</vt:lpstr>
      <vt:lpstr>5.2.7 用方框图语言表示的指令周期</vt:lpstr>
      <vt:lpstr>5.2.7用方框图语言表示指令周期</vt:lpstr>
      <vt:lpstr>PowerPoint 演示文稿</vt:lpstr>
      <vt:lpstr>5.2.7用方框图语言表示指令周期</vt:lpstr>
      <vt:lpstr>PowerPoint 演示文稿</vt:lpstr>
      <vt:lpstr>5.2.7用方框图语言表示指令周期</vt:lpstr>
      <vt:lpstr>作业</vt:lpstr>
      <vt:lpstr>5.3  时序产生器和控制方式</vt:lpstr>
      <vt:lpstr>5.3.1、时序产生器作用和体制</vt:lpstr>
      <vt:lpstr>5.3.1、时序产生器作用和体制</vt:lpstr>
      <vt:lpstr>5.3.2、时序信号产生器</vt:lpstr>
      <vt:lpstr>PowerPoint 演示文稿</vt:lpstr>
      <vt:lpstr>PowerPoint 演示文稿</vt:lpstr>
      <vt:lpstr>5.3.2 时序信号产生器启停控制逻辑</vt:lpstr>
      <vt:lpstr>5.3.3  控制方式</vt:lpstr>
      <vt:lpstr>5.3.3  控制方式</vt:lpstr>
      <vt:lpstr>作业</vt:lpstr>
      <vt:lpstr>5.4  微程序控制器</vt:lpstr>
      <vt:lpstr>5.4  微程序控制器</vt:lpstr>
      <vt:lpstr>5.4.1 微程序控制原理</vt:lpstr>
      <vt:lpstr>5.4.1微程序控制原理 </vt:lpstr>
      <vt:lpstr>5.4.1微程序控制原理</vt:lpstr>
      <vt:lpstr>PowerPoint 演示文稿</vt:lpstr>
      <vt:lpstr>5.4.1微程序控制原理</vt:lpstr>
      <vt:lpstr>5.4.1微程序控制原理</vt:lpstr>
      <vt:lpstr>微程序控制原理</vt:lpstr>
      <vt:lpstr>5.4.1微程序控制原理</vt:lpstr>
      <vt:lpstr>5.4.1微程序控制原理</vt:lpstr>
      <vt:lpstr>5.4.1微程序控制原理</vt:lpstr>
      <vt:lpstr>5.4.1微程序控制原理</vt:lpstr>
      <vt:lpstr>5.4.1微程序控制原理</vt:lpstr>
      <vt:lpstr>PowerPoint 演示文稿</vt:lpstr>
      <vt:lpstr>5.4.1微程序控制原理</vt:lpstr>
      <vt:lpstr>5.4.1微程序控制原理</vt:lpstr>
      <vt:lpstr>5.4.1微程序控制原理</vt:lpstr>
      <vt:lpstr>5.4.1微程序控制原理</vt:lpstr>
      <vt:lpstr>5.4.1微程序控制原理</vt:lpstr>
      <vt:lpstr>PowerPoint 演示文稿</vt:lpstr>
      <vt:lpstr>PowerPoint 演示文稿</vt:lpstr>
      <vt:lpstr>5.4.1微程序控制原理</vt:lpstr>
      <vt:lpstr>5.4.1微程序控制原理</vt:lpstr>
      <vt:lpstr>PowerPoint 演示文稿</vt:lpstr>
      <vt:lpstr>PowerPoint 演示文稿</vt:lpstr>
      <vt:lpstr>5.4.2  微程序设计技术</vt:lpstr>
      <vt:lpstr>5.4.2  微程序设计技术</vt:lpstr>
      <vt:lpstr>5.4.2  微程序设计技术</vt:lpstr>
      <vt:lpstr>5.4.2  微程序设计技术</vt:lpstr>
      <vt:lpstr>5.4.2  微程序设计技术</vt:lpstr>
      <vt:lpstr>PowerPoint 演示文稿</vt:lpstr>
      <vt:lpstr>PowerPoint 演示文稿</vt:lpstr>
      <vt:lpstr>5.4.2  微程序设计技术</vt:lpstr>
      <vt:lpstr>5.4.2  微程序设计技术</vt:lpstr>
      <vt:lpstr>5.4.2  微程序设计技术</vt:lpstr>
      <vt:lpstr>5.4.2  微程序设计技术</vt:lpstr>
      <vt:lpstr>复习：</vt:lpstr>
      <vt:lpstr>复习：</vt:lpstr>
      <vt:lpstr>复习：</vt:lpstr>
      <vt:lpstr>复习：</vt:lpstr>
      <vt:lpstr>复习：</vt:lpstr>
      <vt:lpstr>计算CM容量</vt:lpstr>
      <vt:lpstr>PowerPoint 演示文稿</vt:lpstr>
      <vt:lpstr>PowerPoint 演示文稿</vt:lpstr>
      <vt:lpstr>PowerPoint 演示文稿</vt:lpstr>
      <vt:lpstr>作业</vt:lpstr>
      <vt:lpstr>5.5  硬连线控制器</vt:lpstr>
      <vt:lpstr>控制器的位置</vt:lpstr>
      <vt:lpstr>5.5 硬连线控制器</vt:lpstr>
      <vt:lpstr>对比：微程序控制器</vt:lpstr>
      <vt:lpstr>5.5 硬连线控制器</vt:lpstr>
      <vt:lpstr>指令执行流程</vt:lpstr>
      <vt:lpstr>5.5 硬连线控制器</vt:lpstr>
      <vt:lpstr>5.5 硬连线控制器</vt:lpstr>
      <vt:lpstr>5.5 硬连线控制器</vt:lpstr>
      <vt:lpstr>5.5 硬连线控制器</vt:lpstr>
      <vt:lpstr>5.5 硬连线控制器</vt:lpstr>
      <vt:lpstr>作业</vt:lpstr>
      <vt:lpstr>5.6  流水CPU</vt:lpstr>
      <vt:lpstr>5.6.1并行处理技术</vt:lpstr>
      <vt:lpstr>5.6.2 流水CPU的结构</vt:lpstr>
      <vt:lpstr>5.6.2流水CPU的结构</vt:lpstr>
      <vt:lpstr>5.6.2流水CPU的结构</vt:lpstr>
      <vt:lpstr>5.6.2流水CPU的结构</vt:lpstr>
      <vt:lpstr>5.6.2流水CPU的结构</vt:lpstr>
      <vt:lpstr>5.6.2流水CPU的结构</vt:lpstr>
      <vt:lpstr>5.6.3 流水线中的主要问题</vt:lpstr>
      <vt:lpstr>5.6.3流水线中的主要问题</vt:lpstr>
      <vt:lpstr>5.6.3流水线中的主要问题</vt:lpstr>
      <vt:lpstr>PowerPoint 演示文稿</vt:lpstr>
      <vt:lpstr>PowerPoint 演示文稿</vt:lpstr>
      <vt:lpstr>PowerPoint 演示文稿</vt:lpstr>
      <vt:lpstr>PowerPoint 演示文稿</vt:lpstr>
      <vt:lpstr>作业</vt:lpstr>
      <vt:lpstr>计算机硬件组成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中央处理器</dc:title>
  <dc:creator>杨旭东</dc:creator>
  <cp:lastModifiedBy>李艳军（杨林妈妈）</cp:lastModifiedBy>
  <cp:revision>198</cp:revision>
  <dcterms:created xsi:type="dcterms:W3CDTF">2008-05-19T20:46:00Z</dcterms:created>
  <dcterms:modified xsi:type="dcterms:W3CDTF">2024-09-02T04:10:42Z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88AC7AD162A44AE6A126201ED3F8C39F</vt:lpwstr>
  </property>
</Properties>
</file>